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71" r:id="rId4"/>
    <p:sldId id="277" r:id="rId5"/>
    <p:sldId id="272" r:id="rId6"/>
    <p:sldId id="276" r:id="rId7"/>
    <p:sldId id="279" r:id="rId8"/>
    <p:sldId id="273" r:id="rId9"/>
    <p:sldId id="293" r:id="rId10"/>
    <p:sldId id="295" r:id="rId11"/>
    <p:sldId id="292" r:id="rId12"/>
    <p:sldId id="294" r:id="rId13"/>
    <p:sldId id="274" r:id="rId14"/>
    <p:sldId id="278" r:id="rId15"/>
    <p:sldId id="280" r:id="rId16"/>
    <p:sldId id="296" r:id="rId17"/>
    <p:sldId id="281" r:id="rId18"/>
    <p:sldId id="282" r:id="rId19"/>
    <p:sldId id="261" r:id="rId20"/>
    <p:sldId id="283" r:id="rId21"/>
    <p:sldId id="297" r:id="rId22"/>
    <p:sldId id="263" r:id="rId23"/>
    <p:sldId id="285" r:id="rId24"/>
    <p:sldId id="284" r:id="rId25"/>
    <p:sldId id="262" r:id="rId26"/>
    <p:sldId id="286" r:id="rId27"/>
    <p:sldId id="287" r:id="rId28"/>
    <p:sldId id="291" r:id="rId29"/>
    <p:sldId id="288" r:id="rId30"/>
    <p:sldId id="289" r:id="rId31"/>
    <p:sldId id="290" r:id="rId32"/>
    <p:sldId id="298" r:id="rId33"/>
    <p:sldId id="275" r:id="rId34"/>
    <p:sldId id="258" r:id="rId35"/>
    <p:sldId id="259" r:id="rId36"/>
    <p:sldId id="260" r:id="rId37"/>
    <p:sldId id="264" r:id="rId38"/>
    <p:sldId id="265" r:id="rId39"/>
    <p:sldId id="266" r:id="rId40"/>
    <p:sldId id="267" r:id="rId41"/>
    <p:sldId id="268" r:id="rId42"/>
    <p:sldId id="270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FCF"/>
    <a:srgbClr val="F0B520"/>
    <a:srgbClr val="F6421E"/>
    <a:srgbClr val="CC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0" autoAdjust="0"/>
  </p:normalViewPr>
  <p:slideViewPr>
    <p:cSldViewPr>
      <p:cViewPr varScale="1">
        <p:scale>
          <a:sx n="88" d="100"/>
          <a:sy n="88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B36A-7530-4B5F-B56A-F5833F94D04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7CEE8-6EC0-4DB8-9B01-C6832C20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6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7CEE8-6EC0-4DB8-9B01-C6832C2072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EE8F1-972E-4956-9039-B2735E56AA50}" type="slidenum">
              <a:rPr lang="ru-RU"/>
              <a:pPr/>
              <a:t>33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	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B2B8-0928-48F4-AFF3-F409241633F1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330A-16AA-4EAC-A01D-1DFAE477E930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844B-98D6-412D-A70A-E92464E0C859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3950-F1E7-4143-87D2-D48CDCFD7A4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FD83-78B0-4C84-9C1C-B5025C2D3BF6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773-5616-4779-A0AC-58C3F8FF233E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BED-B5AC-48F4-9829-C336F44C928D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105-8757-42F5-84E8-3CC09C85330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F4F9-5065-4293-91E0-F9ED736457D6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535E-68E1-49AA-B7FD-3574D2C7FDC4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FD11-AE6D-4BB9-BCB0-95FC8E3F986B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EF256-3090-4E3B-885D-FEB7DEFD5667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Терещенко А.П.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44BD4-B869-4184-9661-0DEDEC03A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B82FCF"/>
            </a:gs>
            <a:gs pos="25000">
              <a:srgbClr val="00B0F0"/>
            </a:gs>
            <a:gs pos="39000">
              <a:srgbClr val="1A8D48"/>
            </a:gs>
            <a:gs pos="56000">
              <a:srgbClr val="FFFF00"/>
            </a:gs>
            <a:gs pos="84000">
              <a:srgbClr val="EE3F17"/>
            </a:gs>
            <a:gs pos="71000">
              <a:srgbClr val="F0B520"/>
            </a:gs>
            <a:gs pos="100000">
              <a:srgbClr val="F6421E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7772400" cy="1470025"/>
          </a:xfrm>
        </p:spPr>
        <p:txBody>
          <a:bodyPr/>
          <a:lstStyle/>
          <a:p>
            <a:r>
              <a:rPr lang="ru-RU" b="1" dirty="0" smtClean="0"/>
              <a:t>ИНТЕРФЕРЕНЦИЯ СВЕТА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Соломонова Р.Н.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физики МОУ СОШ №</a:t>
            </a: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92" y="214290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«Человека, умеющего наблюдать и анализировать, обмануть невозможно»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latin typeface="Monotype Corsiva" pitchFamily="66" charset="0"/>
              </a:rPr>
              <a:t>Артур Конан Дойл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Солнечные и лунные затмения</a:t>
            </a:r>
            <a:endParaRPr lang="ru-RU" dirty="0"/>
          </a:p>
        </p:txBody>
      </p:sp>
      <p:pic>
        <p:nvPicPr>
          <p:cNvPr id="7" name="Содержимое 6" descr="010304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6429420" cy="482206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3950-F1E7-4143-87D2-D48CDCFD7A4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 descr="01030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285992"/>
            <a:ext cx="3500430" cy="35004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Световые пучки, пересекаясь в пространстве, никак не действуют друг на друга</a:t>
            </a:r>
            <a:endParaRPr lang="ru-RU" sz="280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46062" y="1000108"/>
          <a:ext cx="7812151" cy="585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тография Photo Editor" r:id="rId3" imgW="7621064" imgH="5714286" progId="">
                  <p:embed/>
                </p:oleObj>
              </mc:Choice>
              <mc:Fallback>
                <p:oleObj name="Фотография Photo Editor" r:id="rId3" imgW="7621064" imgH="57142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62" y="1000108"/>
                        <a:ext cx="7812151" cy="5857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F4EC-3F4D-4D2D-A401-1A508C60A8B6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Интерференция света на плёнках и дисперсия на призме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3950-F1E7-4143-87D2-D48CDCFD7A4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Соломонова Р.Н.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24000"/>
          </a:blip>
          <a:srcRect/>
          <a:stretch>
            <a:fillRect/>
          </a:stretch>
        </p:blipFill>
        <p:spPr bwMode="auto">
          <a:xfrm>
            <a:off x="4714876" y="3714752"/>
            <a:ext cx="357381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lum bright="-30000" contrast="35000"/>
          </a:blip>
          <a:srcRect/>
          <a:stretch>
            <a:fillRect/>
          </a:stretch>
        </p:blipFill>
        <p:spPr bwMode="auto">
          <a:xfrm>
            <a:off x="357158" y="1643050"/>
            <a:ext cx="4071966" cy="362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36"/>
            <a:ext cx="4143404" cy="217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ТОМАС ЮНГ (1773 – 1829)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lum bright="-9000" contrast="22000"/>
          </a:blip>
          <a:srcRect/>
          <a:stretch>
            <a:fillRect/>
          </a:stretch>
        </p:blipFill>
        <p:spPr bwMode="auto">
          <a:xfrm>
            <a:off x="642910" y="1714488"/>
            <a:ext cx="355839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43438" y="3143248"/>
            <a:ext cx="4043362" cy="1928826"/>
          </a:xfrm>
        </p:spPr>
        <p:txBody>
          <a:bodyPr/>
          <a:lstStyle/>
          <a:p>
            <a:r>
              <a:rPr lang="ru-RU" dirty="0"/>
              <a:t>«Всякий человек может сделать то, что делают другие».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87FE-62B8-42AB-BF88-2C95C1E2E25B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Томаса Юнга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lum bright="-33000" contrast="69000"/>
          </a:blip>
          <a:srcRect/>
          <a:stretch>
            <a:fillRect/>
          </a:stretch>
        </p:blipFill>
        <p:spPr bwMode="auto">
          <a:xfrm>
            <a:off x="142844" y="1428736"/>
            <a:ext cx="87868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855B-EF65-4D01-A112-C73BF2689FAB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Интерференция света на двух щелях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38000"/>
          </a:blip>
          <a:srcRect l="999"/>
          <a:stretch>
            <a:fillRect/>
          </a:stretch>
        </p:blipFill>
        <p:spPr bwMode="auto">
          <a:xfrm>
            <a:off x="141049" y="1214422"/>
            <a:ext cx="9002951" cy="543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286380" y="6143644"/>
          <a:ext cx="2857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Пакет" r:id="rId4" imgW="2857680" imgH="485640" progId="Package">
                  <p:embed/>
                </p:oleObj>
              </mc:Choice>
              <mc:Fallback>
                <p:oleObj name="Пакет" r:id="rId4" imgW="285768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6143644"/>
                        <a:ext cx="28575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142F-CD8D-4FF6-B4AD-CD881F65151C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>
                                        <p:cTn presetID="0" presetClass="entr" presetSubtype="0" dur="1" fill="hold"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Бизеркало Френеля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3950-F1E7-4143-87D2-D48CDCFD7A4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>
            <a:lum bright="-64000" contrast="87000"/>
          </a:blip>
          <a:stretch>
            <a:fillRect/>
          </a:stretch>
        </p:blipFill>
        <p:spPr bwMode="auto">
          <a:xfrm>
            <a:off x="1643042" y="1643050"/>
            <a:ext cx="4929222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БИЛИНЗА  БИЙЕ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46000"/>
          </a:blip>
          <a:srcRect/>
          <a:stretch>
            <a:fillRect/>
          </a:stretch>
        </p:blipFill>
        <p:spPr bwMode="auto">
          <a:xfrm>
            <a:off x="1214414" y="1357297"/>
            <a:ext cx="6786610" cy="52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03B7-4A49-47B6-AECF-153D6FDC7BEF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ЗЕРКАЛО  ЛЛОЙДА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54000"/>
          </a:blip>
          <a:srcRect/>
          <a:stretch>
            <a:fillRect/>
          </a:stretch>
        </p:blipFill>
        <p:spPr bwMode="auto">
          <a:xfrm>
            <a:off x="166414" y="1857364"/>
            <a:ext cx="883569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9AA2-0870-454B-8F04-DC8FEA33C3CE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БИПРИЗМА ФРЕНЕЛЯ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01056" cy="519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899E-1AE1-4779-8970-BADAA52A3C5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Соломонова Р.Н.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B82FCF"/>
            </a:gs>
            <a:gs pos="25000">
              <a:srgbClr val="00B0F0"/>
            </a:gs>
            <a:gs pos="39000">
              <a:srgbClr val="1A8D48"/>
            </a:gs>
            <a:gs pos="56000">
              <a:srgbClr val="FFFF00"/>
            </a:gs>
            <a:gs pos="84000">
              <a:srgbClr val="EE3F17"/>
            </a:gs>
            <a:gs pos="71000">
              <a:srgbClr val="F0B520"/>
            </a:gs>
            <a:gs pos="100000">
              <a:srgbClr val="F6421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Интерференция механических волн</a:t>
            </a:r>
          </a:p>
          <a:p>
            <a:r>
              <a:rPr lang="ru-RU" b="1" dirty="0" smtClean="0"/>
              <a:t>2. Волновой характер света</a:t>
            </a:r>
          </a:p>
          <a:p>
            <a:r>
              <a:rPr lang="ru-RU" b="1" dirty="0" smtClean="0"/>
              <a:t>3. Опыт Т. Юнга</a:t>
            </a:r>
          </a:p>
          <a:p>
            <a:r>
              <a:rPr lang="ru-RU" b="1" dirty="0" smtClean="0"/>
              <a:t>4. Примеры интерференции света</a:t>
            </a:r>
          </a:p>
          <a:p>
            <a:r>
              <a:rPr lang="ru-RU" b="1" dirty="0" smtClean="0"/>
              <a:t>5. Расчёт условий интерференции</a:t>
            </a:r>
          </a:p>
          <a:p>
            <a:r>
              <a:rPr lang="ru-RU" b="1" dirty="0" smtClean="0"/>
              <a:t>6. Применение интерференции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F8C4-8CC9-4C63-B1DE-70748D1945C4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Соломонова Р.Н.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/>
              <a:t>КОЛЬЦА  НЬЮТОНА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38000"/>
          </a:blip>
          <a:srcRect/>
          <a:stretch>
            <a:fillRect/>
          </a:stretch>
        </p:blipFill>
        <p:spPr bwMode="auto">
          <a:xfrm>
            <a:off x="214282" y="928670"/>
            <a:ext cx="45189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>
            <a:lum bright="3000" contrast="80000"/>
          </a:blip>
          <a:stretch>
            <a:fillRect/>
          </a:stretch>
        </p:blipFill>
        <p:spPr>
          <a:xfrm>
            <a:off x="5286380" y="1142984"/>
            <a:ext cx="3143272" cy="5500702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00504"/>
            <a:ext cx="279876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E61E-2B21-4476-8573-478C4B5A686A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dirty="0" smtClean="0"/>
              <a:t>Волна, отражённая от упругой среды, смещается на половину длины волны  </a:t>
            </a:r>
            <a:r>
              <a:rPr lang="el-GR" dirty="0" smtClean="0"/>
              <a:t>λ</a:t>
            </a:r>
            <a:r>
              <a:rPr lang="ru-RU" dirty="0" smtClean="0"/>
              <a:t>/2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3950-F1E7-4143-87D2-D48CDCFD7A4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374418" y="-16886"/>
            <a:ext cx="2286015" cy="83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6597591" cy="225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571744"/>
            <a:ext cx="2786082" cy="73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214554"/>
            <a:ext cx="1392243" cy="103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29066"/>
            <a:ext cx="541308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000504"/>
            <a:ext cx="216763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48" y="335756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Условие </a:t>
            </a:r>
            <a:r>
              <a:rPr lang="en-US" sz="2800" b="1" dirty="0" smtClean="0"/>
              <a:t>min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57786" y="335756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Радиус тёмных колец</a:t>
            </a:r>
            <a:endParaRPr lang="ru-RU" sz="2800" b="1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664-1CF9-4696-9654-B027AC28E3B2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66748" y="464344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Условие </a:t>
            </a:r>
            <a:r>
              <a:rPr lang="en-US" sz="2800" b="1" dirty="0" smtClean="0"/>
              <a:t>max</a:t>
            </a:r>
            <a:endParaRPr lang="ru-RU" sz="2800" b="1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Формула" r:id="rId8" imgW="126720" imgH="164880" progId="Equation.3">
                  <p:embed/>
                </p:oleObj>
              </mc:Choice>
              <mc:Fallback>
                <p:oleObj name="Формула" r:id="rId8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46450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0"/>
          <a:srcRect r="45367"/>
          <a:stretch>
            <a:fillRect/>
          </a:stretch>
        </p:blipFill>
        <p:spPr bwMode="auto">
          <a:xfrm>
            <a:off x="5857884" y="5214950"/>
            <a:ext cx="2857520" cy="79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857224" y="5214950"/>
            <a:ext cx="2214578" cy="73819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357786" y="457200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Радиус светлых колец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Интерференционная картина, созданная тонким слоем воздуха  между двумя  стеклянными  пластинками</a:t>
            </a:r>
            <a:endParaRPr lang="ru-RU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83192"/>
            <a:ext cx="4357718" cy="563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9F4D-98A1-495C-BABC-D11B20D7C358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Окрашивание тонких плёнок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7000" contrast="44000"/>
          </a:blip>
          <a:srcRect/>
          <a:stretch>
            <a:fillRect/>
          </a:stretch>
        </p:blipFill>
        <p:spPr bwMode="auto">
          <a:xfrm>
            <a:off x="500034" y="1214422"/>
            <a:ext cx="8088888" cy="509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950A-38B4-4F82-85CC-D93860F1B087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ИНТЕРФЕРЕНЦИЯ В ПЛЁНКАХ</a:t>
            </a:r>
            <a:br>
              <a:rPr lang="ru-RU" dirty="0" smtClean="0"/>
            </a:br>
            <a:r>
              <a:rPr lang="ru-RU" dirty="0" smtClean="0"/>
              <a:t>Δ</a:t>
            </a:r>
            <a:r>
              <a:rPr lang="en-US" dirty="0" smtClean="0"/>
              <a:t>r = 2h </a:t>
            </a:r>
            <a:r>
              <a:rPr lang="en-US" dirty="0" err="1" smtClean="0"/>
              <a:t>cos</a:t>
            </a:r>
            <a:r>
              <a:rPr lang="el-GR" dirty="0" smtClean="0"/>
              <a:t>α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88" y="1571612"/>
            <a:ext cx="69111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04" y="3786190"/>
            <a:ext cx="3000396" cy="252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617B-B6D8-43B1-83AA-1B6F6E5A4D5F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стреко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720263" cy="7029450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BD7C-7BB7-404E-BF51-B968F4AF7AB0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8670"/>
            <a:ext cx="4286280" cy="4784792"/>
          </a:xfrm>
          <a:prstGeom prst="rect">
            <a:avLst/>
          </a:prstGeom>
          <a:noFill/>
        </p:spPr>
      </p:pic>
      <p:pic>
        <p:nvPicPr>
          <p:cNvPr id="5" name="Picture 5" descr="фаз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77913" cy="3429024"/>
          </a:xfrm>
          <a:prstGeom prst="rect">
            <a:avLst/>
          </a:prstGeom>
          <a:noFill/>
        </p:spPr>
      </p:pic>
      <p:pic>
        <p:nvPicPr>
          <p:cNvPr id="6" name="Picture 4" descr="павл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36156"/>
            <a:ext cx="4429124" cy="3321843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1331-3451-451D-A811-8994D71FBB8A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morph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5041900" cy="3581400"/>
          </a:xfrm>
          <a:prstGeom prst="rect">
            <a:avLst/>
          </a:prstGeom>
          <a:noFill/>
        </p:spPr>
      </p:pic>
      <p:pic>
        <p:nvPicPr>
          <p:cNvPr id="5" name="Picture 2" descr="ba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9537" y="0"/>
            <a:ext cx="5464463" cy="3643313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B37B-4B98-4D9E-BD67-2CEE858A7749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98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772713"/>
            <a:ext cx="3714744" cy="4085287"/>
          </a:xfrm>
          <a:prstGeom prst="rect">
            <a:avLst/>
          </a:prstGeom>
          <a:noFill/>
        </p:spPr>
      </p:pic>
      <p:pic>
        <p:nvPicPr>
          <p:cNvPr id="6" name="Picture 4" descr="164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3714776" cy="2797990"/>
          </a:xfrm>
          <a:prstGeom prst="rect">
            <a:avLst/>
          </a:prstGeom>
          <a:noFill/>
        </p:spPr>
      </p:pic>
      <p:pic>
        <p:nvPicPr>
          <p:cNvPr id="7" name="Picture 9" descr="Mor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0170" y="12054"/>
            <a:ext cx="5010986" cy="6845946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FB45-E3C3-4162-9AA1-30847E12BDC2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sz="3600" b="1" cap="all" dirty="0" smtClean="0"/>
              <a:t>Интерференция механических волн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sz="2200" cap="al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" contrast="51000"/>
          </a:blip>
          <a:srcRect/>
          <a:stretch>
            <a:fillRect/>
          </a:stretch>
        </p:blipFill>
        <p:spPr bwMode="auto">
          <a:xfrm>
            <a:off x="1071538" y="1722274"/>
            <a:ext cx="7006209" cy="50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857233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Интерференция (от лат. </a:t>
            </a:r>
            <a:r>
              <a:rPr lang="en-US" b="1" i="1" dirty="0" smtClean="0"/>
              <a:t>inter </a:t>
            </a:r>
            <a:r>
              <a:rPr lang="ru-RU" b="1" dirty="0" smtClean="0"/>
              <a:t>— </a:t>
            </a:r>
            <a:r>
              <a:rPr lang="ru-RU" b="1" i="1" dirty="0" smtClean="0"/>
              <a:t>взаимно и </a:t>
            </a:r>
            <a:r>
              <a:rPr lang="en-US" b="1" i="1" dirty="0" smtClean="0"/>
              <a:t>ferio </a:t>
            </a:r>
            <a:r>
              <a:rPr lang="ru-RU" b="1" dirty="0" smtClean="0"/>
              <a:t>— </a:t>
            </a:r>
            <a:r>
              <a:rPr lang="ru-RU" b="1" i="1" dirty="0" smtClean="0"/>
              <a:t>ударяю) </a:t>
            </a:r>
            <a:r>
              <a:rPr lang="ru-RU" b="1" dirty="0" smtClean="0"/>
              <a:t>— </a:t>
            </a:r>
            <a:r>
              <a:rPr lang="ru-RU" b="1" i="1" dirty="0" smtClean="0"/>
              <a:t>явление усиления колебаний в одних точках пространства и ослабление в других в результате наложения двух или нескольких волн, приходящих в эти точки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2150-ECFE-4AFD-832C-E4FA86233CE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Соломонова Р.Н..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618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37" y="-23659"/>
            <a:ext cx="9032957" cy="6879031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CA10-4716-4931-9C84-F751C3B0DFB6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906" y="0"/>
            <a:ext cx="6406831" cy="4723368"/>
          </a:xfrm>
          <a:prstGeom prst="rect">
            <a:avLst/>
          </a:prstGeom>
          <a:noFill/>
        </p:spPr>
      </p:pic>
      <p:pic>
        <p:nvPicPr>
          <p:cNvPr id="5" name="Picture 4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1439" y="2643182"/>
            <a:ext cx="5692561" cy="4274531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CD54-B524-4200-869E-86131102D8AC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Расчёт условий интерференции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3950-F1E7-4143-87D2-D48CDCFD7A4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7" name="Содержимое 6" descr="D:\Сундук\Учёба\Доклады\День физика 2012\2012 День физика\{FE072CB1-54B5-41E9-9077-AB939F86F37A}.gif"/>
          <p:cNvPicPr>
            <a:picLocks noGrp="1"/>
          </p:cNvPicPr>
          <p:nvPr>
            <p:ph idx="1"/>
          </p:nvPr>
        </p:nvPicPr>
        <p:blipFill>
          <a:blip r:embed="rId2">
            <a:lum bright="-11000" contrast="20000"/>
          </a:blip>
          <a:srcRect/>
          <a:stretch>
            <a:fillRect/>
          </a:stretch>
        </p:blipFill>
        <p:spPr bwMode="auto">
          <a:xfrm>
            <a:off x="714348" y="785794"/>
            <a:ext cx="7572428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ерещенко\Мои документы\Мои рисунки\фОН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D80D-0CCA-4404-A02A-BFE755DA69A1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ХРОМАТИЧЕСКАЯ АБЕРРАЦИЯ ЛИНЗЫ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1DC4-C18E-4FB0-B2C8-7B8F5957F0A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СФЕРИЧЕСКАЯ АБЕРРАЦИЯ ЛИНЗЫ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153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9738-9FCE-4D8F-948D-63AFA5465ACA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857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УСТРАНЕНИЕ АБЕРРАЦИЙ СОЧЕТАНИЕМ ЛИНЗ РАЗЛИЧНОГО ТИПА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lum bright="-20000" contrast="36000"/>
          </a:blip>
          <a:srcRect/>
          <a:stretch>
            <a:fillRect/>
          </a:stretch>
        </p:blipFill>
        <p:spPr bwMode="auto">
          <a:xfrm>
            <a:off x="2071670" y="1500174"/>
            <a:ext cx="528641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7A7A-3A78-4568-A9BB-33BC9CE3F5A2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ПРОСВЕТЛЕНИЕ ОПТИКИ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329" y="1214422"/>
            <a:ext cx="488807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71546"/>
            <a:ext cx="229746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00438"/>
            <a:ext cx="3881430" cy="3015572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38CE-B5D0-47E9-ABDD-2A624A62EE3D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\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AutoShape 2" descr="mk:@MSITStore:D:\Сундук\Учёба\Библиотека\Физика\2\pa451r.chm::/Physics/Strips.gif"/>
          <p:cNvSpPr>
            <a:spLocks noChangeAspect="1" noChangeArrowheads="1"/>
          </p:cNvSpPr>
          <p:nvPr/>
        </p:nvSpPr>
        <p:spPr bwMode="auto">
          <a:xfrm>
            <a:off x="155575" y="-365125"/>
            <a:ext cx="10191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mk:@MSITStore:D:\Сундук\Учёба\Библиотека\Физика\2\pa451r.chm::/Physics/Strips.gif"/>
          <p:cNvSpPr>
            <a:spLocks noChangeAspect="1" noChangeArrowheads="1"/>
          </p:cNvSpPr>
          <p:nvPr/>
        </p:nvSpPr>
        <p:spPr bwMode="auto">
          <a:xfrm>
            <a:off x="155575" y="-365125"/>
            <a:ext cx="10191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AutoShape 7" descr="mk:@MSITStore:D:\Сундук\Учёба\Библиотека\Физика\2\pa451r.chm::/Physics/Strips.gif"/>
          <p:cNvSpPr>
            <a:spLocks noChangeAspect="1" noChangeArrowheads="1"/>
          </p:cNvSpPr>
          <p:nvPr/>
        </p:nvSpPr>
        <p:spPr bwMode="auto">
          <a:xfrm>
            <a:off x="0" y="0"/>
            <a:ext cx="10191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mk:@MSITStore:D:\Сундук\Учёба\Библиотека\Физика\2\pa451r.chm::/Physics/B1000.gif"/>
          <p:cNvSpPr>
            <a:spLocks noChangeAspect="1" noChangeArrowheads="1"/>
          </p:cNvSpPr>
          <p:nvPr/>
        </p:nvSpPr>
        <p:spPr bwMode="auto">
          <a:xfrm>
            <a:off x="-84138" y="-639763"/>
            <a:ext cx="1019176" cy="762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D:\Сундук\Учёба\Доклады\День физика 2012\2012 День физика\{99C16E06-5D1D-42A1-8C4A-DDC4BB9D35F2}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20CF-6F1F-44A1-8B31-A188195F970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Сундук\Учёба\Доклады\День физика 2012\2012 День физика\{74F39671-5F1C-4ACD-88B9-1CE75A66D64F}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521C-86C2-41DD-A157-F00221A95407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Когерентные волны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38" r="1138"/>
          <a:stretch>
            <a:fillRect/>
          </a:stretch>
        </p:blipFill>
        <p:spPr bwMode="auto">
          <a:xfrm>
            <a:off x="-32" y="1362215"/>
            <a:ext cx="5117807" cy="548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8" y="1571612"/>
            <a:ext cx="33575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Такая </a:t>
            </a:r>
            <a:r>
              <a:rPr lang="ru-RU" sz="2000" i="1" dirty="0" smtClean="0"/>
              <a:t>интерференционная картина </a:t>
            </a:r>
            <a:r>
              <a:rPr lang="ru-RU" sz="2000" dirty="0" smtClean="0"/>
              <a:t>может наблюдаться, когда складываются коррелированные (взаимосвязанные), или</a:t>
            </a:r>
          </a:p>
          <a:p>
            <a:r>
              <a:rPr lang="ru-RU" sz="2000" b="1" i="1" dirty="0" smtClean="0"/>
              <a:t>когерентные волны (от лат. «</a:t>
            </a:r>
            <a:r>
              <a:rPr lang="en-US" sz="2000" b="1" i="1" dirty="0" err="1" smtClean="0"/>
              <a:t>cohaerens</a:t>
            </a:r>
            <a:r>
              <a:rPr lang="ru-RU" sz="2000" b="1" i="1" dirty="0" smtClean="0"/>
              <a:t>» - согласование) </a:t>
            </a:r>
            <a:r>
              <a:rPr lang="ru-RU" sz="2000" b="1" dirty="0" smtClean="0"/>
              <a:t>— волны </a:t>
            </a:r>
            <a:r>
              <a:rPr lang="ru-RU" sz="2000" b="1" i="1" dirty="0" smtClean="0"/>
              <a:t>с одинаковой частотой, поляризацией и постоянной разностью фаз.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1E9-75E5-4AD7-92D6-6BD29042E1FC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Соломонова Р.Н.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Закрепление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1.Какие явления мы рассмотрели на уроке?</a:t>
            </a:r>
          </a:p>
          <a:p>
            <a:endParaRPr lang="ru-RU" dirty="0" smtClean="0"/>
          </a:p>
          <a:p>
            <a:r>
              <a:rPr lang="ru-RU" dirty="0" smtClean="0"/>
              <a:t>2.Какие факты доказывают существование интерференции света?</a:t>
            </a:r>
          </a:p>
          <a:p>
            <a:endParaRPr lang="ru-RU" dirty="0" smtClean="0"/>
          </a:p>
          <a:p>
            <a:r>
              <a:rPr lang="ru-RU" dirty="0" smtClean="0"/>
              <a:t>3. При каких условиях интерференция волн проявляется осо­бенно отчетливо?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975-C0B6-4D93-8B4F-AB3F2EA2A3A4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Закрепление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 Какие  формулы  можно вывести для описания картины интерференции? Для </a:t>
            </a:r>
            <a:r>
              <a:rPr lang="en-US" dirty="0" smtClean="0"/>
              <a:t>max</a:t>
            </a:r>
            <a:r>
              <a:rPr lang="ru-RU" dirty="0" smtClean="0"/>
              <a:t>? Для  </a:t>
            </a:r>
            <a:r>
              <a:rPr lang="en-US" dirty="0" smtClean="0"/>
              <a:t>min</a:t>
            </a:r>
            <a:r>
              <a:rPr lang="ru-RU" dirty="0" smtClean="0"/>
              <a:t>?</a:t>
            </a:r>
          </a:p>
          <a:p>
            <a:r>
              <a:rPr lang="ru-RU" dirty="0" smtClean="0"/>
              <a:t>5. Какие величины в них входят?</a:t>
            </a:r>
          </a:p>
          <a:p>
            <a:r>
              <a:rPr lang="ru-RU" dirty="0" smtClean="0"/>
              <a:t>6. Как можно определить длину световой волны, используя установку для получения картины интерференции?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3236-CFF4-4247-A705-6B946B29FF6D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Закрепление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7. Как изменится расстояние между  полосами монохроматической интерференционной картины:</a:t>
            </a:r>
          </a:p>
          <a:p>
            <a:r>
              <a:rPr lang="ru-RU" dirty="0" smtClean="0"/>
              <a:t>а) при увеличении  расстояния между источниками света;</a:t>
            </a:r>
          </a:p>
          <a:p>
            <a:r>
              <a:rPr lang="ru-RU" dirty="0" smtClean="0"/>
              <a:t>б) при увеличении расстояния от источников света до экрана;</a:t>
            </a:r>
          </a:p>
          <a:p>
            <a:r>
              <a:rPr lang="ru-RU" dirty="0" smtClean="0"/>
              <a:t>в) при увеличении длины волны от источников света.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EC2E-741A-43D1-A4CE-F8524AFF68EA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/>
              <a:t>§ 68,69 с 189-195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3950-F1E7-4143-87D2-D48CDCFD7A4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Усиление и ослабление волн при наложении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2863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52863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57884" y="2000240"/>
            <a:ext cx="328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Усиление – гребень совпадает с гребнем, а впадина с впадиной</a:t>
            </a:r>
          </a:p>
          <a:p>
            <a:r>
              <a:rPr lang="en-US" dirty="0" smtClean="0"/>
              <a:t>S = S</a:t>
            </a:r>
            <a:r>
              <a:rPr lang="en-US" baseline="-25000" dirty="0" smtClean="0"/>
              <a:t>1</a:t>
            </a:r>
            <a:r>
              <a:rPr lang="en-US" dirty="0" smtClean="0"/>
              <a:t> + S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4643446"/>
            <a:ext cx="335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Ослабление – гребень совпадает с впадиной</a:t>
            </a:r>
            <a:endParaRPr lang="en-US" dirty="0" smtClean="0"/>
          </a:p>
          <a:p>
            <a:r>
              <a:rPr lang="en-US" dirty="0" smtClean="0"/>
              <a:t>S = S</a:t>
            </a:r>
            <a:r>
              <a:rPr lang="en-US" baseline="-25000" dirty="0" smtClean="0"/>
              <a:t>1</a:t>
            </a:r>
            <a:r>
              <a:rPr lang="en-US" dirty="0" smtClean="0"/>
              <a:t> – S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D09F-7A2D-4A86-B06E-3B4E201BD569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Условия усиления и ослабления волн</a:t>
            </a:r>
            <a:endParaRPr lang="ru-RU" dirty="0"/>
          </a:p>
        </p:txBody>
      </p:sp>
      <p:pic>
        <p:nvPicPr>
          <p:cNvPr id="2050" name="Picture 2" descr="D:\Сундук\Учёба\Доклады\День физика 2012\2012 День физика\Интерф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8000" contrast="55000"/>
          </a:blip>
          <a:srcRect/>
          <a:stretch>
            <a:fillRect/>
          </a:stretch>
        </p:blipFill>
        <p:spPr bwMode="auto">
          <a:xfrm>
            <a:off x="1147193" y="1600200"/>
            <a:ext cx="6849614" cy="4525963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EE30-9675-4081-928F-09C2F724EA86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Соломонова Р.Н.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143372" cy="5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40" y="1000108"/>
            <a:ext cx="50006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Разность хода в точке </a:t>
            </a:r>
            <a:r>
              <a:rPr lang="ru-RU" sz="2800" i="1" dirty="0" smtClean="0"/>
              <a:t>В</a:t>
            </a:r>
            <a:r>
              <a:rPr lang="ru-RU" sz="2800" dirty="0" smtClean="0"/>
              <a:t> (</a:t>
            </a:r>
            <a:r>
              <a:rPr lang="en-US" sz="2800" dirty="0" smtClean="0"/>
              <a:t>max – </a:t>
            </a:r>
            <a:r>
              <a:rPr lang="ru-RU" sz="2800" dirty="0" smtClean="0"/>
              <a:t>гребень на гребень) равна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Δ</a:t>
            </a:r>
            <a:r>
              <a:rPr lang="en-US" sz="2800" i="1" dirty="0" smtClean="0"/>
              <a:t>d </a:t>
            </a:r>
            <a:r>
              <a:rPr lang="ru-RU" sz="2800" i="1" dirty="0" smtClean="0"/>
              <a:t>=  </a:t>
            </a:r>
            <a:r>
              <a:rPr lang="en-US" sz="2800" i="1" dirty="0" smtClean="0"/>
              <a:t>d</a:t>
            </a:r>
            <a:r>
              <a:rPr lang="ru-RU" sz="2800" i="1" baseline="-25000" dirty="0" smtClean="0"/>
              <a:t>2 </a:t>
            </a:r>
            <a:r>
              <a:rPr lang="ru-RU" sz="2800" i="1" dirty="0" smtClean="0"/>
              <a:t>— </a:t>
            </a:r>
            <a:r>
              <a:rPr lang="en-US" sz="2800" i="1" dirty="0" smtClean="0"/>
              <a:t>d</a:t>
            </a:r>
            <a:r>
              <a:rPr lang="ru-RU" sz="2800" i="1" baseline="-25000" dirty="0" smtClean="0"/>
              <a:t>1</a:t>
            </a:r>
            <a:r>
              <a:rPr lang="ru-RU" sz="2800" i="1" dirty="0" smtClean="0"/>
              <a:t> = 4λ – 2λ = 2λ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Разность хода двух волн в точке </a:t>
            </a:r>
            <a:r>
              <a:rPr lang="ru-RU" sz="2800" i="1" dirty="0" smtClean="0"/>
              <a:t>В'</a:t>
            </a:r>
            <a:r>
              <a:rPr lang="ru-RU" sz="2800" dirty="0" smtClean="0"/>
              <a:t>  (</a:t>
            </a:r>
            <a:r>
              <a:rPr lang="en-US" sz="2800" dirty="0" smtClean="0"/>
              <a:t>min - </a:t>
            </a:r>
            <a:r>
              <a:rPr lang="ru-RU" sz="2800" dirty="0" smtClean="0"/>
              <a:t>гребень на впадину) равна 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Δ</a:t>
            </a:r>
            <a:r>
              <a:rPr lang="en-US" sz="2800" i="1" dirty="0" smtClean="0"/>
              <a:t>d</a:t>
            </a:r>
            <a:r>
              <a:rPr lang="ru-RU" sz="2800" i="1" dirty="0" smtClean="0"/>
              <a:t> = </a:t>
            </a:r>
            <a:r>
              <a:rPr lang="en-US" sz="2800" i="1" dirty="0" smtClean="0"/>
              <a:t>d</a:t>
            </a:r>
            <a:r>
              <a:rPr lang="ru-RU" sz="2800" i="1" baseline="-25000" dirty="0" smtClean="0"/>
              <a:t>2</a:t>
            </a:r>
            <a:r>
              <a:rPr lang="ru-RU" sz="2800" i="1" dirty="0" smtClean="0"/>
              <a:t>—</a:t>
            </a:r>
            <a:r>
              <a:rPr lang="en-US" sz="2800" i="1" dirty="0" smtClean="0"/>
              <a:t>d</a:t>
            </a:r>
            <a:r>
              <a:rPr lang="ru-RU" sz="2800" i="1" baseline="-25000" dirty="0" smtClean="0"/>
              <a:t>1</a:t>
            </a:r>
            <a:r>
              <a:rPr lang="ru-RU" sz="2800" i="1" dirty="0" smtClean="0"/>
              <a:t> = 3(1/2)</a:t>
            </a:r>
            <a:r>
              <a:rPr lang="ru-RU" sz="2800" i="1" dirty="0" err="1" smtClean="0"/>
              <a:t>λ </a:t>
            </a:r>
            <a:r>
              <a:rPr lang="ru-RU" sz="2800" i="1" dirty="0" smtClean="0"/>
              <a:t>– 2λ = (3/2)</a:t>
            </a:r>
            <a:r>
              <a:rPr lang="ru-RU" sz="2800" i="1" dirty="0" err="1" smtClean="0"/>
              <a:t>λ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C1F3-581F-4EB6-811E-CDE2A0BBB5B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1143008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Разность хода волн </a:t>
            </a:r>
            <a:r>
              <a:rPr lang="el-GR" sz="3600" dirty="0" smtClean="0"/>
              <a:t>Δ</a:t>
            </a:r>
            <a:r>
              <a:rPr lang="en-US" sz="3600" dirty="0" smtClean="0"/>
              <a:t>d</a:t>
            </a:r>
            <a:r>
              <a:rPr lang="ru-RU" sz="3600" dirty="0" smtClean="0"/>
              <a:t> как условие усиления (</a:t>
            </a:r>
            <a:r>
              <a:rPr lang="en-US" sz="3600" dirty="0" smtClean="0"/>
              <a:t>max) </a:t>
            </a:r>
            <a:r>
              <a:rPr lang="ru-RU" sz="3600" dirty="0" smtClean="0"/>
              <a:t>или ослабления (</a:t>
            </a:r>
            <a:r>
              <a:rPr lang="en-US" sz="3600" dirty="0" smtClean="0"/>
              <a:t>min) </a:t>
            </a:r>
            <a:r>
              <a:rPr lang="ru-RU" sz="3600" dirty="0" smtClean="0"/>
              <a:t>волн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776"/>
          <a:stretch>
            <a:fillRect/>
          </a:stretch>
        </p:blipFill>
        <p:spPr bwMode="auto">
          <a:xfrm>
            <a:off x="428596" y="1500174"/>
            <a:ext cx="6757061" cy="395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4549676"/>
            <a:ext cx="70723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Δ</a:t>
            </a:r>
            <a:r>
              <a:rPr lang="en-US" sz="3200" dirty="0" smtClean="0"/>
              <a:t>d</a:t>
            </a:r>
            <a:r>
              <a:rPr lang="en-US" sz="3200" baseline="-25000" dirty="0" smtClean="0"/>
              <a:t>max</a:t>
            </a:r>
            <a:r>
              <a:rPr lang="en-US" sz="3200" dirty="0" smtClean="0"/>
              <a:t> = 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–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k</a:t>
            </a:r>
            <a:r>
              <a:rPr lang="el-GR" sz="3200" dirty="0" smtClean="0"/>
              <a:t>λ</a:t>
            </a:r>
            <a:r>
              <a:rPr lang="en-US" sz="3200" dirty="0" smtClean="0"/>
              <a:t> = 2k∙(</a:t>
            </a:r>
            <a:r>
              <a:rPr lang="el-GR" sz="3200" dirty="0" smtClean="0"/>
              <a:t>λ</a:t>
            </a:r>
            <a:r>
              <a:rPr lang="en-US" sz="3200" dirty="0" smtClean="0"/>
              <a:t>/2) </a:t>
            </a:r>
          </a:p>
          <a:p>
            <a:r>
              <a:rPr lang="el-GR" sz="3200" dirty="0" smtClean="0"/>
              <a:t>Δ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min</a:t>
            </a:r>
            <a:r>
              <a:rPr lang="en-US" sz="3200" dirty="0" smtClean="0"/>
              <a:t> = 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– 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k</a:t>
            </a:r>
            <a:r>
              <a:rPr lang="el-GR" sz="3200" dirty="0" smtClean="0"/>
              <a:t>λ</a:t>
            </a:r>
            <a:r>
              <a:rPr lang="en-US" sz="3200" dirty="0" smtClean="0"/>
              <a:t> + (</a:t>
            </a:r>
            <a:r>
              <a:rPr lang="el-GR" sz="3200" dirty="0" smtClean="0"/>
              <a:t>λ</a:t>
            </a:r>
            <a:r>
              <a:rPr lang="en-US" sz="3200" dirty="0" smtClean="0"/>
              <a:t>/2) = (2k + 1)∙(</a:t>
            </a:r>
            <a:r>
              <a:rPr lang="el-GR" sz="3200" dirty="0" smtClean="0"/>
              <a:t>λ</a:t>
            </a:r>
            <a:r>
              <a:rPr lang="en-US" sz="3200" dirty="0" smtClean="0"/>
              <a:t>/2)    </a:t>
            </a:r>
          </a:p>
          <a:p>
            <a:r>
              <a:rPr lang="ru-RU" sz="3200" dirty="0" smtClean="0"/>
              <a:t>где </a:t>
            </a:r>
            <a:r>
              <a:rPr lang="en-US" sz="3200" dirty="0" smtClean="0"/>
              <a:t>k = 0, 1, 2, 3, …</a:t>
            </a:r>
            <a:endParaRPr lang="ru-RU" sz="32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45D3-6AA8-478C-91F3-06357FA5F2F9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Свет, подобно потоку частиц, оказывает давление на тела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3950-F1E7-4143-87D2-D48CDCFD7A4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Соломонова Р.Н.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4BD4-B869-4184-9661-0DEDEC03A3E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7000" contrast="21000"/>
          </a:blip>
          <a:srcRect/>
          <a:stretch>
            <a:fillRect/>
          </a:stretch>
        </p:blipFill>
        <p:spPr bwMode="auto">
          <a:xfrm>
            <a:off x="0" y="2285992"/>
            <a:ext cx="9215470" cy="32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689</Words>
  <Application>Microsoft Office PowerPoint</Application>
  <PresentationFormat>Экран (4:3)</PresentationFormat>
  <Paragraphs>199</Paragraphs>
  <Slides>43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Тема Office</vt:lpstr>
      <vt:lpstr>Фотография Photo Editor</vt:lpstr>
      <vt:lpstr>Пакет</vt:lpstr>
      <vt:lpstr>Формула</vt:lpstr>
      <vt:lpstr>ИНТЕРФЕРЕНЦИЯ СВЕТА</vt:lpstr>
      <vt:lpstr>СОДЕРЖАНИЕ</vt:lpstr>
      <vt:lpstr>Интерференция механических волн </vt:lpstr>
      <vt:lpstr>Когерентные волны</vt:lpstr>
      <vt:lpstr>Усиление и ослабление волн при наложении</vt:lpstr>
      <vt:lpstr>Условия усиления и ослабления волн</vt:lpstr>
      <vt:lpstr>Презентация PowerPoint</vt:lpstr>
      <vt:lpstr>Разность хода волн Δd как условие усиления (max) или ослабления (min) волн</vt:lpstr>
      <vt:lpstr>Свет, подобно потоку частиц, оказывает давление на тела</vt:lpstr>
      <vt:lpstr>Солнечные и лунные затмения</vt:lpstr>
      <vt:lpstr>Световые пучки, пересекаясь в пространстве, никак не действуют друг на друга</vt:lpstr>
      <vt:lpstr>Интерференция света на плёнках и дисперсия на призме</vt:lpstr>
      <vt:lpstr>ТОМАС ЮНГ (1773 – 1829)</vt:lpstr>
      <vt:lpstr>Опыт Томаса Юнга</vt:lpstr>
      <vt:lpstr>Интерференция света на двух щелях</vt:lpstr>
      <vt:lpstr>Бизеркало Френеля</vt:lpstr>
      <vt:lpstr>БИЛИНЗА  БИЙЕ</vt:lpstr>
      <vt:lpstr>ЗЕРКАЛО  ЛЛОЙДА</vt:lpstr>
      <vt:lpstr>БИПРИЗМА ФРЕНЕЛЯ</vt:lpstr>
      <vt:lpstr>КОЛЬЦА  НЬЮТОНА</vt:lpstr>
      <vt:lpstr>Волна, отражённая от упругой среды, смещается на половину длины волны  λ/2</vt:lpstr>
      <vt:lpstr>Презентация PowerPoint</vt:lpstr>
      <vt:lpstr>Интерференционная картина, созданная тонким слоем воздуха  между двумя  стеклянными  пластинками</vt:lpstr>
      <vt:lpstr>Окрашивание тонких плёнок</vt:lpstr>
      <vt:lpstr>ИНТЕРФЕРЕНЦИЯ В ПЛЁНКАХ Δr = 2h cosα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Расчёт условий интерференции</vt:lpstr>
      <vt:lpstr>Презентация PowerPoint</vt:lpstr>
      <vt:lpstr>ХРОМАТИЧЕСКАЯ АБЕРРАЦИЯ ЛИНЗЫ</vt:lpstr>
      <vt:lpstr>СФЕРИЧЕСКАЯ АБЕРРАЦИЯ ЛИНЗЫ</vt:lpstr>
      <vt:lpstr>УСТРАНЕНИЕ АБЕРРАЦИЙ СОЧЕТАНИЕМ ЛИНЗ РАЗЛИЧНОГО ТИПА</vt:lpstr>
      <vt:lpstr>ПРОСВЕТЛЕНИЕ ОПТИКИ</vt:lpstr>
      <vt:lpstr>Презентация PowerPoint</vt:lpstr>
      <vt:lpstr>Презентация PowerPoint</vt:lpstr>
      <vt:lpstr>Закрепление нового материала</vt:lpstr>
      <vt:lpstr>Закрепление нового материала</vt:lpstr>
      <vt:lpstr>Закрепление нового материала</vt:lpstr>
      <vt:lpstr>Домашнее задание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Терещенко</dc:creator>
  <cp:lastModifiedBy>SRN</cp:lastModifiedBy>
  <cp:revision>82</cp:revision>
  <dcterms:created xsi:type="dcterms:W3CDTF">2012-02-05T18:44:13Z</dcterms:created>
  <dcterms:modified xsi:type="dcterms:W3CDTF">2019-01-24T16:55:12Z</dcterms:modified>
</cp:coreProperties>
</file>