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6" r:id="rId3"/>
    <p:sldId id="280" r:id="rId4"/>
    <p:sldId id="273" r:id="rId5"/>
    <p:sldId id="256" r:id="rId6"/>
    <p:sldId id="260" r:id="rId7"/>
    <p:sldId id="257" r:id="rId8"/>
    <p:sldId id="262" r:id="rId9"/>
    <p:sldId id="275" r:id="rId10"/>
    <p:sldId id="259" r:id="rId11"/>
    <p:sldId id="264" r:id="rId12"/>
    <p:sldId id="267" r:id="rId13"/>
    <p:sldId id="261" r:id="rId14"/>
    <p:sldId id="271" r:id="rId15"/>
    <p:sldId id="270" r:id="rId16"/>
    <p:sldId id="265" r:id="rId17"/>
    <p:sldId id="269" r:id="rId18"/>
    <p:sldId id="274" r:id="rId19"/>
    <p:sldId id="268" r:id="rId20"/>
    <p:sldId id="266" r:id="rId21"/>
    <p:sldId id="278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15.09.2019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420888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Book Antiqua" pitchFamily="18" charset="0"/>
              </a:rPr>
              <a:t>Применение нетрадиционных техник на уроках изобразительного искусства</a:t>
            </a:r>
            <a:endParaRPr lang="ru-RU" sz="4800" b="1" dirty="0"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941168"/>
            <a:ext cx="7406640" cy="1752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 smtClean="0">
                <a:latin typeface="Book Antiqua" pitchFamily="18" charset="0"/>
              </a:rPr>
              <a:t>Ракитина Надежда Владимировна</a:t>
            </a:r>
            <a:r>
              <a:rPr lang="ru-RU" dirty="0" smtClean="0"/>
              <a:t>,</a:t>
            </a:r>
          </a:p>
          <a:p>
            <a:pPr algn="r"/>
            <a:r>
              <a:rPr lang="ru-RU" i="1" dirty="0" smtClean="0"/>
              <a:t>учитель изобразительного искусства </a:t>
            </a:r>
          </a:p>
          <a:p>
            <a:pPr algn="r"/>
            <a:r>
              <a:rPr lang="ru-RU" i="1" dirty="0" smtClean="0"/>
              <a:t>МБОУ «Лесозаводская </a:t>
            </a:r>
            <a:r>
              <a:rPr lang="ru-RU" i="1" dirty="0" smtClean="0"/>
              <a:t>СШ»</a:t>
            </a:r>
          </a:p>
          <a:p>
            <a:pPr algn="r"/>
            <a:r>
              <a:rPr lang="ru-RU" i="1" dirty="0" smtClean="0"/>
              <a:t>п</a:t>
            </a:r>
            <a:r>
              <a:rPr lang="ru-RU" i="1" dirty="0" smtClean="0"/>
              <a:t>.Коноша Архангельской обл.</a:t>
            </a:r>
            <a:endParaRPr lang="ru-RU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РИСОВАНИЕ ПЛАСТИЛИНОМ -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Пластилинография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9" descr="C:\Users\User\Desktop\dsc02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377" t="6995" r="16562" b="7097"/>
          <a:stretch>
            <a:fillRect/>
          </a:stretch>
        </p:blipFill>
        <p:spPr bwMode="auto">
          <a:xfrm>
            <a:off x="6409644" y="3573016"/>
            <a:ext cx="254044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User\Desktop\64559318_lepi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80728"/>
            <a:ext cx="217382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User\Desktop\dsc00352.jpg"/>
          <p:cNvPicPr>
            <a:picLocks noChangeAspect="1" noChangeArrowheads="1"/>
          </p:cNvPicPr>
          <p:nvPr/>
        </p:nvPicPr>
        <p:blipFill>
          <a:blip r:embed="rId4" cstate="print"/>
          <a:srcRect l="6809" t="6053" r="11482" b="9212"/>
          <a:stretch>
            <a:fillRect/>
          </a:stretch>
        </p:blipFill>
        <p:spPr bwMode="auto">
          <a:xfrm>
            <a:off x="5724128" y="836712"/>
            <a:ext cx="3168352" cy="246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User\Desktop\dsc00123.jpg"/>
          <p:cNvPicPr>
            <a:picLocks noChangeAspect="1" noChangeArrowheads="1"/>
          </p:cNvPicPr>
          <p:nvPr/>
        </p:nvPicPr>
        <p:blipFill>
          <a:blip r:embed="rId5" cstate="print"/>
          <a:srcRect r="4426" b="5018"/>
          <a:stretch>
            <a:fillRect/>
          </a:stretch>
        </p:blipFill>
        <p:spPr bwMode="auto">
          <a:xfrm>
            <a:off x="2771800" y="4221088"/>
            <a:ext cx="3413528" cy="2430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User\Desktop\76c950d8ef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830498"/>
            <a:ext cx="2664296" cy="2499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C:\Users\User\Desktop\img_2850.jpg"/>
          <p:cNvPicPr>
            <a:picLocks noChangeAspect="1" noChangeArrowheads="1"/>
          </p:cNvPicPr>
          <p:nvPr/>
        </p:nvPicPr>
        <p:blipFill>
          <a:blip r:embed="rId7" cstate="print"/>
          <a:srcRect l="4380" r="8725"/>
          <a:stretch>
            <a:fillRect/>
          </a:stretch>
        </p:blipFill>
        <p:spPr bwMode="auto">
          <a:xfrm>
            <a:off x="395536" y="3501008"/>
            <a:ext cx="2088232" cy="317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ЛЕПКА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User\Desktop\фото-уроки\DSC03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9603"/>
          <a:stretch>
            <a:fillRect/>
          </a:stretch>
        </p:blipFill>
        <p:spPr bwMode="auto">
          <a:xfrm>
            <a:off x="4211960" y="3717032"/>
            <a:ext cx="4600696" cy="2772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User\Desktop\фото-уроки\DSC03020.JPG"/>
          <p:cNvPicPr>
            <a:picLocks noChangeAspect="1" noChangeArrowheads="1"/>
          </p:cNvPicPr>
          <p:nvPr/>
        </p:nvPicPr>
        <p:blipFill>
          <a:blip r:embed="rId3" cstate="print"/>
          <a:srcRect l="17377" t="1479" r="26057"/>
          <a:stretch>
            <a:fillRect/>
          </a:stretch>
        </p:blipFill>
        <p:spPr bwMode="auto">
          <a:xfrm>
            <a:off x="611560" y="1628800"/>
            <a:ext cx="3168352" cy="4138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C:\Users\User\Desktop\фото-уроки\DSC03024.JPG"/>
          <p:cNvPicPr>
            <a:picLocks noChangeAspect="1" noChangeArrowheads="1"/>
          </p:cNvPicPr>
          <p:nvPr/>
        </p:nvPicPr>
        <p:blipFill>
          <a:blip r:embed="rId4" cstate="print"/>
          <a:srcRect l="9838" t="24800" r="11413" b="12201"/>
          <a:stretch>
            <a:fillRect/>
          </a:stretch>
        </p:blipFill>
        <p:spPr bwMode="auto">
          <a:xfrm>
            <a:off x="4211960" y="548680"/>
            <a:ext cx="4608512" cy="27651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КОЛЛАЖ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применением природных материалов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6f1b7e02c84a2aa117af4ca354544bb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966"/>
          <a:stretch>
            <a:fillRect/>
          </a:stretch>
        </p:blipFill>
        <p:spPr bwMode="auto">
          <a:xfrm rot="708510">
            <a:off x="5790440" y="203404"/>
            <a:ext cx="2297828" cy="2996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5" descr="CIMG0981.JPG"/>
          <p:cNvPicPr>
            <a:picLocks noChangeAspect="1"/>
          </p:cNvPicPr>
          <p:nvPr/>
        </p:nvPicPr>
        <p:blipFill>
          <a:blip r:embed="rId3" cstate="print"/>
          <a:srcRect b="5341"/>
          <a:stretch>
            <a:fillRect/>
          </a:stretch>
        </p:blipFill>
        <p:spPr>
          <a:xfrm>
            <a:off x="251520" y="3140968"/>
            <a:ext cx="8496944" cy="3450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764704"/>
            <a:ext cx="346672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КОЛЛАЖ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:\DCIM\101MSDCF\DSC0305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43808" y="260648"/>
            <a:ext cx="6096678" cy="4572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User\Desktop\фото-уроки\DSC030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</a:blip>
          <a:srcRect l="7233" t="6238" r="3255" b="6259"/>
          <a:stretch>
            <a:fillRect/>
          </a:stretch>
        </p:blipFill>
        <p:spPr bwMode="auto">
          <a:xfrm rot="10800000">
            <a:off x="467544" y="2636912"/>
            <a:ext cx="5401714" cy="396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:\DCIM\101MSDCF\DSC03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 l="2759" t="1963" r="4168" b="5759"/>
          <a:stretch>
            <a:fillRect/>
          </a:stretch>
        </p:blipFill>
        <p:spPr bwMode="auto">
          <a:xfrm>
            <a:off x="4572000" y="332656"/>
            <a:ext cx="4248472" cy="315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H:\DCIM\101MSDCF\DSC0305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7287" t="4858" r="1628" b="10130"/>
          <a:stretch>
            <a:fillRect/>
          </a:stretch>
        </p:blipFill>
        <p:spPr bwMode="auto">
          <a:xfrm>
            <a:off x="251520" y="2636912"/>
            <a:ext cx="5760640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454684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КОЛЛАЖ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фото-уроки\DSC02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869160"/>
            <a:ext cx="2208245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АППЛИКАЦИЯ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C:\Users\User\Desktop\фото-уроки\DSC028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355976" y="4941168"/>
            <a:ext cx="2232248" cy="1745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Desktop\фото-уроки\DSC03034.JPG"/>
          <p:cNvPicPr>
            <a:picLocks noChangeAspect="1" noChangeArrowheads="1"/>
          </p:cNvPicPr>
          <p:nvPr/>
        </p:nvPicPr>
        <p:blipFill>
          <a:blip r:embed="rId4" cstate="print"/>
          <a:srcRect t="17319" b="19859"/>
          <a:stretch>
            <a:fillRect/>
          </a:stretch>
        </p:blipFill>
        <p:spPr bwMode="auto">
          <a:xfrm>
            <a:off x="3489378" y="188640"/>
            <a:ext cx="565462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9" name="Picture 5" descr="C:\Users\User\Desktop\фото-уроки\DSC03012.JPG"/>
          <p:cNvPicPr>
            <a:picLocks noChangeAspect="1" noChangeArrowheads="1"/>
          </p:cNvPicPr>
          <p:nvPr/>
        </p:nvPicPr>
        <p:blipFill>
          <a:blip r:embed="rId5" cstate="print"/>
          <a:srcRect l="4256" t="13240" r="2118" b="18668"/>
          <a:stretch>
            <a:fillRect/>
          </a:stretch>
        </p:blipFill>
        <p:spPr bwMode="auto">
          <a:xfrm>
            <a:off x="251520" y="1844824"/>
            <a:ext cx="541260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\Desktop\фото-уроки\DSC02855.JPG"/>
          <p:cNvPicPr>
            <a:picLocks noChangeAspect="1" noChangeArrowheads="1"/>
          </p:cNvPicPr>
          <p:nvPr/>
        </p:nvPicPr>
        <p:blipFill>
          <a:blip r:embed="rId6" cstate="print"/>
          <a:srcRect t="21651" b="20600"/>
          <a:stretch>
            <a:fillRect/>
          </a:stretch>
        </p:blipFill>
        <p:spPr bwMode="auto">
          <a:xfrm>
            <a:off x="179512" y="4941168"/>
            <a:ext cx="3990106" cy="172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940152" y="3501008"/>
            <a:ext cx="2520280" cy="92333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КОЛЛЕКТИВНАЯ РАБОТА                      </a:t>
            </a:r>
            <a:r>
              <a:rPr lang="ru-RU" b="1" dirty="0" smtClean="0"/>
              <a:t>«Фасад – лицо избы»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Жостовские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подносы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:\DCIM\101MSDCF\DSC0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064896" cy="604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:\DCIM\101MSDCF\DSC03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5328592" cy="3996444"/>
          </a:xfrm>
          <a:prstGeom prst="rect">
            <a:avLst/>
          </a:prstGeom>
          <a:noFill/>
        </p:spPr>
      </p:pic>
      <p:pic>
        <p:nvPicPr>
          <p:cNvPr id="5" name="Picture 2" descr="G:\выступление\жостовро.jpeg"/>
          <p:cNvPicPr>
            <a:picLocks noChangeAspect="1" noChangeArrowheads="1"/>
          </p:cNvPicPr>
          <p:nvPr/>
        </p:nvPicPr>
        <p:blipFill>
          <a:blip r:embed="rId3" cstate="print"/>
          <a:srcRect l="2188" r="10282" b="7722"/>
          <a:stretch>
            <a:fillRect/>
          </a:stretch>
        </p:blipFill>
        <p:spPr bwMode="auto">
          <a:xfrm rot="5400000">
            <a:off x="6298391" y="910520"/>
            <a:ext cx="2232248" cy="3236759"/>
          </a:xfrm>
          <a:prstGeom prst="rect">
            <a:avLst/>
          </a:prstGeom>
          <a:noFill/>
        </p:spPr>
      </p:pic>
      <p:pic>
        <p:nvPicPr>
          <p:cNvPr id="6" name="Picture 3" descr="G:\выступление\22.jpeg"/>
          <p:cNvPicPr>
            <a:picLocks noChangeAspect="1" noChangeArrowheads="1"/>
          </p:cNvPicPr>
          <p:nvPr/>
        </p:nvPicPr>
        <p:blipFill>
          <a:blip r:embed="rId4" cstate="print"/>
          <a:srcRect r="11921" b="6604"/>
          <a:stretch>
            <a:fillRect/>
          </a:stretch>
        </p:blipFill>
        <p:spPr bwMode="auto">
          <a:xfrm rot="5400000">
            <a:off x="6261535" y="3354849"/>
            <a:ext cx="2345056" cy="3419872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Жостовские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подносы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 В АППЛИКАЦИИ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User\Desktop\портрет в аппликации\dscf2349.jpg"/>
          <p:cNvPicPr>
            <a:picLocks noChangeAspect="1" noChangeArrowheads="1"/>
          </p:cNvPicPr>
          <p:nvPr/>
        </p:nvPicPr>
        <p:blipFill>
          <a:blip r:embed="rId2" cstate="print"/>
          <a:srcRect l="-3571" t="1535" r="-1" b="9021"/>
          <a:stretch>
            <a:fillRect/>
          </a:stretch>
        </p:blipFill>
        <p:spPr bwMode="auto">
          <a:xfrm>
            <a:off x="251520" y="764704"/>
            <a:ext cx="2088232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User\Desktop\портрет в аппликации\dscf2345.jpg"/>
          <p:cNvPicPr>
            <a:picLocks noChangeAspect="1" noChangeArrowheads="1"/>
          </p:cNvPicPr>
          <p:nvPr/>
        </p:nvPicPr>
        <p:blipFill>
          <a:blip r:embed="rId3" cstate="print"/>
          <a:srcRect l="-1709" t="-2235" r="2884" b="12822"/>
          <a:stretch>
            <a:fillRect/>
          </a:stretch>
        </p:blipFill>
        <p:spPr bwMode="auto">
          <a:xfrm>
            <a:off x="6732240" y="3717032"/>
            <a:ext cx="2160240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 descr="C:\Users\User\Desktop\портрет в аппликации\dscf2172.jpg"/>
          <p:cNvPicPr>
            <a:picLocks noChangeAspect="1" noChangeArrowheads="1"/>
          </p:cNvPicPr>
          <p:nvPr/>
        </p:nvPicPr>
        <p:blipFill>
          <a:blip r:embed="rId4" cstate="print"/>
          <a:srcRect l="1575" t="-7233" r="776" b="13208"/>
          <a:stretch>
            <a:fillRect/>
          </a:stretch>
        </p:blipFill>
        <p:spPr bwMode="auto">
          <a:xfrm>
            <a:off x="251520" y="3717032"/>
            <a:ext cx="2232248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F:\2014_03_21\SDC1584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836712"/>
            <a:ext cx="3600400" cy="27003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7" name="Picture 3" descr="F:\2014_03_21\SDC158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717032"/>
            <a:ext cx="3744416" cy="28083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2" name="Picture 2" descr="C:\Users\User\Desktop\фото-уроки\DSC03062.JPG"/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</a:blip>
          <a:srcRect l="10081" t="13375" r="11508" b="4481"/>
          <a:stretch>
            <a:fillRect/>
          </a:stretch>
        </p:blipFill>
        <p:spPr bwMode="auto">
          <a:xfrm rot="5400000">
            <a:off x="6439065" y="1057879"/>
            <a:ext cx="2736304" cy="2149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АЙРИС - ФОЛДИНГ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фото-уроки\DSC02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645024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фото-уроки\DSC02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35642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flow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836712"/>
            <a:ext cx="2664296" cy="2581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1712441_409602612jmohxi_f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17066" t="15714" r="16271" b="23055"/>
          <a:stretch>
            <a:fillRect/>
          </a:stretch>
        </p:blipFill>
        <p:spPr>
          <a:xfrm>
            <a:off x="3635896" y="764704"/>
            <a:ext cx="2081334" cy="2671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90265552_large_maru2_50.jpg"/>
          <p:cNvPicPr>
            <a:picLocks noChangeAspect="1"/>
          </p:cNvPicPr>
          <p:nvPr/>
        </p:nvPicPr>
        <p:blipFill>
          <a:blip r:embed="rId6" cstate="print"/>
          <a:srcRect l="21634" t="3605" r="16347" b="15264"/>
          <a:stretch>
            <a:fillRect/>
          </a:stretch>
        </p:blipFill>
        <p:spPr>
          <a:xfrm>
            <a:off x="6228184" y="836712"/>
            <a:ext cx="2516043" cy="263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88640"/>
            <a:ext cx="8028384" cy="6408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u="sng" dirty="0" smtClean="0"/>
              <a:t>Цель нетрадиционных техник</a:t>
            </a:r>
            <a:r>
              <a:rPr lang="ru-RU" b="1" dirty="0" smtClean="0"/>
              <a:t> </a:t>
            </a:r>
            <a:r>
              <a:rPr lang="ru-RU" dirty="0" smtClean="0"/>
              <a:t>- развитие  творческих способностей ребенка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u="sng" dirty="0" smtClean="0"/>
              <a:t>Задачи:</a:t>
            </a:r>
            <a:r>
              <a:rPr lang="ru-RU" b="1" dirty="0" smtClean="0"/>
              <a:t> </a:t>
            </a:r>
          </a:p>
          <a:p>
            <a:pPr lvl="0"/>
            <a:r>
              <a:rPr lang="ru-RU" dirty="0" smtClean="0"/>
              <a:t>формирование интереса к изобразительной деятельности</a:t>
            </a:r>
          </a:p>
          <a:p>
            <a:pPr lvl="0"/>
            <a:r>
              <a:rPr lang="ru-RU" dirty="0" smtClean="0"/>
              <a:t>ознакомление с разнообразными видами ИЗО, множеством художественных материалов и средств, приемами работы </a:t>
            </a:r>
          </a:p>
          <a:p>
            <a:pPr lvl="0"/>
            <a:r>
              <a:rPr lang="ru-RU" dirty="0" smtClean="0"/>
              <a:t> воспитание коммуникабельности, отзывчивости, дружелюбия и ответственности.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Айрис-шаблоны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32435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367960" cy="425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88640"/>
            <a:ext cx="7498080" cy="4800600"/>
          </a:xfrm>
        </p:spPr>
        <p:txBody>
          <a:bodyPr/>
          <a:lstStyle/>
          <a:p>
            <a:pPr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Cambria" pitchFamily="18" charset="0"/>
              </a:rPr>
              <a:t>У каждого из нас</a:t>
            </a:r>
            <a:endParaRPr lang="ru-RU" sz="4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Cambria" pitchFamily="18" charset="0"/>
              </a:rPr>
              <a:t>Внутри талант таится,</a:t>
            </a:r>
            <a:endParaRPr lang="ru-RU" sz="4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Cambria" pitchFamily="18" charset="0"/>
              </a:rPr>
              <a:t>И очень важно в детстве</a:t>
            </a:r>
            <a:endParaRPr lang="ru-RU" sz="4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Cambria" pitchFamily="18" charset="0"/>
              </a:rPr>
              <a:t>Дать ему раскрыться.</a:t>
            </a:r>
            <a:endParaRPr lang="ru-RU" sz="44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429000"/>
            <a:ext cx="4693712" cy="317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43608" y="476672"/>
            <a:ext cx="7776864" cy="597666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  </a:t>
            </a:r>
            <a:r>
              <a:rPr lang="ru-RU" sz="4000" b="1" i="1" dirty="0" smtClean="0">
                <a:solidFill>
                  <a:srgbClr val="FF0000"/>
                </a:solidFill>
                <a:latin typeface="Cambria" pitchFamily="18" charset="0"/>
              </a:rPr>
              <a:t>«Чем выше и дальше каждый из нас идет, тем яснее видит, что предела достижений совершенства не существует. Дело не в том, какой высоты ты достигнешь сегодня, а в том, чтобы двигаться вперед вместе с вечным движением жизни» </a:t>
            </a:r>
          </a:p>
          <a:p>
            <a:pPr algn="r">
              <a:buNone/>
            </a:pPr>
            <a:r>
              <a:rPr lang="ru-RU" i="1" dirty="0" smtClean="0">
                <a:solidFill>
                  <a:srgbClr val="FF0000"/>
                </a:solidFill>
              </a:rPr>
              <a:t>Е.И.Рерих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МОНОТИПИЯ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User\Desktop\фото-уроки\DSC0307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3871" t="22254" r="55405" b="17117"/>
          <a:stretch>
            <a:fillRect/>
          </a:stretch>
        </p:blipFill>
        <p:spPr bwMode="auto">
          <a:xfrm rot="5400000">
            <a:off x="4790905" y="-30265"/>
            <a:ext cx="1512169" cy="22380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User\Desktop\фото-уроки\DSC03075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58113" t="20616" r="9934" b="15478"/>
          <a:stretch>
            <a:fillRect/>
          </a:stretch>
        </p:blipFill>
        <p:spPr bwMode="auto">
          <a:xfrm rot="5400000">
            <a:off x="6552220" y="872717"/>
            <a:ext cx="1584177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esktop\фото-уроки\DSC030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20000" contrast="10000"/>
          </a:blip>
          <a:srcRect l="24942" t="21315" r="9430" b="23000"/>
          <a:stretch>
            <a:fillRect/>
          </a:stretch>
        </p:blipFill>
        <p:spPr bwMode="auto">
          <a:xfrm rot="5400000">
            <a:off x="-226352" y="2826752"/>
            <a:ext cx="4608512" cy="2932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User\Desktop\фото-уроки\DSC03072.JPG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 l="29525" t="36350" r="16138" b="17451"/>
          <a:stretch>
            <a:fillRect/>
          </a:stretch>
        </p:blipFill>
        <p:spPr bwMode="auto">
          <a:xfrm>
            <a:off x="3923928" y="3284984"/>
            <a:ext cx="4968552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92696" y="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Монотипия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7dbaf7a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744416" cy="4975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5cf2a775431575079235d09aace1a3aa.jpg.jpg"/>
          <p:cNvPicPr>
            <a:picLocks noChangeAspect="1" noChangeArrowheads="1"/>
          </p:cNvPicPr>
          <p:nvPr/>
        </p:nvPicPr>
        <p:blipFill>
          <a:blip r:embed="rId3" cstate="print"/>
          <a:srcRect b="8010"/>
          <a:stretch>
            <a:fillRect/>
          </a:stretch>
        </p:blipFill>
        <p:spPr bwMode="auto">
          <a:xfrm>
            <a:off x="4283968" y="148951"/>
            <a:ext cx="4638303" cy="3198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Моноти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9284" y="3573016"/>
            <a:ext cx="4561187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ПУАНТИЛИЗМ.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РИСОВАНИЕ ТОЧКАМИ.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E:\7. Пуантилизм\рис 7.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20" t="4651" r="3728" b="6977"/>
          <a:stretch>
            <a:fillRect/>
          </a:stretch>
        </p:blipFill>
        <p:spPr bwMode="auto">
          <a:xfrm>
            <a:off x="4427984" y="188640"/>
            <a:ext cx="4464496" cy="3029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E:\7. Пуантилизм\рис 7.2.jpg"/>
          <p:cNvPicPr>
            <a:picLocks noChangeAspect="1" noChangeArrowheads="1"/>
          </p:cNvPicPr>
          <p:nvPr/>
        </p:nvPicPr>
        <p:blipFill>
          <a:blip r:embed="rId4" cstate="print"/>
          <a:srcRect l="7875" t="7068" r="7076" b="8121"/>
          <a:stretch>
            <a:fillRect/>
          </a:stretch>
        </p:blipFill>
        <p:spPr bwMode="auto">
          <a:xfrm>
            <a:off x="395536" y="3573016"/>
            <a:ext cx="4063380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E:\7. Пуантилизм\рис 7.6.jpg"/>
          <p:cNvPicPr>
            <a:picLocks noChangeAspect="1" noChangeArrowheads="1"/>
          </p:cNvPicPr>
          <p:nvPr/>
        </p:nvPicPr>
        <p:blipFill>
          <a:blip r:embed="rId5" cstate="print"/>
          <a:srcRect l="2271" t="2911" r="4600" b="3942"/>
          <a:stretch>
            <a:fillRect/>
          </a:stretch>
        </p:blipFill>
        <p:spPr bwMode="auto">
          <a:xfrm>
            <a:off x="4788024" y="3429000"/>
            <a:ext cx="3851920" cy="30063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Рисование парафиновой свечкой и акварелью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E:\12. Рисование свечой\рис 12.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498" t="4773" r="4699" b="4540"/>
          <a:stretch>
            <a:fillRect/>
          </a:stretch>
        </p:blipFill>
        <p:spPr bwMode="auto">
          <a:xfrm>
            <a:off x="6300192" y="3140968"/>
            <a:ext cx="2518269" cy="350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User\Desktop\467157_html_28c028af.jpg"/>
          <p:cNvPicPr>
            <a:picLocks noChangeAspect="1" noChangeArrowheads="1"/>
          </p:cNvPicPr>
          <p:nvPr/>
        </p:nvPicPr>
        <p:blipFill>
          <a:blip r:embed="rId3" cstate="print"/>
          <a:srcRect r="4412" b="3922"/>
          <a:stretch>
            <a:fillRect/>
          </a:stretch>
        </p:blipFill>
        <p:spPr bwMode="auto">
          <a:xfrm>
            <a:off x="2267744" y="3861048"/>
            <a:ext cx="3744416" cy="2822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E:\12. Рисование свечой\рис 12.2.jpg"/>
          <p:cNvPicPr>
            <a:picLocks noChangeAspect="1" noChangeArrowheads="1"/>
          </p:cNvPicPr>
          <p:nvPr/>
        </p:nvPicPr>
        <p:blipFill>
          <a:blip r:embed="rId4" cstate="print"/>
          <a:srcRect l="5125" t="3730" r="5179" b="5595"/>
          <a:stretch>
            <a:fillRect/>
          </a:stretch>
        </p:blipFill>
        <p:spPr bwMode="auto">
          <a:xfrm>
            <a:off x="251520" y="764704"/>
            <a:ext cx="2520280" cy="350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E:\12. Рисование свечой\рис 12.4.jpg"/>
          <p:cNvPicPr>
            <a:picLocks noChangeAspect="1" noChangeArrowheads="1"/>
          </p:cNvPicPr>
          <p:nvPr/>
        </p:nvPicPr>
        <p:blipFill>
          <a:blip r:embed="rId5" cstate="print"/>
          <a:srcRect l="5465" t="5221" r="3450" b="6013"/>
          <a:stretch>
            <a:fillRect/>
          </a:stretch>
        </p:blipFill>
        <p:spPr bwMode="auto">
          <a:xfrm>
            <a:off x="3419872" y="836712"/>
            <a:ext cx="3850310" cy="26182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Рисунок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по-сырому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10000"/>
          </a:blip>
          <a:stretch>
            <a:fillRect/>
          </a:stretch>
        </p:blipFill>
        <p:spPr bwMode="auto">
          <a:xfrm>
            <a:off x="4283968" y="260648"/>
            <a:ext cx="4344744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395536" y="1700808"/>
            <a:ext cx="3446520" cy="4703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C:\Users\User\Desktop\фото-уроки\DSC0307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2129" t="3856" b="4961"/>
          <a:stretch>
            <a:fillRect/>
          </a:stretch>
        </p:blipFill>
        <p:spPr bwMode="auto">
          <a:xfrm>
            <a:off x="4283968" y="3573016"/>
            <a:ext cx="4289031" cy="2996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Рисунок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гелевой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ручкой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-уроки\DSC030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0000"/>
          </a:blip>
          <a:srcRect l="3821" t="7177" r="1718" b="7272"/>
          <a:stretch>
            <a:fillRect/>
          </a:stretch>
        </p:blipFill>
        <p:spPr bwMode="auto">
          <a:xfrm rot="5400000">
            <a:off x="-360548" y="800708"/>
            <a:ext cx="3816424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фото-уроки\DSC03084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11885" t="5433" r="3558" b="3558"/>
          <a:stretch>
            <a:fillRect/>
          </a:stretch>
        </p:blipFill>
        <p:spPr bwMode="auto">
          <a:xfrm rot="5400000">
            <a:off x="6652709" y="484196"/>
            <a:ext cx="2319303" cy="1872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C:\Users\User\Desktop\фото-уроки\DSC0308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bright="10000" contrast="20000"/>
          </a:blip>
          <a:srcRect l="7101" t="4819" b="2538"/>
          <a:stretch>
            <a:fillRect/>
          </a:stretch>
        </p:blipFill>
        <p:spPr bwMode="auto">
          <a:xfrm rot="5400000">
            <a:off x="2154560" y="3326160"/>
            <a:ext cx="3754760" cy="280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9" name="Picture 5" descr="C:\Users\User\Desktop\фото-уроки\DSC03086.JPG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 t="1369" b="3856"/>
          <a:stretch>
            <a:fillRect/>
          </a:stretch>
        </p:blipFill>
        <p:spPr bwMode="auto">
          <a:xfrm rot="5400000">
            <a:off x="5170338" y="3334718"/>
            <a:ext cx="3829972" cy="2722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то-уроки\DSC03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l="2270" t="6996" r="2270" b="3908"/>
          <a:stretch>
            <a:fillRect/>
          </a:stretch>
        </p:blipFill>
        <p:spPr bwMode="auto">
          <a:xfrm rot="5400000">
            <a:off x="874389" y="717899"/>
            <a:ext cx="3528392" cy="2469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 descr="C:\Users\User\Desktop\фото-уроки\DSC03066.JPG"/>
          <p:cNvPicPr>
            <a:picLocks noChangeAspect="1" noChangeArrowheads="1"/>
          </p:cNvPicPr>
          <p:nvPr/>
        </p:nvPicPr>
        <p:blipFill>
          <a:blip r:embed="rId3" cstate="print"/>
          <a:srcRect l="2625" t="2419" b="811"/>
          <a:stretch>
            <a:fillRect/>
          </a:stretch>
        </p:blipFill>
        <p:spPr bwMode="auto">
          <a:xfrm>
            <a:off x="1043608" y="3933056"/>
            <a:ext cx="3600400" cy="2683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 descr="C:\Users\User\Desktop\фото-уроки\DSC03067.JPG"/>
          <p:cNvPicPr>
            <a:picLocks noChangeAspect="1" noChangeArrowheads="1"/>
          </p:cNvPicPr>
          <p:nvPr/>
        </p:nvPicPr>
        <p:blipFill>
          <a:blip r:embed="rId4" cstate="print"/>
          <a:srcRect l="1597" b="5579"/>
          <a:stretch>
            <a:fillRect/>
          </a:stretch>
        </p:blipFill>
        <p:spPr bwMode="auto">
          <a:xfrm>
            <a:off x="5004048" y="3933056"/>
            <a:ext cx="3788091" cy="2726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4" name="Picture 6" descr="C:\Users\User\Desktop\фото-уроки\DSC03069.JPG"/>
          <p:cNvPicPr>
            <a:picLocks noChangeAspect="1" noChangeArrowheads="1"/>
          </p:cNvPicPr>
          <p:nvPr/>
        </p:nvPicPr>
        <p:blipFill>
          <a:blip r:embed="rId5" cstate="print"/>
          <a:srcRect l="2263" t="4170" b="6162"/>
          <a:stretch>
            <a:fillRect/>
          </a:stretch>
        </p:blipFill>
        <p:spPr bwMode="auto">
          <a:xfrm>
            <a:off x="4355976" y="332656"/>
            <a:ext cx="4499992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 rot="16200000">
            <a:off x="-2972209" y="2972209"/>
            <a:ext cx="6521090" cy="576672"/>
          </a:xfrm>
        </p:spPr>
        <p:txBody>
          <a:bodyPr vert="wordArtVert"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СИЛУЭТ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166</Words>
  <Application>Microsoft Office PowerPoint</Application>
  <PresentationFormat>Экран (4:3)</PresentationFormat>
  <Paragraphs>36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Солнцестояние</vt:lpstr>
      <vt:lpstr>Применение нетрадиционных техник на уроках изобразительного искусства</vt:lpstr>
      <vt:lpstr>Слайд 2</vt:lpstr>
      <vt:lpstr>МОНОТИПИЯ </vt:lpstr>
      <vt:lpstr>Монотипия</vt:lpstr>
      <vt:lpstr>ПУАНТИЛИЗМ. РИСОВАНИЕ ТОЧКАМИ.</vt:lpstr>
      <vt:lpstr>Рисование парафиновой свечкой и акварелью</vt:lpstr>
      <vt:lpstr>Рисунок  «по-сырому» </vt:lpstr>
      <vt:lpstr>Рисунок  гелевой ручкой</vt:lpstr>
      <vt:lpstr>СИЛУЭТ</vt:lpstr>
      <vt:lpstr>РИСОВАНИЕ ПЛАСТИЛИНОМ - Пластилинография</vt:lpstr>
      <vt:lpstr>ЛЕПКА</vt:lpstr>
      <vt:lpstr>КОЛЛАЖ с применением природных материалов</vt:lpstr>
      <vt:lpstr>КОЛЛАЖ</vt:lpstr>
      <vt:lpstr>КОЛЛАЖ</vt:lpstr>
      <vt:lpstr>АППЛИКАЦИЯ </vt:lpstr>
      <vt:lpstr>Жостовские подносы</vt:lpstr>
      <vt:lpstr>Жостовские подносы</vt:lpstr>
      <vt:lpstr>ПОРТРЕТ В АППЛИКАЦИИ</vt:lpstr>
      <vt:lpstr>АЙРИС - ФОЛДИНГ</vt:lpstr>
      <vt:lpstr>Айрис-шаблоны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32</cp:revision>
  <dcterms:created xsi:type="dcterms:W3CDTF">2014-03-23T18:33:47Z</dcterms:created>
  <dcterms:modified xsi:type="dcterms:W3CDTF">2019-09-14T22:00:41Z</dcterms:modified>
</cp:coreProperties>
</file>