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sldIdLst>
    <p:sldId id="256" r:id="rId2"/>
    <p:sldId id="266" r:id="rId3"/>
    <p:sldId id="257" r:id="rId4"/>
    <p:sldId id="268" r:id="rId5"/>
    <p:sldId id="269" r:id="rId6"/>
    <p:sldId id="271" r:id="rId7"/>
    <p:sldId id="275" r:id="rId8"/>
    <p:sldId id="270" r:id="rId9"/>
    <p:sldId id="259" r:id="rId10"/>
    <p:sldId id="262" r:id="rId11"/>
    <p:sldId id="261" r:id="rId12"/>
    <p:sldId id="263" r:id="rId13"/>
    <p:sldId id="264" r:id="rId14"/>
    <p:sldId id="273" r:id="rId15"/>
    <p:sldId id="272" r:id="rId16"/>
    <p:sldId id="26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78CD122-AD4A-49CE-8AC8-1B7DDC9F8776}" type="datetimeFigureOut">
              <a:rPr lang="ru-RU"/>
              <a:pPr>
                <a:defRPr/>
              </a:pPr>
              <a:t>27.11.2012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48D5AE0-A4B1-47D8-BF7E-259D628B799B}" type="slidenum">
              <a:rPr lang="ru-RU"/>
              <a:pPr>
                <a:defRPr/>
              </a:pPr>
              <a:t>‹#›</a:t>
            </a:fld>
            <a:endParaRPr lang="ru-RU"/>
          </a:p>
        </p:txBody>
      </p:sp>
    </p:spTree>
    <p:extLst>
      <p:ext uri="{BB962C8B-B14F-4D97-AF65-F5344CB8AC3E}">
        <p14:creationId xmlns:p14="http://schemas.microsoft.com/office/powerpoint/2010/main" val="25336286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91261B-7E64-4890-BB4F-CA2DD3CBC19F}" type="slidenum">
              <a:rPr lang="ru-RU"/>
              <a:pPr fontAlgn="base">
                <a:spcBef>
                  <a:spcPct val="0"/>
                </a:spcBef>
                <a:spcAft>
                  <a:spcPct val="0"/>
                </a:spcAft>
              </a:pPr>
              <a:t>1</a:t>
            </a:fld>
            <a:endParaRPr lang="ru-RU"/>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	«Оригами» – удивительное, загадочное слово. Первый раз я его услышала уже взрослым человеком, а вот первые фигурки оригами делала еще в детском саду, в возрасте 5-6 лет.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1C21A6-B625-4903-91C1-7CD643D2E2FB}" type="slidenum">
              <a:rPr lang="ru-RU"/>
              <a:pPr fontAlgn="base">
                <a:spcBef>
                  <a:spcPct val="0"/>
                </a:spcBef>
                <a:spcAft>
                  <a:spcPct val="0"/>
                </a:spcAft>
              </a:pPr>
              <a:t>3</a:t>
            </a:fld>
            <a:endParaRPr lang="ru-RU"/>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	Все мы в раннем детстве мастерили яхты, самолеты и двухтрубные кораблики, позже в школе с огромным удовольствием складывали тюльпаны, хлопушки, водяные </a:t>
            </a:r>
            <a:r>
              <a:rPr lang="ru-RU" dirty="0" err="1" smtClean="0"/>
              <a:t>бомбочки</a:t>
            </a:r>
            <a:r>
              <a:rPr lang="ru-RU" dirty="0" smtClean="0"/>
              <a:t>, пилотки и шапочки с козырьком. На этом наше знакомство с оригами, как правило, и заканчивалось. Никто из нас и не догадывался, что наши руки создавали произведения искусства, рожденные в далекой Стране  восходящего солнца – Японии. Лишь в конце </a:t>
            </a:r>
            <a:r>
              <a:rPr lang="en-US" dirty="0" smtClean="0"/>
              <a:t>XX</a:t>
            </a:r>
            <a:r>
              <a:rPr lang="ru-RU" dirty="0" smtClean="0"/>
              <a:t> века в нашей стране всерьез заговорили об оригами. Появились книги и журналы, посвященные поделкам из бумаги.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noTextEdi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07CD8-4C91-4B3B-9BA2-1F18D1666FD0}" type="slidenum">
              <a:rPr lang="ru-RU"/>
              <a:pPr fontAlgn="base">
                <a:spcBef>
                  <a:spcPct val="0"/>
                </a:spcBef>
                <a:spcAft>
                  <a:spcPct val="0"/>
                </a:spcAft>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339C322C-B177-4E02-A543-1BEF8FF5683B}" type="datetimeFigureOut">
              <a:rPr lang="en-US"/>
              <a:pPr>
                <a:defRPr/>
              </a:pPr>
              <a:t>11/27/2012</a:t>
            </a:fld>
            <a:endParaRPr lang="en-US"/>
          </a:p>
        </p:txBody>
      </p:sp>
      <p:sp>
        <p:nvSpPr>
          <p:cNvPr id="5" name="Нижний колонтитул 18"/>
          <p:cNvSpPr>
            <a:spLocks noGrp="1"/>
          </p:cNvSpPr>
          <p:nvPr>
            <p:ph type="ftr" sz="quarter" idx="11"/>
          </p:nvPr>
        </p:nvSpPr>
        <p:spPr/>
        <p:txBody>
          <a:bodyPr/>
          <a:lstStyle>
            <a:lvl1pPr>
              <a:defRPr/>
            </a:lvl1pPr>
          </a:lstStyle>
          <a:p>
            <a:pPr>
              <a:defRPr/>
            </a:pPr>
            <a:endParaRPr lang="en-US"/>
          </a:p>
        </p:txBody>
      </p:sp>
      <p:sp>
        <p:nvSpPr>
          <p:cNvPr id="6" name="Номер слайда 26"/>
          <p:cNvSpPr>
            <a:spLocks noGrp="1"/>
          </p:cNvSpPr>
          <p:nvPr>
            <p:ph type="sldNum" sz="quarter" idx="12"/>
          </p:nvPr>
        </p:nvSpPr>
        <p:spPr/>
        <p:txBody>
          <a:bodyPr/>
          <a:lstStyle>
            <a:lvl1pPr>
              <a:defRPr/>
            </a:lvl1pPr>
          </a:lstStyle>
          <a:p>
            <a:pPr>
              <a:defRPr/>
            </a:pPr>
            <a:fld id="{9C435590-48E2-47F2-BDC4-CAFC08A7F09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5929988-27DB-4830-A5E1-CB6BD5EB26C4}" type="datetimeFigureOut">
              <a:rPr lang="en-US"/>
              <a:pPr>
                <a:defRPr/>
              </a:pPr>
              <a:t>11/27/2012</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28051341-6E42-4142-9D95-3300B17570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2DB0972-9621-4AA1-95A0-3F5AB7C5337A}" type="datetimeFigureOut">
              <a:rPr lang="en-US"/>
              <a:pPr>
                <a:defRPr/>
              </a:pPr>
              <a:t>11/27/2012</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6DA99356-5A13-4991-B73C-4F9ADA351B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066800" y="304800"/>
            <a:ext cx="7543800" cy="579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1066800" y="6248400"/>
            <a:ext cx="1905000" cy="45720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429000" y="6248400"/>
            <a:ext cx="2895600" cy="45720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705600" y="6248400"/>
            <a:ext cx="1905000" cy="457200"/>
          </a:xfrm>
        </p:spPr>
        <p:txBody>
          <a:bodyPr/>
          <a:lstStyle>
            <a:lvl1pPr>
              <a:defRPr/>
            </a:lvl1pPr>
          </a:lstStyle>
          <a:p>
            <a:pPr>
              <a:defRPr/>
            </a:pPr>
            <a:fld id="{F7EC44A0-8741-423F-8ED3-291EA21E9E35}"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04800"/>
            <a:ext cx="7543800" cy="14319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1066800" y="1981200"/>
            <a:ext cx="36957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914900" y="1981200"/>
            <a:ext cx="36957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066800" y="6248400"/>
            <a:ext cx="1905000" cy="457200"/>
          </a:xfrm>
        </p:spPr>
        <p:txBody>
          <a:bodyPr/>
          <a:lstStyle>
            <a:lvl1pPr>
              <a:defRPr/>
            </a:lvl1pPr>
          </a:lstStyle>
          <a:p>
            <a:pPr>
              <a:defRPr/>
            </a:pPr>
            <a:endParaRPr lang="ru-RU"/>
          </a:p>
        </p:txBody>
      </p:sp>
      <p:sp>
        <p:nvSpPr>
          <p:cNvPr id="6" name="Нижний колонтитул 5"/>
          <p:cNvSpPr>
            <a:spLocks noGrp="1"/>
          </p:cNvSpPr>
          <p:nvPr>
            <p:ph type="ftr" sz="quarter" idx="11"/>
          </p:nvPr>
        </p:nvSpPr>
        <p:spPr>
          <a:xfrm>
            <a:off x="3429000" y="6248400"/>
            <a:ext cx="2895600" cy="457200"/>
          </a:xfrm>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6705600" y="6248400"/>
            <a:ext cx="1905000" cy="457200"/>
          </a:xfrm>
        </p:spPr>
        <p:txBody>
          <a:bodyPr/>
          <a:lstStyle>
            <a:lvl1pPr>
              <a:defRPr/>
            </a:lvl1pPr>
          </a:lstStyle>
          <a:p>
            <a:pPr>
              <a:defRPr/>
            </a:pPr>
            <a:fld id="{E69CBA93-F17E-4809-B383-57EE639F2B1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A987D12-A79B-4FC4-B191-4AA5FA0B4A10}" type="datetimeFigureOut">
              <a:rPr lang="en-US"/>
              <a:pPr>
                <a:defRPr/>
              </a:pPr>
              <a:t>11/27/2012</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A8EF26FD-9CCC-4467-9D4A-5B2F15ED5E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14CD128-BC52-41F3-9F7D-8223E012A1A0}" type="datetimeFigureOut">
              <a:rPr lang="en-US"/>
              <a:pPr>
                <a:defRPr/>
              </a:pPr>
              <a:t>11/27/2012</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C6931FAD-2F69-4662-AD50-505C9EFC85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5E6A2AE9-2601-419E-84A8-0C91C0AFD7CA}" type="datetimeFigureOut">
              <a:rPr lang="en-US"/>
              <a:pPr>
                <a:defRPr/>
              </a:pPr>
              <a:t>11/27/2012</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en-US"/>
          </a:p>
        </p:txBody>
      </p:sp>
      <p:sp>
        <p:nvSpPr>
          <p:cNvPr id="7" name="Номер слайда 17"/>
          <p:cNvSpPr>
            <a:spLocks noGrp="1"/>
          </p:cNvSpPr>
          <p:nvPr>
            <p:ph type="sldNum" sz="quarter" idx="12"/>
          </p:nvPr>
        </p:nvSpPr>
        <p:spPr/>
        <p:txBody>
          <a:bodyPr/>
          <a:lstStyle>
            <a:lvl1pPr>
              <a:defRPr/>
            </a:lvl1pPr>
          </a:lstStyle>
          <a:p>
            <a:pPr>
              <a:defRPr/>
            </a:pPr>
            <a:fld id="{4B1B422B-335A-49FF-873E-76C241A581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5800FAC0-0383-418D-A8B9-BAB48831E7BC}" type="datetimeFigureOut">
              <a:rPr lang="en-US"/>
              <a:pPr>
                <a:defRPr/>
              </a:pPr>
              <a:t>11/27/2012</a:t>
            </a:fld>
            <a:endParaRPr lang="en-US"/>
          </a:p>
        </p:txBody>
      </p:sp>
      <p:sp>
        <p:nvSpPr>
          <p:cNvPr id="8" name="Нижний колонтитул 21"/>
          <p:cNvSpPr>
            <a:spLocks noGrp="1"/>
          </p:cNvSpPr>
          <p:nvPr>
            <p:ph type="ftr" sz="quarter" idx="11"/>
          </p:nvPr>
        </p:nvSpPr>
        <p:spPr/>
        <p:txBody>
          <a:bodyPr/>
          <a:lstStyle>
            <a:lvl1pPr>
              <a:defRPr/>
            </a:lvl1pPr>
          </a:lstStyle>
          <a:p>
            <a:pPr>
              <a:defRPr/>
            </a:pPr>
            <a:endParaRPr lang="en-US"/>
          </a:p>
        </p:txBody>
      </p:sp>
      <p:sp>
        <p:nvSpPr>
          <p:cNvPr id="9" name="Номер слайда 17"/>
          <p:cNvSpPr>
            <a:spLocks noGrp="1"/>
          </p:cNvSpPr>
          <p:nvPr>
            <p:ph type="sldNum" sz="quarter" idx="12"/>
          </p:nvPr>
        </p:nvSpPr>
        <p:spPr/>
        <p:txBody>
          <a:bodyPr/>
          <a:lstStyle>
            <a:lvl1pPr>
              <a:defRPr/>
            </a:lvl1pPr>
          </a:lstStyle>
          <a:p>
            <a:pPr>
              <a:defRPr/>
            </a:pPr>
            <a:fld id="{6D09F33F-A0D1-43C4-B30D-E015C5C0EE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389E8144-CBF8-4251-A256-D102C95730E7}" type="datetimeFigureOut">
              <a:rPr lang="en-US"/>
              <a:pPr>
                <a:defRPr/>
              </a:pPr>
              <a:t>11/27/2012</a:t>
            </a:fld>
            <a:endParaRPr lang="en-US"/>
          </a:p>
        </p:txBody>
      </p:sp>
      <p:sp>
        <p:nvSpPr>
          <p:cNvPr id="4" name="Нижний колонтитул 21"/>
          <p:cNvSpPr>
            <a:spLocks noGrp="1"/>
          </p:cNvSpPr>
          <p:nvPr>
            <p:ph type="ftr" sz="quarter" idx="11"/>
          </p:nvPr>
        </p:nvSpPr>
        <p:spPr/>
        <p:txBody>
          <a:bodyPr/>
          <a:lstStyle>
            <a:lvl1pPr>
              <a:defRPr/>
            </a:lvl1pPr>
          </a:lstStyle>
          <a:p>
            <a:pPr>
              <a:defRPr/>
            </a:pPr>
            <a:endParaRPr lang="en-US"/>
          </a:p>
        </p:txBody>
      </p:sp>
      <p:sp>
        <p:nvSpPr>
          <p:cNvPr id="5" name="Номер слайда 17"/>
          <p:cNvSpPr>
            <a:spLocks noGrp="1"/>
          </p:cNvSpPr>
          <p:nvPr>
            <p:ph type="sldNum" sz="quarter" idx="12"/>
          </p:nvPr>
        </p:nvSpPr>
        <p:spPr/>
        <p:txBody>
          <a:bodyPr/>
          <a:lstStyle>
            <a:lvl1pPr>
              <a:defRPr/>
            </a:lvl1pPr>
          </a:lstStyle>
          <a:p>
            <a:pPr>
              <a:defRPr/>
            </a:pPr>
            <a:fld id="{B7ECA58A-7859-4CE5-A395-942FECAD62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594EC337-A971-4BFA-9273-97C8D84BA8A0}" type="datetimeFigureOut">
              <a:rPr lang="en-US"/>
              <a:pPr>
                <a:defRPr/>
              </a:pPr>
              <a:t>11/27/2012</a:t>
            </a:fld>
            <a:endParaRPr lang="en-US"/>
          </a:p>
        </p:txBody>
      </p:sp>
      <p:sp>
        <p:nvSpPr>
          <p:cNvPr id="3" name="Нижний колонтитул 21"/>
          <p:cNvSpPr>
            <a:spLocks noGrp="1"/>
          </p:cNvSpPr>
          <p:nvPr>
            <p:ph type="ftr" sz="quarter" idx="11"/>
          </p:nvPr>
        </p:nvSpPr>
        <p:spPr/>
        <p:txBody>
          <a:bodyPr/>
          <a:lstStyle>
            <a:lvl1pPr>
              <a:defRPr/>
            </a:lvl1pPr>
          </a:lstStyle>
          <a:p>
            <a:pPr>
              <a:defRPr/>
            </a:pPr>
            <a:endParaRPr lang="en-US"/>
          </a:p>
        </p:txBody>
      </p:sp>
      <p:sp>
        <p:nvSpPr>
          <p:cNvPr id="4" name="Номер слайда 17"/>
          <p:cNvSpPr>
            <a:spLocks noGrp="1"/>
          </p:cNvSpPr>
          <p:nvPr>
            <p:ph type="sldNum" sz="quarter" idx="12"/>
          </p:nvPr>
        </p:nvSpPr>
        <p:spPr/>
        <p:txBody>
          <a:bodyPr/>
          <a:lstStyle>
            <a:lvl1pPr>
              <a:defRPr/>
            </a:lvl1pPr>
          </a:lstStyle>
          <a:p>
            <a:pPr>
              <a:defRPr/>
            </a:pPr>
            <a:fld id="{61C5692A-2861-4CFE-A12F-9F64CA5B48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DC4A9DD-B898-413E-92B6-7C34DC11C003}" type="datetimeFigureOut">
              <a:rPr lang="en-US"/>
              <a:pPr>
                <a:defRPr/>
              </a:pPr>
              <a:t>11/27/2012</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en-US"/>
          </a:p>
        </p:txBody>
      </p:sp>
      <p:sp>
        <p:nvSpPr>
          <p:cNvPr id="7" name="Номер слайда 17"/>
          <p:cNvSpPr>
            <a:spLocks noGrp="1"/>
          </p:cNvSpPr>
          <p:nvPr>
            <p:ph type="sldNum" sz="quarter" idx="12"/>
          </p:nvPr>
        </p:nvSpPr>
        <p:spPr/>
        <p:txBody>
          <a:bodyPr/>
          <a:lstStyle>
            <a:lvl1pPr>
              <a:defRPr/>
            </a:lvl1pPr>
          </a:lstStyle>
          <a:p>
            <a:pPr>
              <a:defRPr/>
            </a:pPr>
            <a:fld id="{931C650B-0820-4410-9BDC-CAB3CB2BFE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FD550925-5044-438B-BA53-02E6824C7C27}" type="datetimeFigureOut">
              <a:rPr lang="en-US"/>
              <a:pPr>
                <a:defRPr/>
              </a:pPr>
              <a:t>11/27/2012</a:t>
            </a:fld>
            <a:endParaRPr lang="en-US"/>
          </a:p>
        </p:txBody>
      </p:sp>
      <p:sp>
        <p:nvSpPr>
          <p:cNvPr id="10" name="Нижний колонтитул 5"/>
          <p:cNvSpPr>
            <a:spLocks noGrp="1"/>
          </p:cNvSpPr>
          <p:nvPr>
            <p:ph type="ftr" sz="quarter" idx="11"/>
          </p:nvPr>
        </p:nvSpPr>
        <p:spPr/>
        <p:txBody>
          <a:bodyPr/>
          <a:lstStyle>
            <a:lvl1pPr>
              <a:defRPr/>
            </a:lvl1pPr>
          </a:lstStyle>
          <a:p>
            <a:pPr>
              <a:defRPr/>
            </a:pPr>
            <a:endParaRPr lang="en-US"/>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971A799E-08AB-4F52-8385-4B55964EAB0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5054ED76-FB70-4DEA-9C75-061606352554}" type="datetimeFigureOut">
              <a:rPr lang="en-US"/>
              <a:pPr>
                <a:defRPr/>
              </a:pPr>
              <a:t>11/27/2012</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CDD51129-9A16-481A-BF89-2EF8BA09A436}" type="slidenum">
              <a:rPr lang="en-US"/>
              <a:pPr>
                <a:defRPr/>
              </a:pPr>
              <a:t>‹#›</a:t>
            </a:fld>
            <a:endParaRPr lang="en-US"/>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6" r:id="rId1"/>
    <p:sldLayoutId id="2147483675" r:id="rId2"/>
    <p:sldLayoutId id="2147483677" r:id="rId3"/>
    <p:sldLayoutId id="2147483674" r:id="rId4"/>
    <p:sldLayoutId id="2147483673" r:id="rId5"/>
    <p:sldLayoutId id="2147483672" r:id="rId6"/>
    <p:sldLayoutId id="2147483671" r:id="rId7"/>
    <p:sldLayoutId id="2147483670" r:id="rId8"/>
    <p:sldLayoutId id="2147483678" r:id="rId9"/>
    <p:sldLayoutId id="2147483669" r:id="rId10"/>
    <p:sldLayoutId id="2147483668" r:id="rId11"/>
    <p:sldLayoutId id="2147483679" r:id="rId12"/>
    <p:sldLayoutId id="2147483680" r:id="rId13"/>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оригами"/>
          <p:cNvPicPr>
            <a:picLocks noGrp="1" noChangeAspect="1" noChangeArrowheads="1"/>
          </p:cNvPicPr>
          <p:nvPr>
            <p:ph/>
          </p:nvPr>
        </p:nvPicPr>
        <p:blipFill>
          <a:blip r:embed="rId3"/>
          <a:srcRect/>
          <a:stretch>
            <a:fillRect/>
          </a:stretch>
        </p:blipFill>
        <p:spPr>
          <a:xfrm>
            <a:off x="533400" y="1371600"/>
            <a:ext cx="7762875" cy="1981200"/>
          </a:xfrm>
        </p:spPr>
      </p:pic>
      <p:pic>
        <p:nvPicPr>
          <p:cNvPr id="3" name="Рисунок 3" descr="x_e71f67ca[1].jpg"/>
          <p:cNvPicPr>
            <a:picLocks noChangeAspect="1"/>
          </p:cNvPicPr>
          <p:nvPr/>
        </p:nvPicPr>
        <p:blipFill>
          <a:blip r:embed="rId4"/>
          <a:srcRect/>
          <a:stretch>
            <a:fillRect/>
          </a:stretch>
        </p:blipFill>
        <p:spPr bwMode="auto">
          <a:xfrm>
            <a:off x="4419600" y="3048000"/>
            <a:ext cx="4500563" cy="3333750"/>
          </a:xfrm>
          <a:prstGeom prst="rect">
            <a:avLst/>
          </a:prstGeom>
          <a:noFill/>
          <a:ln w="9525">
            <a:noFill/>
            <a:miter lim="800000"/>
            <a:headEnd/>
            <a:tailEnd/>
          </a:ln>
        </p:spPr>
      </p:pic>
      <p:sp>
        <p:nvSpPr>
          <p:cNvPr id="16387" name="TextBox 3"/>
          <p:cNvSpPr txBox="1">
            <a:spLocks noChangeArrowheads="1"/>
          </p:cNvSpPr>
          <p:nvPr/>
        </p:nvSpPr>
        <p:spPr bwMode="auto">
          <a:xfrm>
            <a:off x="533400" y="4572000"/>
            <a:ext cx="3435350" cy="1477963"/>
          </a:xfrm>
          <a:prstGeom prst="rect">
            <a:avLst/>
          </a:prstGeom>
          <a:noFill/>
          <a:ln w="9525">
            <a:noFill/>
            <a:miter lim="800000"/>
            <a:headEnd/>
            <a:tailEnd/>
          </a:ln>
        </p:spPr>
        <p:txBody>
          <a:bodyPr wrap="none">
            <a:spAutoFit/>
          </a:bodyPr>
          <a:lstStyle/>
          <a:p>
            <a:r>
              <a:rPr lang="ru-RU">
                <a:latin typeface="Times New Roman" pitchFamily="18" charset="0"/>
                <a:cs typeface="Times New Roman" pitchFamily="18" charset="0"/>
              </a:rPr>
              <a:t>Учитель начальных классов </a:t>
            </a:r>
          </a:p>
          <a:p>
            <a:r>
              <a:rPr lang="ru-RU">
                <a:latin typeface="Times New Roman" pitchFamily="18" charset="0"/>
                <a:cs typeface="Times New Roman" pitchFamily="18" charset="0"/>
              </a:rPr>
              <a:t>Федотова Галина Александровна</a:t>
            </a:r>
          </a:p>
          <a:p>
            <a:r>
              <a:rPr lang="ru-RU">
                <a:latin typeface="Times New Roman" pitchFamily="18" charset="0"/>
                <a:cs typeface="Times New Roman" pitchFamily="18" charset="0"/>
              </a:rPr>
              <a:t>МОУ СОШ №1 г.Малоярославца</a:t>
            </a:r>
          </a:p>
          <a:p>
            <a:endParaRPr lang="ru-RU">
              <a:latin typeface="Times New Roman" pitchFamily="18" charset="0"/>
              <a:cs typeface="Times New Roman" pitchFamily="18" charset="0"/>
            </a:endParaRPr>
          </a:p>
          <a:p>
            <a:endParaRPr lang="ru-RU">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p:cTn id="7" dur="5000" fill="hold"/>
                                        <p:tgtEl>
                                          <p:spTgt spid="3079"/>
                                        </p:tgtEl>
                                        <p:attrNameLst>
                                          <p:attrName>ppt_w</p:attrName>
                                        </p:attrNameLst>
                                      </p:cBhvr>
                                      <p:tavLst>
                                        <p:tav tm="0">
                                          <p:val>
                                            <p:fltVal val="0"/>
                                          </p:val>
                                        </p:tav>
                                        <p:tav tm="100000">
                                          <p:val>
                                            <p:strVal val="#ppt_w"/>
                                          </p:val>
                                        </p:tav>
                                      </p:tavLst>
                                    </p:anim>
                                    <p:anim calcmode="lin" valueType="num">
                                      <p:cBhvr>
                                        <p:cTn id="8" dur="5000" fill="hold"/>
                                        <p:tgtEl>
                                          <p:spTgt spid="3079"/>
                                        </p:tgtEl>
                                        <p:attrNameLst>
                                          <p:attrName>ppt_h</p:attrName>
                                        </p:attrNameLst>
                                      </p:cBhvr>
                                      <p:tavLst>
                                        <p:tav tm="0">
                                          <p:val>
                                            <p:fltVal val="0"/>
                                          </p:val>
                                        </p:tav>
                                        <p:tav tm="100000">
                                          <p:val>
                                            <p:strVal val="#ppt_h"/>
                                          </p:val>
                                        </p:tav>
                                      </p:tavLst>
                                    </p:anim>
                                    <p:animEffect transition="in" filter="fade">
                                      <p:cBhvr>
                                        <p:cTn id="9" dur="5000"/>
                                        <p:tgtEl>
                                          <p:spTgt spid="3079"/>
                                        </p:tgtEl>
                                      </p:cBhvr>
                                    </p:animEffect>
                                  </p:childTnLst>
                                </p:cTn>
                              </p:par>
                            </p:childTnLst>
                          </p:cTn>
                        </p:par>
                        <p:par>
                          <p:cTn id="10" fill="hold">
                            <p:stCondLst>
                              <p:cond delay="5000"/>
                            </p:stCondLst>
                            <p:childTnLst>
                              <p:par>
                                <p:cTn id="11" presetID="53"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Содержимое 3" descr="Фото124.jpg"/>
          <p:cNvPicPr>
            <a:picLocks noGrp="1" noChangeAspect="1"/>
          </p:cNvPicPr>
          <p:nvPr>
            <p:ph/>
          </p:nvPr>
        </p:nvPicPr>
        <p:blipFill>
          <a:blip r:embed="rId2"/>
          <a:srcRect/>
          <a:stretch>
            <a:fillRect/>
          </a:stretch>
        </p:blipFill>
        <p:spPr>
          <a:xfrm>
            <a:off x="1066800" y="371475"/>
            <a:ext cx="3467100" cy="2600325"/>
          </a:xfrm>
        </p:spPr>
      </p:pic>
      <p:pic>
        <p:nvPicPr>
          <p:cNvPr id="28674" name="Рисунок 4" descr="Фото130.jpg"/>
          <p:cNvPicPr>
            <a:picLocks noChangeAspect="1"/>
          </p:cNvPicPr>
          <p:nvPr/>
        </p:nvPicPr>
        <p:blipFill>
          <a:blip r:embed="rId3"/>
          <a:srcRect/>
          <a:stretch>
            <a:fillRect/>
          </a:stretch>
        </p:blipFill>
        <p:spPr bwMode="auto">
          <a:xfrm>
            <a:off x="4953000" y="381000"/>
            <a:ext cx="3657600" cy="2743200"/>
          </a:xfrm>
          <a:prstGeom prst="rect">
            <a:avLst/>
          </a:prstGeom>
          <a:noFill/>
          <a:ln w="9525">
            <a:noFill/>
            <a:miter lim="800000"/>
            <a:headEnd/>
            <a:tailEnd/>
          </a:ln>
        </p:spPr>
      </p:pic>
      <p:pic>
        <p:nvPicPr>
          <p:cNvPr id="28675" name="Рисунок 5" descr="Фото128.jpg"/>
          <p:cNvPicPr>
            <a:picLocks noChangeAspect="1"/>
          </p:cNvPicPr>
          <p:nvPr/>
        </p:nvPicPr>
        <p:blipFill>
          <a:blip r:embed="rId4"/>
          <a:srcRect/>
          <a:stretch>
            <a:fillRect/>
          </a:stretch>
        </p:blipFill>
        <p:spPr bwMode="auto">
          <a:xfrm>
            <a:off x="1320800" y="3657600"/>
            <a:ext cx="2946400" cy="2209800"/>
          </a:xfrm>
          <a:prstGeom prst="rect">
            <a:avLst/>
          </a:prstGeom>
          <a:noFill/>
          <a:ln w="9525">
            <a:noFill/>
            <a:miter lim="800000"/>
            <a:headEnd/>
            <a:tailEnd/>
          </a:ln>
        </p:spPr>
      </p:pic>
      <p:pic>
        <p:nvPicPr>
          <p:cNvPr id="28676" name="Picture 9" descr="аквариум"/>
          <p:cNvPicPr>
            <a:picLocks noChangeAspect="1" noChangeArrowheads="1"/>
          </p:cNvPicPr>
          <p:nvPr/>
        </p:nvPicPr>
        <p:blipFill>
          <a:blip r:embed="rId5"/>
          <a:srcRect/>
          <a:stretch>
            <a:fillRect/>
          </a:stretch>
        </p:blipFill>
        <p:spPr bwMode="auto">
          <a:xfrm>
            <a:off x="5181600" y="3657600"/>
            <a:ext cx="3048000" cy="245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Содержимое 2" descr="Фото171.jpg"/>
          <p:cNvPicPr>
            <a:picLocks noGrp="1" noChangeAspect="1"/>
          </p:cNvPicPr>
          <p:nvPr>
            <p:ph/>
          </p:nvPr>
        </p:nvPicPr>
        <p:blipFill>
          <a:blip r:embed="rId2"/>
          <a:srcRect/>
          <a:stretch>
            <a:fillRect/>
          </a:stretch>
        </p:blipFill>
        <p:spPr>
          <a:xfrm>
            <a:off x="6096000" y="457200"/>
            <a:ext cx="2514600" cy="3352800"/>
          </a:xfrm>
        </p:spPr>
      </p:pic>
      <p:pic>
        <p:nvPicPr>
          <p:cNvPr id="29698" name="Рисунок 3" descr="Фото156.jpg"/>
          <p:cNvPicPr>
            <a:picLocks noChangeAspect="1"/>
          </p:cNvPicPr>
          <p:nvPr/>
        </p:nvPicPr>
        <p:blipFill>
          <a:blip r:embed="rId3"/>
          <a:srcRect/>
          <a:stretch>
            <a:fillRect/>
          </a:stretch>
        </p:blipFill>
        <p:spPr bwMode="auto">
          <a:xfrm>
            <a:off x="914400" y="457200"/>
            <a:ext cx="3657600" cy="2743200"/>
          </a:xfrm>
          <a:prstGeom prst="rect">
            <a:avLst/>
          </a:prstGeom>
          <a:noFill/>
          <a:ln w="9525">
            <a:noFill/>
            <a:miter lim="800000"/>
            <a:headEnd/>
            <a:tailEnd/>
          </a:ln>
        </p:spPr>
      </p:pic>
      <p:pic>
        <p:nvPicPr>
          <p:cNvPr id="29699" name="Рисунок 4" descr="Фото159.jpg"/>
          <p:cNvPicPr>
            <a:picLocks noChangeAspect="1"/>
          </p:cNvPicPr>
          <p:nvPr/>
        </p:nvPicPr>
        <p:blipFill>
          <a:blip r:embed="rId4"/>
          <a:srcRect/>
          <a:stretch>
            <a:fillRect/>
          </a:stretch>
        </p:blipFill>
        <p:spPr bwMode="auto">
          <a:xfrm>
            <a:off x="1752600" y="3352800"/>
            <a:ext cx="41910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2" descr="Фото161.jpg"/>
          <p:cNvPicPr>
            <a:picLocks noChangeAspect="1"/>
          </p:cNvPicPr>
          <p:nvPr/>
        </p:nvPicPr>
        <p:blipFill>
          <a:blip r:embed="rId2"/>
          <a:srcRect/>
          <a:stretch>
            <a:fillRect/>
          </a:stretch>
        </p:blipFill>
        <p:spPr bwMode="auto">
          <a:xfrm>
            <a:off x="533400" y="304800"/>
            <a:ext cx="4114800" cy="3086100"/>
          </a:xfrm>
          <a:prstGeom prst="rect">
            <a:avLst/>
          </a:prstGeom>
          <a:noFill/>
          <a:ln w="9525">
            <a:noFill/>
            <a:miter lim="800000"/>
            <a:headEnd/>
            <a:tailEnd/>
          </a:ln>
        </p:spPr>
      </p:pic>
      <p:pic>
        <p:nvPicPr>
          <p:cNvPr id="30722" name="Рисунок 4" descr="Фото168.jpg"/>
          <p:cNvPicPr>
            <a:picLocks noChangeAspect="1"/>
          </p:cNvPicPr>
          <p:nvPr/>
        </p:nvPicPr>
        <p:blipFill>
          <a:blip r:embed="rId3"/>
          <a:srcRect/>
          <a:stretch>
            <a:fillRect/>
          </a:stretch>
        </p:blipFill>
        <p:spPr bwMode="auto">
          <a:xfrm>
            <a:off x="3733800" y="2667000"/>
            <a:ext cx="47752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762000" y="762000"/>
            <a:ext cx="7772400" cy="1938338"/>
          </a:xfrm>
          <a:prstGeom prst="rect">
            <a:avLst/>
          </a:prstGeom>
          <a:noFill/>
          <a:ln w="9525">
            <a:noFill/>
            <a:miter lim="800000"/>
            <a:headEnd/>
            <a:tailEnd/>
          </a:ln>
        </p:spPr>
        <p:txBody>
          <a:bodyPr anchor="ctr">
            <a:spAutoFit/>
          </a:bodyPr>
          <a:lstStyle/>
          <a:p>
            <a:pPr indent="449263" algn="just"/>
            <a:r>
              <a:rPr lang="ru-RU" sz="2400">
                <a:latin typeface="Times New Roman" pitchFamily="18" charset="0"/>
                <a:cs typeface="Times New Roman" pitchFamily="18" charset="0"/>
              </a:rPr>
              <a:t>Большинство фигурок оригами имеют в своих схемах базовые формы складывания. Базовая форма — исходная форма, которая используется в дальнейшей заготовке. Базовые формы могут быть различными — квадратными, прямоугольными, треугольными и даже круглыми. </a:t>
            </a:r>
          </a:p>
        </p:txBody>
      </p:sp>
      <p:pic>
        <p:nvPicPr>
          <p:cNvPr id="31746" name="Рисунок 2" descr="http://ndou195.ru/images/stories/2012/razvivaemsya.igraya/fuxt.png"/>
          <p:cNvPicPr>
            <a:picLocks noChangeAspect="1" noChangeArrowheads="1"/>
          </p:cNvPicPr>
          <p:nvPr/>
        </p:nvPicPr>
        <p:blipFill>
          <a:blip r:embed="rId2"/>
          <a:srcRect/>
          <a:stretch>
            <a:fillRect/>
          </a:stretch>
        </p:blipFill>
        <p:spPr bwMode="auto">
          <a:xfrm>
            <a:off x="1828800" y="2590800"/>
            <a:ext cx="5257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srcRect/>
          <a:stretch>
            <a:fillRect/>
          </a:stretch>
        </p:blipFill>
        <p:spPr bwMode="auto">
          <a:xfrm>
            <a:off x="762000" y="1143000"/>
            <a:ext cx="2876550" cy="1989138"/>
          </a:xfrm>
          <a:prstGeom prst="rect">
            <a:avLst/>
          </a:prstGeom>
          <a:noFill/>
          <a:ln w="9525">
            <a:noFill/>
            <a:miter lim="800000"/>
            <a:headEnd/>
            <a:tailEnd/>
          </a:ln>
        </p:spPr>
      </p:pic>
      <p:pic>
        <p:nvPicPr>
          <p:cNvPr id="3" name="Picture 10" descr="IMG_0752"/>
          <p:cNvPicPr>
            <a:picLocks noChangeAspect="1" noChangeArrowheads="1"/>
          </p:cNvPicPr>
          <p:nvPr/>
        </p:nvPicPr>
        <p:blipFill>
          <a:blip r:embed="rId3"/>
          <a:srcRect/>
          <a:stretch>
            <a:fillRect/>
          </a:stretch>
        </p:blipFill>
        <p:spPr bwMode="auto">
          <a:xfrm>
            <a:off x="4191000" y="762000"/>
            <a:ext cx="3643313" cy="2733675"/>
          </a:xfrm>
          <a:prstGeom prst="rect">
            <a:avLst/>
          </a:prstGeom>
          <a:noFill/>
          <a:ln w="9525">
            <a:noFill/>
            <a:miter lim="800000"/>
            <a:headEnd/>
            <a:tailEnd/>
          </a:ln>
        </p:spPr>
      </p:pic>
      <p:pic>
        <p:nvPicPr>
          <p:cNvPr id="4" name="Picture 4" descr="IMG_0741"/>
          <p:cNvPicPr>
            <a:picLocks noChangeAspect="1" noChangeArrowheads="1"/>
          </p:cNvPicPr>
          <p:nvPr/>
        </p:nvPicPr>
        <p:blipFill>
          <a:blip r:embed="rId4"/>
          <a:srcRect/>
          <a:stretch>
            <a:fillRect/>
          </a:stretch>
        </p:blipFill>
        <p:spPr bwMode="auto">
          <a:xfrm>
            <a:off x="1371600" y="3810000"/>
            <a:ext cx="3276600" cy="2457450"/>
          </a:xfrm>
          <a:prstGeom prst="rect">
            <a:avLst/>
          </a:prstGeom>
          <a:noFill/>
          <a:ln w="9525">
            <a:noFill/>
            <a:miter lim="800000"/>
            <a:headEnd/>
            <a:tailEnd/>
          </a:ln>
        </p:spPr>
      </p:pic>
      <p:pic>
        <p:nvPicPr>
          <p:cNvPr id="5" name="Picture 6" descr="IMG_0732"/>
          <p:cNvPicPr>
            <a:picLocks noChangeAspect="1" noChangeArrowheads="1"/>
          </p:cNvPicPr>
          <p:nvPr/>
        </p:nvPicPr>
        <p:blipFill>
          <a:blip r:embed="rId5"/>
          <a:srcRect/>
          <a:stretch>
            <a:fillRect/>
          </a:stretch>
        </p:blipFill>
        <p:spPr bwMode="auto">
          <a:xfrm>
            <a:off x="5638800" y="3886200"/>
            <a:ext cx="3200400" cy="2401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53"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4" presetClass="entr" presetSubtype="3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out)">
                                      <p:cBhvr>
                                        <p:cTn id="19" dur="500"/>
                                        <p:tgtEl>
                                          <p:spTgt spid="4"/>
                                        </p:tgtEl>
                                      </p:cBhvr>
                                    </p:animEffect>
                                  </p:childTnLst>
                                </p:cTn>
                              </p:par>
                              <p:par>
                                <p:cTn id="20" presetID="31" presetClass="entr" presetSubtype="0" fill="hold" nodeType="with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2" descr="x_0fe5013e[1].jpg"/>
          <p:cNvPicPr>
            <a:picLocks noChangeAspect="1"/>
          </p:cNvPicPr>
          <p:nvPr/>
        </p:nvPicPr>
        <p:blipFill>
          <a:blip r:embed="rId2"/>
          <a:srcRect/>
          <a:stretch>
            <a:fillRect/>
          </a:stretch>
        </p:blipFill>
        <p:spPr bwMode="auto">
          <a:xfrm>
            <a:off x="1143000" y="304800"/>
            <a:ext cx="2143125" cy="2928938"/>
          </a:xfrm>
          <a:prstGeom prst="rect">
            <a:avLst/>
          </a:prstGeom>
          <a:noFill/>
          <a:ln w="9525">
            <a:noFill/>
            <a:miter lim="800000"/>
            <a:headEnd/>
            <a:tailEnd/>
          </a:ln>
        </p:spPr>
      </p:pic>
      <p:pic>
        <p:nvPicPr>
          <p:cNvPr id="3" name="Рисунок 4" descr="x_7efcb413[1].jpg"/>
          <p:cNvPicPr>
            <a:picLocks noChangeAspect="1"/>
          </p:cNvPicPr>
          <p:nvPr/>
        </p:nvPicPr>
        <p:blipFill>
          <a:blip r:embed="rId3"/>
          <a:srcRect/>
          <a:stretch>
            <a:fillRect/>
          </a:stretch>
        </p:blipFill>
        <p:spPr bwMode="auto">
          <a:xfrm>
            <a:off x="6324600" y="3581400"/>
            <a:ext cx="2071688" cy="2857500"/>
          </a:xfrm>
          <a:prstGeom prst="rect">
            <a:avLst/>
          </a:prstGeom>
          <a:noFill/>
          <a:ln w="9525">
            <a:noFill/>
            <a:miter lim="800000"/>
            <a:headEnd/>
            <a:tailEnd/>
          </a:ln>
        </p:spPr>
      </p:pic>
      <p:pic>
        <p:nvPicPr>
          <p:cNvPr id="4" name="Рисунок 7" descr="x_8b99c588[1].jpg"/>
          <p:cNvPicPr>
            <a:picLocks noChangeAspect="1"/>
          </p:cNvPicPr>
          <p:nvPr/>
        </p:nvPicPr>
        <p:blipFill>
          <a:blip r:embed="rId4"/>
          <a:srcRect/>
          <a:stretch>
            <a:fillRect/>
          </a:stretch>
        </p:blipFill>
        <p:spPr bwMode="auto">
          <a:xfrm>
            <a:off x="4267200" y="533400"/>
            <a:ext cx="1928813" cy="2276475"/>
          </a:xfrm>
          <a:prstGeom prst="rect">
            <a:avLst/>
          </a:prstGeom>
          <a:noFill/>
          <a:ln w="9525">
            <a:noFill/>
            <a:miter lim="800000"/>
            <a:headEnd/>
            <a:tailEnd/>
          </a:ln>
        </p:spPr>
      </p:pic>
      <p:pic>
        <p:nvPicPr>
          <p:cNvPr id="5" name="Рисунок 3" descr="x_1cee2a6c[1].jpg"/>
          <p:cNvPicPr>
            <a:picLocks noChangeAspect="1"/>
          </p:cNvPicPr>
          <p:nvPr/>
        </p:nvPicPr>
        <p:blipFill>
          <a:blip r:embed="rId5"/>
          <a:srcRect/>
          <a:stretch>
            <a:fillRect/>
          </a:stretch>
        </p:blipFill>
        <p:spPr bwMode="auto">
          <a:xfrm>
            <a:off x="3962400" y="2971800"/>
            <a:ext cx="2071688" cy="2928938"/>
          </a:xfrm>
          <a:prstGeom prst="rect">
            <a:avLst/>
          </a:prstGeom>
          <a:noFill/>
          <a:ln w="9525">
            <a:noFill/>
            <a:miter lim="800000"/>
            <a:headEnd/>
            <a:tailEnd/>
          </a:ln>
        </p:spPr>
      </p:pic>
      <p:pic>
        <p:nvPicPr>
          <p:cNvPr id="6" name="Picture 8" descr="Оригами-зоопарк-в-кармане"/>
          <p:cNvPicPr>
            <a:picLocks noChangeAspect="1" noChangeArrowheads="1"/>
          </p:cNvPicPr>
          <p:nvPr/>
        </p:nvPicPr>
        <p:blipFill>
          <a:blip r:embed="rId6"/>
          <a:srcRect/>
          <a:stretch>
            <a:fillRect/>
          </a:stretch>
        </p:blipFill>
        <p:spPr bwMode="auto">
          <a:xfrm>
            <a:off x="6477000" y="0"/>
            <a:ext cx="2462213" cy="3233738"/>
          </a:xfrm>
          <a:prstGeom prst="rect">
            <a:avLst/>
          </a:prstGeom>
          <a:noFill/>
          <a:ln w="9525">
            <a:noFill/>
            <a:miter lim="800000"/>
            <a:headEnd/>
            <a:tailEnd/>
          </a:ln>
        </p:spPr>
      </p:pic>
      <p:pic>
        <p:nvPicPr>
          <p:cNvPr id="7" name="Picture 7" descr="Ферма-оригами"/>
          <p:cNvPicPr>
            <a:picLocks noChangeAspect="1" noChangeArrowheads="1"/>
          </p:cNvPicPr>
          <p:nvPr/>
        </p:nvPicPr>
        <p:blipFill>
          <a:blip r:embed="rId7"/>
          <a:srcRect/>
          <a:stretch>
            <a:fillRect/>
          </a:stretch>
        </p:blipFill>
        <p:spPr bwMode="auto">
          <a:xfrm>
            <a:off x="609600" y="3352800"/>
            <a:ext cx="2438400" cy="3201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3" dur="1000" fill="hold"/>
                                        <p:tgtEl>
                                          <p:spTgt spid="5"/>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strips(downRight)">
                                      <p:cBhvr>
                                        <p:cTn id="52" dur="3000"/>
                                        <p:tgtEl>
                                          <p:spTgt spid="6"/>
                                        </p:tgtEl>
                                      </p:cBhvr>
                                    </p:animEffect>
                                  </p:childTnLst>
                                </p:cTn>
                              </p:par>
                              <p:par>
                                <p:cTn id="53" presetID="18" presetClass="entr" presetSubtype="6"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strips(downRight)">
                                      <p:cBhvr>
                                        <p:cTn id="55"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914400" y="1263650"/>
            <a:ext cx="7162800" cy="4154488"/>
          </a:xfrm>
          <a:prstGeom prst="rect">
            <a:avLst/>
          </a:prstGeom>
          <a:noFill/>
          <a:ln w="9525">
            <a:noFill/>
            <a:miter lim="800000"/>
            <a:headEnd/>
            <a:tailEnd/>
          </a:ln>
        </p:spPr>
        <p:txBody>
          <a:bodyPr anchor="ctr">
            <a:spAutoFit/>
          </a:bodyPr>
          <a:lstStyle/>
          <a:p>
            <a:pPr indent="449263"/>
            <a:r>
              <a:rPr lang="ru-RU" sz="2400">
                <a:latin typeface="Times New Roman" pitchFamily="18" charset="0"/>
                <a:cs typeface="Times New Roman" pitchFamily="18" charset="0"/>
              </a:rPr>
              <a:t> </a:t>
            </a:r>
            <a:r>
              <a:rPr lang="ru-RU" sz="2400">
                <a:latin typeface="Times New Roman" pitchFamily="18" charset="0"/>
                <a:ea typeface="Calibri" pitchFamily="34" charset="0"/>
                <a:cs typeface="Times New Roman" pitchFamily="18" charset="0"/>
              </a:rPr>
              <a:t>Список используемой литературы:</a:t>
            </a:r>
            <a:endParaRPr lang="ru-RU" sz="2400">
              <a:latin typeface="Times New Roman" pitchFamily="18" charset="0"/>
              <a:cs typeface="Times New Roman" pitchFamily="18" charset="0"/>
            </a:endParaRPr>
          </a:p>
          <a:p>
            <a:pPr indent="449263" eaLnBrk="0" hangingPunct="0"/>
            <a:endParaRPr lang="en-US" sz="2400">
              <a:latin typeface="Times New Roman" pitchFamily="18" charset="0"/>
            </a:endParaRPr>
          </a:p>
          <a:p>
            <a:pPr indent="449263" eaLnBrk="0" hangingPunct="0"/>
            <a:r>
              <a:rPr lang="ru-RU" sz="2400">
                <a:latin typeface="Times New Roman" pitchFamily="18" charset="0"/>
              </a:rPr>
              <a:t>Агапова И.А., Давыдова М.А. Поделки из бумаги: оригами и другие игрушки из бумаги и картона. М.: ООО «ИКТЦ «ЛАДА», 2008.</a:t>
            </a:r>
            <a:endParaRPr lang="ru-RU" sz="2400">
              <a:latin typeface="Times New Roman" pitchFamily="18" charset="0"/>
              <a:cs typeface="Times New Roman" pitchFamily="18" charset="0"/>
            </a:endParaRPr>
          </a:p>
          <a:p>
            <a:pPr indent="449263" eaLnBrk="0" hangingPunct="0"/>
            <a:r>
              <a:rPr lang="ru-RU" sz="2400">
                <a:latin typeface="Times New Roman" pitchFamily="18" charset="0"/>
              </a:rPr>
              <a:t>Афонькин С.Ю., Афонькина Е.Ю. Все об оригами.- С Пб: ООО СЗКЭО Кристалл,2004 г.</a:t>
            </a:r>
            <a:endParaRPr lang="ru-RU" sz="2400">
              <a:latin typeface="Times New Roman" pitchFamily="18" charset="0"/>
              <a:cs typeface="Times New Roman" pitchFamily="18" charset="0"/>
            </a:endParaRPr>
          </a:p>
          <a:p>
            <a:pPr indent="449263" eaLnBrk="0" hangingPunct="0"/>
            <a:r>
              <a:rPr lang="ru-RU" sz="2400">
                <a:latin typeface="Times New Roman" pitchFamily="18" charset="0"/>
              </a:rPr>
              <a:t>Афонькин С.Ю., Афонькина Е.Ю. Уроки оригами в школе и дома. М.: “Аким”, 1996 г.</a:t>
            </a:r>
            <a:endParaRPr lang="ru-RU" sz="2400">
              <a:latin typeface="Times New Roman" pitchFamily="18" charset="0"/>
              <a:cs typeface="Times New Roman" pitchFamily="18" charset="0"/>
            </a:endParaRPr>
          </a:p>
          <a:p>
            <a:pPr indent="449263" eaLnBrk="0" hangingPunct="0"/>
            <a:r>
              <a:rPr lang="ru-RU" sz="2400">
                <a:latin typeface="Times New Roman" pitchFamily="18" charset="0"/>
              </a:rPr>
              <a:t>Шумаков Ю.А. Учимся оригами - Ростов на Дону, 2003.</a:t>
            </a:r>
            <a:endParaRPr lang="ru-RU"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Заголовок 2"/>
          <p:cNvPicPr>
            <a:picLocks noGrp="1" noChangeArrowheads="1"/>
          </p:cNvPicPr>
          <p:nvPr>
            <p:ph/>
          </p:nvPr>
        </p:nvPicPr>
        <p:blipFill>
          <a:blip r:embed="rId2"/>
          <a:srcRect/>
          <a:stretch>
            <a:fillRect/>
          </a:stretch>
        </p:blipFill>
        <p:spPr>
          <a:xfrm>
            <a:off x="914400" y="4343400"/>
            <a:ext cx="3657600" cy="1809750"/>
          </a:xfrm>
        </p:spPr>
      </p:pic>
      <p:sp>
        <p:nvSpPr>
          <p:cNvPr id="5" name="WordArt 7"/>
          <p:cNvSpPr>
            <a:spLocks noChangeArrowheads="1" noChangeShapeType="1" noTextEdit="1"/>
          </p:cNvSpPr>
          <p:nvPr/>
        </p:nvSpPr>
        <p:spPr bwMode="auto">
          <a:xfrm>
            <a:off x="1828800" y="990600"/>
            <a:ext cx="5364163" cy="2879725"/>
          </a:xfrm>
          <a:prstGeom prst="rect">
            <a:avLst/>
          </a:prstGeom>
        </p:spPr>
        <p:txBody>
          <a:bodyPr wrap="none" fromWordArt="1">
            <a:prstTxWarp prst="textPlain">
              <a:avLst>
                <a:gd name="adj" fmla="val 50000"/>
              </a:avLst>
            </a:prstTxWarp>
          </a:bodyPr>
          <a:lstStyle/>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Оригами как средство </a:t>
            </a:r>
          </a:p>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всестороннего </a:t>
            </a:r>
          </a:p>
          <a:p>
            <a:pPr algn="ctr"/>
            <a:r>
              <a:rPr lang="ru-RU"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развития детей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5" name="Picture 5" descr="Детский-сад"/>
          <p:cNvPicPr>
            <a:picLocks noGrp="1" noChangeAspect="1" noChangeArrowheads="1"/>
          </p:cNvPicPr>
          <p:nvPr>
            <p:ph/>
          </p:nvPr>
        </p:nvPicPr>
        <p:blipFill>
          <a:blip r:embed="rId3"/>
          <a:srcRect/>
          <a:stretch>
            <a:fillRect/>
          </a:stretch>
        </p:blipFill>
        <p:spPr>
          <a:xfrm>
            <a:off x="2124075" y="620713"/>
            <a:ext cx="5256213" cy="57594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7525"/>
                                        </p:tgtEl>
                                        <p:attrNameLst>
                                          <p:attrName>style.visibility</p:attrName>
                                        </p:attrNameLst>
                                      </p:cBhvr>
                                      <p:to>
                                        <p:strVal val="visible"/>
                                      </p:to>
                                    </p:set>
                                    <p:animEffect transition="in" filter="diamond(out)">
                                      <p:cBhvr>
                                        <p:cTn id="7" dur="50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29063" y="1500188"/>
            <a:ext cx="4857750" cy="4668837"/>
          </a:xfrm>
        </p:spPr>
        <p:txBody>
          <a:bodyPr>
            <a:normAutofit fontScale="92500" lnSpcReduction="10000"/>
          </a:bodyPr>
          <a:lstStyle/>
          <a:p>
            <a:pPr marL="365760" indent="-256032" fontAlgn="auto">
              <a:spcAft>
                <a:spcPts val="0"/>
              </a:spcAft>
              <a:buClr>
                <a:schemeClr val="accent3"/>
              </a:buClr>
              <a:buFont typeface="Wingdings 3"/>
              <a:buChar char=""/>
              <a:defRPr/>
            </a:pPr>
            <a:r>
              <a:rPr lang="ru-RU" dirty="0" smtClean="0">
                <a:latin typeface="Times New Roman" pitchFamily="18" charset="0"/>
                <a:cs typeface="Times New Roman" pitchFamily="18" charset="0"/>
              </a:rPr>
              <a:t>Оригами- искусство складывания фигурок из бумаги.</a:t>
            </a:r>
          </a:p>
          <a:p>
            <a:pPr marL="365760" indent="-256032" fontAlgn="auto">
              <a:spcAft>
                <a:spcPts val="0"/>
              </a:spcAft>
              <a:buClr>
                <a:schemeClr val="accent3"/>
              </a:buClr>
              <a:buFont typeface="Wingdings 3"/>
              <a:buChar char=""/>
              <a:defRPr/>
            </a:pPr>
            <a:r>
              <a:rPr lang="ru-RU" dirty="0" smtClean="0">
                <a:latin typeface="Times New Roman" pitchFamily="18" charset="0"/>
                <a:cs typeface="Times New Roman" pitchFamily="18" charset="0"/>
              </a:rPr>
              <a:t>Оригами родилось в Японии много веков назад.</a:t>
            </a:r>
          </a:p>
          <a:p>
            <a:pPr marL="365760" indent="-256032" fontAlgn="auto">
              <a:spcAft>
                <a:spcPts val="0"/>
              </a:spcAft>
              <a:buClr>
                <a:schemeClr val="accent3"/>
              </a:buClr>
              <a:buFont typeface="Wingdings 3"/>
              <a:buChar char=""/>
              <a:defRPr/>
            </a:pPr>
            <a:r>
              <a:rPr lang="ru-RU" dirty="0" smtClean="0">
                <a:latin typeface="Times New Roman" pitchFamily="18" charset="0"/>
                <a:cs typeface="Times New Roman" pitchFamily="18" charset="0"/>
              </a:rPr>
              <a:t>Слово «оригами» в переводе с японского языка означает «сложенная бумага»</a:t>
            </a:r>
          </a:p>
          <a:p>
            <a:pPr marL="365760" indent="-256032" fontAlgn="auto">
              <a:spcAft>
                <a:spcPts val="0"/>
              </a:spcAft>
              <a:buClr>
                <a:schemeClr val="accent3"/>
              </a:buClr>
              <a:buFont typeface="Wingdings 3"/>
              <a:buChar char=""/>
              <a:defRPr/>
            </a:pPr>
            <a:r>
              <a:rPr lang="ru-RU" dirty="0" smtClean="0">
                <a:latin typeface="Times New Roman" pitchFamily="18" charset="0"/>
                <a:cs typeface="Times New Roman" pitchFamily="18" charset="0"/>
              </a:rPr>
              <a:t>Во второй половине 19 века оригами перешло границы Японии.</a:t>
            </a:r>
          </a:p>
          <a:p>
            <a:pPr marL="365760" indent="-256032" fontAlgn="auto">
              <a:spcAft>
                <a:spcPts val="0"/>
              </a:spcAft>
              <a:buClr>
                <a:schemeClr val="accent3"/>
              </a:buClr>
              <a:buFont typeface="Wingdings 3"/>
              <a:buChar char=""/>
              <a:defRPr/>
            </a:pPr>
            <a:r>
              <a:rPr lang="ru-RU" dirty="0" smtClean="0">
                <a:latin typeface="Times New Roman" pitchFamily="18" charset="0"/>
                <a:cs typeface="Times New Roman" pitchFamily="18" charset="0"/>
              </a:rPr>
              <a:t>В настоящее время оригами распространено во многих странах мира. </a:t>
            </a:r>
          </a:p>
          <a:p>
            <a:pPr marL="365760" indent="-256032" fontAlgn="auto">
              <a:spcAft>
                <a:spcPts val="0"/>
              </a:spcAft>
              <a:buClr>
                <a:schemeClr val="accent3"/>
              </a:buClr>
              <a:buFont typeface="Wingdings 3"/>
              <a:buChar char=""/>
              <a:defRPr/>
            </a:pPr>
            <a:endParaRPr lang="ru-RU" dirty="0"/>
          </a:p>
        </p:txBody>
      </p:sp>
      <p:pic>
        <p:nvPicPr>
          <p:cNvPr id="3" name="Заголовок 2"/>
          <p:cNvPicPr>
            <a:picLocks noGrp="1" noChangeArrowheads="1"/>
          </p:cNvPicPr>
          <p:nvPr>
            <p:ph type="title"/>
          </p:nvPr>
        </p:nvPicPr>
        <p:blipFill>
          <a:blip r:embed="rId3"/>
          <a:srcRect/>
          <a:stretch>
            <a:fillRect/>
          </a:stretch>
        </p:blipFill>
        <p:spPr>
          <a:xfrm>
            <a:off x="450850" y="268288"/>
            <a:ext cx="8242300" cy="1158875"/>
          </a:xfrm>
        </p:spPr>
      </p:pic>
      <p:pic>
        <p:nvPicPr>
          <p:cNvPr id="22531" name="Рисунок 3" descr="x_62bde172[1].jpg"/>
          <p:cNvPicPr>
            <a:picLocks noChangeAspect="1"/>
          </p:cNvPicPr>
          <p:nvPr/>
        </p:nvPicPr>
        <p:blipFill>
          <a:blip r:embed="rId4"/>
          <a:srcRect/>
          <a:stretch>
            <a:fillRect/>
          </a:stretch>
        </p:blipFill>
        <p:spPr bwMode="auto">
          <a:xfrm>
            <a:off x="285750" y="1214438"/>
            <a:ext cx="3786188" cy="5072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 presetClass="entr" presetSubtype="32" fill="hold" nodeType="after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box(out)">
                                      <p:cBhvr>
                                        <p:cTn id="13" dur="500"/>
                                        <p:tgtEl>
                                          <p:spTgt spid="22531"/>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p:cTn id="1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
                                            <p:txEl>
                                              <p:pRg st="0" end="0"/>
                                            </p:txEl>
                                          </p:spTgt>
                                        </p:tgtEl>
                                      </p:cBhvr>
                                    </p:animEffect>
                                  </p:childTnLst>
                                </p:cTn>
                              </p:par>
                            </p:childTnLst>
                          </p:cTn>
                        </p:par>
                        <p:par>
                          <p:cTn id="20" fill="hold">
                            <p:stCondLst>
                              <p:cond delay="1500"/>
                            </p:stCondLst>
                            <p:childTnLst>
                              <p:par>
                                <p:cTn id="21" presetID="53" presetClass="entr" presetSubtype="0" fill="hold"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2">
                                            <p:txEl>
                                              <p:pRg st="1" end="1"/>
                                            </p:txEl>
                                          </p:spTgt>
                                        </p:tgtEl>
                                      </p:cBhvr>
                                    </p:animEffect>
                                  </p:childTnLst>
                                </p:cTn>
                              </p:par>
                            </p:childTnLst>
                          </p:cTn>
                        </p:par>
                        <p:par>
                          <p:cTn id="26" fill="hold">
                            <p:stCondLst>
                              <p:cond delay="2000"/>
                            </p:stCondLst>
                            <p:childTnLst>
                              <p:par>
                                <p:cTn id="27" presetID="53" presetClass="entr" presetSubtype="0" fill="hold" nodeType="after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p:cTn id="29"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2">
                                            <p:txEl>
                                              <p:pRg st="2" end="2"/>
                                            </p:txEl>
                                          </p:spTgt>
                                        </p:tgtEl>
                                      </p:cBhvr>
                                    </p:animEffect>
                                  </p:childTnLst>
                                </p:cTn>
                              </p:par>
                            </p:childTnLst>
                          </p:cTn>
                        </p:par>
                        <p:par>
                          <p:cTn id="32" fill="hold">
                            <p:stCondLst>
                              <p:cond delay="2500"/>
                            </p:stCondLst>
                            <p:childTnLst>
                              <p:par>
                                <p:cTn id="33" presetID="53" presetClass="entr" presetSubtype="0" fill="hold" nodeType="after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p:cTn id="3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2">
                                            <p:txEl>
                                              <p:pRg st="3" end="3"/>
                                            </p:txEl>
                                          </p:spTgt>
                                        </p:tgtEl>
                                      </p:cBhvr>
                                    </p:animEffect>
                                  </p:childTnLst>
                                </p:cTn>
                              </p:par>
                            </p:childTnLst>
                          </p:cTn>
                        </p:par>
                        <p:par>
                          <p:cTn id="38" fill="hold">
                            <p:stCondLst>
                              <p:cond delay="3000"/>
                            </p:stCondLst>
                            <p:childTnLst>
                              <p:par>
                                <p:cTn id="39" presetID="53" presetClass="entr" presetSubtype="0" fill="hold"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p:cTn id="41"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endParaRPr lang="ru-RU" smtClean="0"/>
          </a:p>
        </p:txBody>
      </p:sp>
      <p:sp>
        <p:nvSpPr>
          <p:cNvPr id="4" name="Содержимое 1"/>
          <p:cNvSpPr>
            <a:spLocks noGrp="1"/>
          </p:cNvSpPr>
          <p:nvPr>
            <p:ph idx="1"/>
          </p:nvPr>
        </p:nvSpPr>
        <p:spPr>
          <a:xfrm>
            <a:off x="457200" y="2057400"/>
            <a:ext cx="4343400" cy="4084638"/>
          </a:xfrm>
        </p:spPr>
        <p:txBody>
          <a:bodyPr/>
          <a:lstStyle/>
          <a:p>
            <a:pPr>
              <a:lnSpc>
                <a:spcPct val="90000"/>
              </a:lnSpc>
              <a:buFont typeface="Wingdings 3" pitchFamily="18" charset="2"/>
              <a:buNone/>
            </a:pPr>
            <a:r>
              <a:rPr lang="ru-RU" sz="2400" smtClean="0">
                <a:solidFill>
                  <a:srgbClr val="FF0000"/>
                </a:solidFill>
              </a:rPr>
              <a:t>   </a:t>
            </a:r>
            <a:r>
              <a:rPr lang="ru-RU" sz="2400" b="1" smtClean="0">
                <a:latin typeface="Times New Roman" pitchFamily="18" charset="0"/>
                <a:cs typeface="Times New Roman" pitchFamily="18" charset="0"/>
              </a:rPr>
              <a:t>Доведение до совершенства тонких манипуляций требует  большой практики, а оригами предоставляет  эту возможность. Увлекшись, ребенок, незаметно для себя многократно повторяет одни и те же движения, доведя их до автоматизма. Тренируется широкий диапазон движений пальцев и кисти правой и левой руки</a:t>
            </a:r>
            <a:r>
              <a:rPr lang="ru-RU" sz="2400" smtClean="0">
                <a:latin typeface="Times New Roman" pitchFamily="18" charset="0"/>
                <a:cs typeface="Times New Roman" pitchFamily="18" charset="0"/>
              </a:rPr>
              <a:t>.</a:t>
            </a:r>
          </a:p>
        </p:txBody>
      </p:sp>
      <p:pic>
        <p:nvPicPr>
          <p:cNvPr id="5" name="Заголовок 2"/>
          <p:cNvPicPr>
            <a:picLocks noGrp="1" noChangeArrowheads="1"/>
          </p:cNvPicPr>
          <p:nvPr>
            <p:ph type="title" idx="4294967295"/>
          </p:nvPr>
        </p:nvPicPr>
        <p:blipFill>
          <a:blip r:embed="rId2"/>
          <a:srcRect/>
          <a:stretch>
            <a:fillRect/>
          </a:stretch>
        </p:blipFill>
        <p:spPr>
          <a:xfrm>
            <a:off x="457200" y="685800"/>
            <a:ext cx="8242300" cy="1341438"/>
          </a:xfrm>
        </p:spPr>
      </p:pic>
      <p:pic>
        <p:nvPicPr>
          <p:cNvPr id="23556" name="Рисунок 5" descr="Фото127.jpg"/>
          <p:cNvPicPr>
            <a:picLocks noChangeAspect="1"/>
          </p:cNvPicPr>
          <p:nvPr/>
        </p:nvPicPr>
        <p:blipFill>
          <a:blip r:embed="rId3"/>
          <a:srcRect/>
          <a:stretch>
            <a:fillRect/>
          </a:stretch>
        </p:blipFill>
        <p:spPr bwMode="auto">
          <a:xfrm>
            <a:off x="5715000" y="2133600"/>
            <a:ext cx="2844800" cy="2133600"/>
          </a:xfrm>
          <a:prstGeom prst="rect">
            <a:avLst/>
          </a:prstGeom>
          <a:noFill/>
          <a:ln w="9525">
            <a:noFill/>
            <a:miter lim="800000"/>
            <a:headEnd/>
            <a:tailEnd/>
          </a:ln>
        </p:spPr>
      </p:pic>
      <p:pic>
        <p:nvPicPr>
          <p:cNvPr id="23557" name="Рисунок 6" descr="Фото132.jpg"/>
          <p:cNvPicPr>
            <a:picLocks noChangeAspect="1"/>
          </p:cNvPicPr>
          <p:nvPr/>
        </p:nvPicPr>
        <p:blipFill>
          <a:blip r:embed="rId4"/>
          <a:srcRect/>
          <a:stretch>
            <a:fillRect/>
          </a:stretch>
        </p:blipFill>
        <p:spPr bwMode="auto">
          <a:xfrm>
            <a:off x="4953000" y="4343400"/>
            <a:ext cx="2590800" cy="194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Заголовок 2"/>
          <p:cNvPicPr>
            <a:picLocks noChangeArrowheads="1"/>
          </p:cNvPicPr>
          <p:nvPr/>
        </p:nvPicPr>
        <p:blipFill>
          <a:blip r:embed="rId2"/>
          <a:srcRect/>
          <a:stretch>
            <a:fillRect/>
          </a:stretch>
        </p:blipFill>
        <p:spPr bwMode="auto">
          <a:xfrm>
            <a:off x="249238" y="0"/>
            <a:ext cx="8467725" cy="1341438"/>
          </a:xfrm>
          <a:prstGeom prst="rect">
            <a:avLst/>
          </a:prstGeom>
          <a:noFill/>
          <a:ln w="9525">
            <a:noFill/>
            <a:miter lim="800000"/>
            <a:headEnd/>
            <a:tailEnd/>
          </a:ln>
        </p:spPr>
      </p:pic>
      <p:sp>
        <p:nvSpPr>
          <p:cNvPr id="3" name="Прямоугольник 2"/>
          <p:cNvSpPr/>
          <p:nvPr/>
        </p:nvSpPr>
        <p:spPr>
          <a:xfrm>
            <a:off x="6781800" y="3581400"/>
            <a:ext cx="1843088"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 name="Прямоугольник 3"/>
          <p:cNvSpPr/>
          <p:nvPr/>
        </p:nvSpPr>
        <p:spPr>
          <a:xfrm>
            <a:off x="1066800" y="5105400"/>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Прямоугольный треугольник 4"/>
          <p:cNvSpPr/>
          <p:nvPr/>
        </p:nvSpPr>
        <p:spPr>
          <a:xfrm>
            <a:off x="3733800" y="4191000"/>
            <a:ext cx="914400" cy="914400"/>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Стрелка вниз 5"/>
          <p:cNvSpPr/>
          <p:nvPr/>
        </p:nvSpPr>
        <p:spPr>
          <a:xfrm rot="5962529" flipH="1">
            <a:off x="6792912" y="5389563"/>
            <a:ext cx="944563" cy="979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Содержимое 1"/>
          <p:cNvSpPr txBox="1">
            <a:spLocks/>
          </p:cNvSpPr>
          <p:nvPr/>
        </p:nvSpPr>
        <p:spPr>
          <a:xfrm>
            <a:off x="1600200" y="1295400"/>
            <a:ext cx="5572125" cy="2786063"/>
          </a:xfrm>
          <a:prstGeom prst="rect">
            <a:avLst/>
          </a:prstGeom>
        </p:spPr>
        <p:txBody>
          <a:bodyPr>
            <a:normAutofit/>
          </a:bodyPr>
          <a:lstStyle/>
          <a:p>
            <a:pPr marL="274320" indent="-274320" fontAlgn="auto">
              <a:lnSpc>
                <a:spcPct val="80000"/>
              </a:lnSpc>
              <a:spcBef>
                <a:spcPct val="20000"/>
              </a:spcBef>
              <a:spcAft>
                <a:spcPts val="0"/>
              </a:spcAft>
              <a:buClr>
                <a:schemeClr val="accent3"/>
              </a:buClr>
              <a:buSzPct val="95000"/>
              <a:buFont typeface="Wingdings 3" pitchFamily="18" charset="2"/>
              <a:buNone/>
              <a:defRPr/>
            </a:pPr>
            <a:r>
              <a:rPr lang="ru-RU" sz="2400" dirty="0">
                <a:solidFill>
                  <a:srgbClr val="FF0000"/>
                </a:solidFill>
                <a:latin typeface="Times New Roman" pitchFamily="18" charset="0"/>
                <a:cs typeface="Times New Roman" pitchFamily="18" charset="0"/>
              </a:rPr>
              <a:t>   </a:t>
            </a:r>
            <a:r>
              <a:rPr lang="ru-RU" sz="2400" dirty="0">
                <a:latin typeface="Times New Roman" pitchFamily="18" charset="0"/>
                <a:cs typeface="Times New Roman" pitchFamily="18" charset="0"/>
              </a:rPr>
              <a:t>Оригами знакомит детей на практике  с основными геометрическими понятиями (угол, сторона, квадрат, треугольник и т.д.), одновременно происходит обогащение словаря специальными терминами.   Дети учатся читать чертежи, запоминают условные обозначения.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4000"/>
                            </p:stCondLst>
                            <p:childTnLst>
                              <p:par>
                                <p:cTn id="33" presetID="15"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6"/>
                                        </p:tgtEl>
                                        <p:attrNameLst>
                                          <p:attrName>ppt_y</p:attrName>
                                        </p:attrNameLst>
                                      </p:cBhvr>
                                      <p:tavLst>
                                        <p:tav tm="0" fmla="#ppt_y+(sin(-2*pi*(1-$))*-#ppt_x+cos(-2*pi*(1-$))*(1-#ppt_y))*(1-$)">
                                          <p:val>
                                            <p:fltVal val="0"/>
                                          </p:val>
                                        </p:tav>
                                        <p:tav tm="100000">
                                          <p:val>
                                            <p:fltVal val="1"/>
                                          </p:val>
                                        </p:tav>
                                      </p:tavLst>
                                    </p:anim>
                                  </p:childTnLst>
                                </p:cTn>
                              </p:par>
                              <p:par>
                                <p:cTn id="39" presetID="53"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a:stretch>
            <a:fillRect/>
          </a:stretch>
        </p:blipFill>
        <p:spPr bwMode="auto">
          <a:xfrm>
            <a:off x="304800" y="2743200"/>
            <a:ext cx="4468813" cy="3087688"/>
          </a:xfrm>
          <a:prstGeom prst="rect">
            <a:avLst/>
          </a:prstGeom>
          <a:noFill/>
          <a:ln w="9525">
            <a:noFill/>
            <a:miter lim="800000"/>
            <a:headEnd/>
            <a:tailEnd/>
          </a:ln>
        </p:spPr>
      </p:pic>
      <p:pic>
        <p:nvPicPr>
          <p:cNvPr id="3" name="Picture 4"/>
          <p:cNvPicPr>
            <a:picLocks noChangeAspect="1" noChangeArrowheads="1"/>
          </p:cNvPicPr>
          <p:nvPr/>
        </p:nvPicPr>
        <p:blipFill>
          <a:blip r:embed="rId3"/>
          <a:srcRect/>
          <a:stretch>
            <a:fillRect/>
          </a:stretch>
        </p:blipFill>
        <p:spPr bwMode="auto">
          <a:xfrm>
            <a:off x="4876800" y="1066800"/>
            <a:ext cx="3816350" cy="2816225"/>
          </a:xfrm>
          <a:prstGeom prst="rect">
            <a:avLst/>
          </a:prstGeom>
          <a:noFill/>
          <a:ln w="9525">
            <a:noFill/>
            <a:miter lim="800000"/>
            <a:headEnd/>
            <a:tailEnd/>
          </a:ln>
        </p:spPr>
      </p:pic>
      <p:sp>
        <p:nvSpPr>
          <p:cNvPr id="4" name="WordArt 5"/>
          <p:cNvSpPr>
            <a:spLocks noChangeArrowheads="1" noChangeShapeType="1" noTextEdit="1"/>
          </p:cNvSpPr>
          <p:nvPr/>
        </p:nvSpPr>
        <p:spPr bwMode="auto">
          <a:xfrm>
            <a:off x="1979613" y="333375"/>
            <a:ext cx="5329237" cy="571500"/>
          </a:xfrm>
          <a:prstGeom prst="rect">
            <a:avLst/>
          </a:prstGeom>
        </p:spPr>
        <p:txBody>
          <a:bodyPr wrap="none" fromWordArt="1">
            <a:prstTxWarp prst="textPlain">
              <a:avLst>
                <a:gd name="adj" fmla="val 50000"/>
              </a:avLst>
            </a:prstTxWarp>
          </a:bodyPr>
          <a:lstStyle/>
          <a:p>
            <a:pPr algn="ctr"/>
            <a:r>
              <a:rPr lang="ru-RU" sz="3600" kern="10">
                <a:ln w="19050">
                  <a:solidFill>
                    <a:srgbClr val="99CCFF"/>
                  </a:solidFill>
                  <a:round/>
                  <a:headEnd/>
                  <a:tailEnd/>
                </a:ln>
                <a:solidFill>
                  <a:srgbClr val="0066CC"/>
                </a:solidFill>
                <a:effectLst>
                  <a:outerShdw dist="35921" dir="2700000" algn="ctr" rotWithShape="0">
                    <a:srgbClr val="990000"/>
                  </a:outerShdw>
                </a:effectLst>
                <a:latin typeface="Impact"/>
              </a:rPr>
              <a:t>Умение читать схемы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28"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0" fill="hold"/>
                                        <p:tgtEl>
                                          <p:spTgt spid="4"/>
                                        </p:tgtEl>
                                        <p:attrNameLst>
                                          <p:attrName>ppt_x</p:attrName>
                                        </p:attrNameLst>
                                      </p:cBhvr>
                                      <p:tavLst>
                                        <p:tav tm="0">
                                          <p:val>
                                            <p:strVal val="#ppt_x"/>
                                          </p:val>
                                        </p:tav>
                                        <p:tav tm="100000">
                                          <p:val>
                                            <p:strVal val="#ppt_x"/>
                                          </p:val>
                                        </p:tav>
                                      </p:tavLst>
                                    </p:anim>
                                    <p:anim calcmode="lin" valueType="num">
                                      <p:cBhvr>
                                        <p:cTn id="14" dur="5000" fill="hold"/>
                                        <p:tgtEl>
                                          <p:spTgt spid="4"/>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endParaRPr lang="ru-RU" smtClean="0"/>
          </a:p>
        </p:txBody>
      </p:sp>
      <p:sp>
        <p:nvSpPr>
          <p:cNvPr id="4" name="Содержимое 1"/>
          <p:cNvSpPr>
            <a:spLocks noGrp="1"/>
          </p:cNvSpPr>
          <p:nvPr>
            <p:ph idx="1"/>
          </p:nvPr>
        </p:nvSpPr>
        <p:spPr>
          <a:xfrm>
            <a:off x="2971800" y="1981200"/>
            <a:ext cx="5791200" cy="4038600"/>
          </a:xfrm>
        </p:spPr>
        <p:txBody>
          <a:bodyPr/>
          <a:lstStyle/>
          <a:p>
            <a:pPr>
              <a:lnSpc>
                <a:spcPct val="80000"/>
              </a:lnSpc>
              <a:buFont typeface="Wingdings 3" pitchFamily="18" charset="2"/>
              <a:buNone/>
            </a:pPr>
            <a:r>
              <a:rPr lang="ru-RU" sz="2400" smtClean="0">
                <a:solidFill>
                  <a:srgbClr val="FF0000"/>
                </a:solidFill>
                <a:latin typeface="Times New Roman" pitchFamily="18" charset="0"/>
                <a:cs typeface="Times New Roman" pitchFamily="18" charset="0"/>
              </a:rPr>
              <a:t>   </a:t>
            </a:r>
            <a:r>
              <a:rPr lang="ru-RU" sz="2400" b="1" smtClean="0">
                <a:latin typeface="Times New Roman" pitchFamily="18" charset="0"/>
                <a:cs typeface="Times New Roman" pitchFamily="18" charset="0"/>
              </a:rPr>
              <a:t>Складывая фигурки  из бумаги, ребенок поневоле концентрирует свое внимание на этом процессе. Поэтому занятия оригами являются  своеобразной психотерапией, способной на время отвлечь его от других мыслей, то есть направить его внимание на творческую работу. Оригами повышает активность, как левого, так и правого полушарий мозга, поскольку требует одновременного контроля над движениями обеих рук, что, в свою очередь, ведет к позитивному изменению целого ряда показателей.</a:t>
            </a:r>
          </a:p>
        </p:txBody>
      </p:sp>
      <p:pic>
        <p:nvPicPr>
          <p:cNvPr id="26627" name="Picture 9" descr="аквариум"/>
          <p:cNvPicPr>
            <a:picLocks noChangeAspect="1" noChangeArrowheads="1"/>
          </p:cNvPicPr>
          <p:nvPr/>
        </p:nvPicPr>
        <p:blipFill>
          <a:blip r:embed="rId2"/>
          <a:srcRect/>
          <a:stretch>
            <a:fillRect/>
          </a:stretch>
        </p:blipFill>
        <p:spPr bwMode="auto">
          <a:xfrm>
            <a:off x="152400" y="2057400"/>
            <a:ext cx="3048000" cy="2454275"/>
          </a:xfrm>
          <a:prstGeom prst="rect">
            <a:avLst/>
          </a:prstGeom>
          <a:noFill/>
          <a:ln w="9525">
            <a:noFill/>
            <a:miter lim="800000"/>
            <a:headEnd/>
            <a:tailEnd/>
          </a:ln>
        </p:spPr>
      </p:pic>
      <p:pic>
        <p:nvPicPr>
          <p:cNvPr id="6" name="Заголовок 2"/>
          <p:cNvPicPr>
            <a:picLocks noGrp="1" noChangeArrowheads="1"/>
          </p:cNvPicPr>
          <p:nvPr>
            <p:ph type="title" idx="4294967295"/>
          </p:nvPr>
        </p:nvPicPr>
        <p:blipFill>
          <a:blip r:embed="rId3"/>
          <a:srcRect/>
          <a:stretch>
            <a:fillRect/>
          </a:stretch>
        </p:blipFill>
        <p:spPr>
          <a:xfrm>
            <a:off x="457200" y="457200"/>
            <a:ext cx="8240713" cy="1341438"/>
          </a:xfrm>
        </p:spPr>
      </p:pic>
      <p:sp>
        <p:nvSpPr>
          <p:cNvPr id="7" name="Содержимое 1"/>
          <p:cNvSpPr txBox="1">
            <a:spLocks/>
          </p:cNvSpPr>
          <p:nvPr/>
        </p:nvSpPr>
        <p:spPr>
          <a:xfrm>
            <a:off x="3571875" y="1714500"/>
            <a:ext cx="5572125" cy="2786063"/>
          </a:xfrm>
          <a:prstGeom prst="rect">
            <a:avLst/>
          </a:prstGeom>
        </p:spPr>
        <p:txBody>
          <a:bodyPr>
            <a:normAutofit/>
          </a:bodyPr>
          <a:lstStyle/>
          <a:p>
            <a:pPr marL="274320" indent="-274320" fontAlgn="auto">
              <a:lnSpc>
                <a:spcPct val="80000"/>
              </a:lnSpc>
              <a:spcBef>
                <a:spcPct val="20000"/>
              </a:spcBef>
              <a:spcAft>
                <a:spcPts val="0"/>
              </a:spcAft>
              <a:buClr>
                <a:schemeClr val="accent3"/>
              </a:buClr>
              <a:buSzPct val="95000"/>
              <a:buFont typeface="Wingdings 3" pitchFamily="18" charset="2"/>
              <a:buNone/>
              <a:defRPr/>
            </a:pPr>
            <a:endParaRPr lang="ru-RU" sz="2100" dirty="0">
              <a:solidFill>
                <a:srgbClr val="FF0000"/>
              </a:solidFill>
              <a:latin typeface="+mn-lt"/>
            </a:endParaRPr>
          </a:p>
          <a:p>
            <a:pPr marL="274320" indent="-274320" fontAlgn="auto">
              <a:lnSpc>
                <a:spcPct val="80000"/>
              </a:lnSpc>
              <a:spcBef>
                <a:spcPct val="20000"/>
              </a:spcBef>
              <a:spcAft>
                <a:spcPts val="0"/>
              </a:spcAft>
              <a:buClr>
                <a:schemeClr val="accent3"/>
              </a:buClr>
              <a:buSzPct val="95000"/>
              <a:buFont typeface="Wingdings 3" pitchFamily="18" charset="2"/>
              <a:buNone/>
              <a:defRPr/>
            </a:pPr>
            <a:endParaRPr lang="ru-RU" sz="21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2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53" presetClass="entr" presetSubtype="0" fill="hold" grpId="0" nodeType="withEffect" nodePh="1">
                                  <p:stCondLst>
                                    <p:cond delay="0"/>
                                  </p:stCondLst>
                                  <p:endCondLst>
                                    <p:cond evt="begin" delay="0">
                                      <p:tn val="12"/>
                                    </p:cond>
                                  </p:end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619250" y="188913"/>
            <a:ext cx="5665788" cy="981075"/>
          </a:xfrm>
        </p:spPr>
        <p:txBody>
          <a:bodyPr>
            <a:normAutofit fontScale="90000"/>
          </a:bodyPr>
          <a:lstStyle/>
          <a:p>
            <a:pPr algn="ctr" fontAlgn="auto">
              <a:spcAft>
                <a:spcPts val="0"/>
              </a:spcAft>
              <a:defRPr/>
            </a:pPr>
            <a:r>
              <a:rPr lang="ru-RU" sz="3200" i="1">
                <a:latin typeface="Arial" charset="0"/>
              </a:rPr>
              <a:t>Значение оригами </a:t>
            </a:r>
            <a:br>
              <a:rPr lang="ru-RU" sz="3200" i="1">
                <a:latin typeface="Arial" charset="0"/>
              </a:rPr>
            </a:br>
            <a:r>
              <a:rPr lang="ru-RU" sz="3200" i="1">
                <a:latin typeface="Arial" charset="0"/>
              </a:rPr>
              <a:t>для развития ребенка:</a:t>
            </a:r>
          </a:p>
        </p:txBody>
      </p:sp>
      <p:sp>
        <p:nvSpPr>
          <p:cNvPr id="119811" name="Rectangle 3"/>
          <p:cNvSpPr>
            <a:spLocks noGrp="1" noChangeArrowheads="1"/>
          </p:cNvSpPr>
          <p:nvPr>
            <p:ph type="body" sz="half" idx="1"/>
          </p:nvPr>
        </p:nvSpPr>
        <p:spPr>
          <a:xfrm>
            <a:off x="468313" y="1430338"/>
            <a:ext cx="8675687" cy="5427662"/>
          </a:xfrm>
        </p:spPr>
        <p:txBody>
          <a:bodyPr/>
          <a:lstStyle/>
          <a:p>
            <a:pPr>
              <a:lnSpc>
                <a:spcPct val="90000"/>
              </a:lnSpc>
            </a:pPr>
            <a:r>
              <a:rPr lang="ru-RU" sz="2400" i="1" smtClean="0">
                <a:latin typeface="Times New Roman" pitchFamily="18" charset="0"/>
                <a:cs typeface="Times New Roman" pitchFamily="18" charset="0"/>
              </a:rPr>
              <a:t>учит детей  различным приемам работы с бумагой;</a:t>
            </a:r>
          </a:p>
          <a:p>
            <a:pPr>
              <a:lnSpc>
                <a:spcPct val="90000"/>
              </a:lnSpc>
            </a:pPr>
            <a:r>
              <a:rPr lang="ru-RU" sz="2400" i="1" smtClean="0">
                <a:latin typeface="Times New Roman" pitchFamily="18" charset="0"/>
                <a:cs typeface="Times New Roman" pitchFamily="18" charset="0"/>
              </a:rPr>
              <a:t>знакомит детей с основными геометрическими понятиями;</a:t>
            </a:r>
          </a:p>
          <a:p>
            <a:pPr>
              <a:lnSpc>
                <a:spcPct val="90000"/>
              </a:lnSpc>
            </a:pPr>
            <a:r>
              <a:rPr lang="ru-RU" sz="2400" i="1" smtClean="0">
                <a:latin typeface="Times New Roman" pitchFamily="18" charset="0"/>
                <a:cs typeface="Times New Roman" pitchFamily="18" charset="0"/>
              </a:rPr>
              <a:t>стимулирует развитие внимания, памяти, пространственного воображения; развивает мелкую моторику рук и глазомер;</a:t>
            </a:r>
          </a:p>
          <a:p>
            <a:pPr>
              <a:lnSpc>
                <a:spcPct val="90000"/>
              </a:lnSpc>
            </a:pPr>
            <a:r>
              <a:rPr lang="ru-RU" sz="2400" i="1" smtClean="0">
                <a:latin typeface="Times New Roman" pitchFamily="18" charset="0"/>
                <a:cs typeface="Times New Roman" pitchFamily="18" charset="0"/>
              </a:rPr>
              <a:t>помогает формировать умение следовать устным инструкциям; читать и зарисовывать схемы изделий; </a:t>
            </a:r>
          </a:p>
          <a:p>
            <a:pPr>
              <a:lnSpc>
                <a:spcPct val="90000"/>
              </a:lnSpc>
            </a:pPr>
            <a:r>
              <a:rPr lang="ru-RU" sz="2400" i="1" smtClean="0">
                <a:latin typeface="Times New Roman" pitchFamily="18" charset="0"/>
                <a:cs typeface="Times New Roman" pitchFamily="18" charset="0"/>
              </a:rPr>
              <a:t>развивает художественный вкус и творческие способности детей, активизирует их воображение и фантазию;</a:t>
            </a:r>
          </a:p>
          <a:p>
            <a:pPr>
              <a:lnSpc>
                <a:spcPct val="90000"/>
              </a:lnSpc>
            </a:pPr>
            <a:r>
              <a:rPr lang="ru-RU" sz="2400" i="1" smtClean="0">
                <a:latin typeface="Times New Roman" pitchFamily="18" charset="0"/>
                <a:cs typeface="Times New Roman" pitchFamily="18" charset="0"/>
              </a:rPr>
              <a:t>способствует созданию игровых ситуаций, расширяет коммуникативные способности детей.</a:t>
            </a:r>
          </a:p>
          <a:p>
            <a:pPr>
              <a:lnSpc>
                <a:spcPct val="90000"/>
              </a:lnSpc>
            </a:pPr>
            <a:r>
              <a:rPr lang="ru-RU" sz="2400" i="1" smtClean="0">
                <a:latin typeface="Times New Roman" pitchFamily="18" charset="0"/>
                <a:cs typeface="Times New Roman" pitchFamily="18" charset="0"/>
              </a:rPr>
              <a:t>совершенствует трудовые навыки, формирует культуру труда.</a:t>
            </a:r>
          </a:p>
        </p:txBody>
      </p:sp>
      <p:pic>
        <p:nvPicPr>
          <p:cNvPr id="27651" name="Picture 4" descr="GURAVLIK"/>
          <p:cNvPicPr>
            <a:picLocks noGrp="1" noChangeAspect="1" noChangeArrowheads="1"/>
          </p:cNvPicPr>
          <p:nvPr>
            <p:ph sz="half" idx="2"/>
          </p:nvPr>
        </p:nvPicPr>
        <p:blipFill>
          <a:blip r:embed="rId2"/>
          <a:srcRect/>
          <a:stretch>
            <a:fillRect/>
          </a:stretch>
        </p:blipFill>
        <p:spPr>
          <a:xfrm>
            <a:off x="7885113" y="188913"/>
            <a:ext cx="1047750" cy="10477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7000"/>
                                  </p:iterate>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fade">
                                      <p:cBhvr>
                                        <p:cTn id="7" dur="5000"/>
                                        <p:tgtEl>
                                          <p:spTgt spid="119811">
                                            <p:txEl>
                                              <p:pRg st="0" end="0"/>
                                            </p:txEl>
                                          </p:spTgt>
                                        </p:tgtEl>
                                      </p:cBhvr>
                                    </p:animEffect>
                                  </p:childTnLst>
                                </p:cTn>
                              </p:par>
                            </p:childTnLst>
                          </p:cTn>
                        </p:par>
                        <p:par>
                          <p:cTn id="8" fill="hold">
                            <p:stCondLst>
                              <p:cond delay="7450"/>
                            </p:stCondLst>
                            <p:childTnLst>
                              <p:par>
                                <p:cTn id="9" presetID="10" presetClass="entr" presetSubtype="0" fill="hold" grpId="0" nodeType="afterEffect">
                                  <p:stCondLst>
                                    <p:cond delay="0"/>
                                  </p:stCondLst>
                                  <p:iterate type="wd">
                                    <p:tmPct val="7000"/>
                                  </p:iterate>
                                  <p:childTnLst>
                                    <p:set>
                                      <p:cBhvr>
                                        <p:cTn id="10" dur="1" fill="hold">
                                          <p:stCondLst>
                                            <p:cond delay="0"/>
                                          </p:stCondLst>
                                        </p:cTn>
                                        <p:tgtEl>
                                          <p:spTgt spid="119811">
                                            <p:txEl>
                                              <p:pRg st="1" end="1"/>
                                            </p:txEl>
                                          </p:spTgt>
                                        </p:tgtEl>
                                        <p:attrNameLst>
                                          <p:attrName>style.visibility</p:attrName>
                                        </p:attrNameLst>
                                      </p:cBhvr>
                                      <p:to>
                                        <p:strVal val="visible"/>
                                      </p:to>
                                    </p:set>
                                    <p:animEffect transition="in" filter="fade">
                                      <p:cBhvr>
                                        <p:cTn id="11" dur="5000"/>
                                        <p:tgtEl>
                                          <p:spTgt spid="119811">
                                            <p:txEl>
                                              <p:pRg st="1" end="1"/>
                                            </p:txEl>
                                          </p:spTgt>
                                        </p:tgtEl>
                                      </p:cBhvr>
                                    </p:animEffect>
                                  </p:childTnLst>
                                </p:cTn>
                              </p:par>
                            </p:childTnLst>
                          </p:cTn>
                        </p:par>
                        <p:par>
                          <p:cTn id="12" fill="hold">
                            <p:stCondLst>
                              <p:cond delay="14550"/>
                            </p:stCondLst>
                            <p:childTnLst>
                              <p:par>
                                <p:cTn id="13" presetID="10" presetClass="entr" presetSubtype="0" fill="hold" grpId="0" nodeType="afterEffect">
                                  <p:stCondLst>
                                    <p:cond delay="0"/>
                                  </p:stCondLst>
                                  <p:iterate type="wd">
                                    <p:tmPct val="7000"/>
                                  </p:iterate>
                                  <p:childTnLst>
                                    <p:set>
                                      <p:cBhvr>
                                        <p:cTn id="14" dur="1" fill="hold">
                                          <p:stCondLst>
                                            <p:cond delay="0"/>
                                          </p:stCondLst>
                                        </p:cTn>
                                        <p:tgtEl>
                                          <p:spTgt spid="119811">
                                            <p:txEl>
                                              <p:pRg st="2" end="2"/>
                                            </p:txEl>
                                          </p:spTgt>
                                        </p:tgtEl>
                                        <p:attrNameLst>
                                          <p:attrName>style.visibility</p:attrName>
                                        </p:attrNameLst>
                                      </p:cBhvr>
                                      <p:to>
                                        <p:strVal val="visible"/>
                                      </p:to>
                                    </p:set>
                                    <p:animEffect transition="in" filter="fade">
                                      <p:cBhvr>
                                        <p:cTn id="15" dur="5000"/>
                                        <p:tgtEl>
                                          <p:spTgt spid="119811">
                                            <p:txEl>
                                              <p:pRg st="2" end="2"/>
                                            </p:txEl>
                                          </p:spTgt>
                                        </p:tgtEl>
                                      </p:cBhvr>
                                    </p:animEffect>
                                  </p:childTnLst>
                                </p:cTn>
                              </p:par>
                            </p:childTnLst>
                          </p:cTn>
                        </p:par>
                        <p:par>
                          <p:cTn id="16" fill="hold">
                            <p:stCondLst>
                              <p:cond delay="24800"/>
                            </p:stCondLst>
                            <p:childTnLst>
                              <p:par>
                                <p:cTn id="17" presetID="10" presetClass="entr" presetSubtype="0" fill="hold" grpId="0" nodeType="afterEffect">
                                  <p:stCondLst>
                                    <p:cond delay="0"/>
                                  </p:stCondLst>
                                  <p:iterate type="wd">
                                    <p:tmPct val="7000"/>
                                  </p:iterate>
                                  <p:childTnLst>
                                    <p:set>
                                      <p:cBhvr>
                                        <p:cTn id="18" dur="1" fill="hold">
                                          <p:stCondLst>
                                            <p:cond delay="0"/>
                                          </p:stCondLst>
                                        </p:cTn>
                                        <p:tgtEl>
                                          <p:spTgt spid="119811">
                                            <p:txEl>
                                              <p:pRg st="3" end="3"/>
                                            </p:txEl>
                                          </p:spTgt>
                                        </p:tgtEl>
                                        <p:attrNameLst>
                                          <p:attrName>style.visibility</p:attrName>
                                        </p:attrNameLst>
                                      </p:cBhvr>
                                      <p:to>
                                        <p:strVal val="visible"/>
                                      </p:to>
                                    </p:set>
                                    <p:animEffect transition="in" filter="fade">
                                      <p:cBhvr>
                                        <p:cTn id="19" dur="5000"/>
                                        <p:tgtEl>
                                          <p:spTgt spid="119811">
                                            <p:txEl>
                                              <p:pRg st="3" end="3"/>
                                            </p:txEl>
                                          </p:spTgt>
                                        </p:tgtEl>
                                      </p:cBhvr>
                                    </p:animEffect>
                                  </p:childTnLst>
                                </p:cTn>
                              </p:par>
                            </p:childTnLst>
                          </p:cTn>
                        </p:par>
                        <p:par>
                          <p:cTn id="20" fill="hold">
                            <p:stCondLst>
                              <p:cond delay="34350"/>
                            </p:stCondLst>
                            <p:childTnLst>
                              <p:par>
                                <p:cTn id="21" presetID="10" presetClass="entr" presetSubtype="0" fill="hold" grpId="0" nodeType="afterEffect">
                                  <p:stCondLst>
                                    <p:cond delay="0"/>
                                  </p:stCondLst>
                                  <p:iterate type="wd">
                                    <p:tmPct val="5000"/>
                                  </p:iterate>
                                  <p:childTnLst>
                                    <p:set>
                                      <p:cBhvr>
                                        <p:cTn id="22" dur="1" fill="hold">
                                          <p:stCondLst>
                                            <p:cond delay="0"/>
                                          </p:stCondLst>
                                        </p:cTn>
                                        <p:tgtEl>
                                          <p:spTgt spid="119811">
                                            <p:txEl>
                                              <p:pRg st="4" end="4"/>
                                            </p:txEl>
                                          </p:spTgt>
                                        </p:tgtEl>
                                        <p:attrNameLst>
                                          <p:attrName>style.visibility</p:attrName>
                                        </p:attrNameLst>
                                      </p:cBhvr>
                                      <p:to>
                                        <p:strVal val="visible"/>
                                      </p:to>
                                    </p:set>
                                    <p:animEffect transition="in" filter="fade">
                                      <p:cBhvr>
                                        <p:cTn id="23" dur="5000"/>
                                        <p:tgtEl>
                                          <p:spTgt spid="119811">
                                            <p:txEl>
                                              <p:pRg st="4" end="4"/>
                                            </p:txEl>
                                          </p:spTgt>
                                        </p:tgtEl>
                                      </p:cBhvr>
                                    </p:animEffect>
                                  </p:childTnLst>
                                </p:cTn>
                              </p:par>
                            </p:childTnLst>
                          </p:cTn>
                        </p:par>
                        <p:par>
                          <p:cTn id="24" fill="hold">
                            <p:stCondLst>
                              <p:cond delay="42600"/>
                            </p:stCondLst>
                            <p:childTnLst>
                              <p:par>
                                <p:cTn id="25" presetID="10" presetClass="entr" presetSubtype="0" fill="hold" grpId="0" nodeType="afterEffect">
                                  <p:stCondLst>
                                    <p:cond delay="0"/>
                                  </p:stCondLst>
                                  <p:iterate type="wd">
                                    <p:tmPct val="5000"/>
                                  </p:iterate>
                                  <p:childTnLst>
                                    <p:set>
                                      <p:cBhvr>
                                        <p:cTn id="26" dur="1" fill="hold">
                                          <p:stCondLst>
                                            <p:cond delay="0"/>
                                          </p:stCondLst>
                                        </p:cTn>
                                        <p:tgtEl>
                                          <p:spTgt spid="119811">
                                            <p:txEl>
                                              <p:pRg st="5" end="5"/>
                                            </p:txEl>
                                          </p:spTgt>
                                        </p:tgtEl>
                                        <p:attrNameLst>
                                          <p:attrName>style.visibility</p:attrName>
                                        </p:attrNameLst>
                                      </p:cBhvr>
                                      <p:to>
                                        <p:strVal val="visible"/>
                                      </p:to>
                                    </p:set>
                                    <p:animEffect transition="in" filter="fade">
                                      <p:cBhvr>
                                        <p:cTn id="27" dur="5000"/>
                                        <p:tgtEl>
                                          <p:spTgt spid="119811">
                                            <p:txEl>
                                              <p:pRg st="5" end="5"/>
                                            </p:txEl>
                                          </p:spTgt>
                                        </p:tgtEl>
                                      </p:cBhvr>
                                    </p:animEffect>
                                  </p:childTnLst>
                                </p:cTn>
                              </p:par>
                            </p:childTnLst>
                          </p:cTn>
                        </p:par>
                        <p:par>
                          <p:cTn id="28" fill="hold">
                            <p:stCondLst>
                              <p:cond delay="49850"/>
                            </p:stCondLst>
                            <p:childTnLst>
                              <p:par>
                                <p:cTn id="29" presetID="10" presetClass="entr" presetSubtype="0" fill="hold" grpId="0" nodeType="afterEffect">
                                  <p:stCondLst>
                                    <p:cond delay="0"/>
                                  </p:stCondLst>
                                  <p:iterate type="wd">
                                    <p:tmPct val="5000"/>
                                  </p:iterate>
                                  <p:childTnLst>
                                    <p:set>
                                      <p:cBhvr>
                                        <p:cTn id="30" dur="1" fill="hold">
                                          <p:stCondLst>
                                            <p:cond delay="0"/>
                                          </p:stCondLst>
                                        </p:cTn>
                                        <p:tgtEl>
                                          <p:spTgt spid="119811">
                                            <p:txEl>
                                              <p:pRg st="6" end="6"/>
                                            </p:txEl>
                                          </p:spTgt>
                                        </p:tgtEl>
                                        <p:attrNameLst>
                                          <p:attrName>style.visibility</p:attrName>
                                        </p:attrNameLst>
                                      </p:cBhvr>
                                      <p:to>
                                        <p:strVal val="visible"/>
                                      </p:to>
                                    </p:set>
                                    <p:animEffect transition="in" filter="fade">
                                      <p:cBhvr>
                                        <p:cTn id="31" dur="5000"/>
                                        <p:tgtEl>
                                          <p:spTgt spid="119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43</TotalTime>
  <Words>349</Words>
  <Application>Microsoft Office PowerPoint</Application>
  <PresentationFormat>Экран (4:3)</PresentationFormat>
  <Paragraphs>35</Paragraphs>
  <Slides>16</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Значение оригами  для развития ребенка: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Учитель</cp:lastModifiedBy>
  <cp:revision>8</cp:revision>
  <dcterms:modified xsi:type="dcterms:W3CDTF">2012-11-27T18:42:31Z</dcterms:modified>
</cp:coreProperties>
</file>