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10" r:id="rId5"/>
    <p:sldMasterId id="2147483722" r:id="rId6"/>
    <p:sldMasterId id="2147483735" r:id="rId7"/>
    <p:sldMasterId id="2147483747" r:id="rId8"/>
    <p:sldMasterId id="2147483759" r:id="rId9"/>
    <p:sldMasterId id="2147483771" r:id="rId10"/>
    <p:sldMasterId id="2147483783" r:id="rId11"/>
    <p:sldMasterId id="2147483795" r:id="rId12"/>
    <p:sldMasterId id="2147483807" r:id="rId13"/>
  </p:sldMasterIdLst>
  <p:notesMasterIdLst>
    <p:notesMasterId r:id="rId69"/>
  </p:notesMasterIdLst>
  <p:sldIdLst>
    <p:sldId id="274" r:id="rId14"/>
    <p:sldId id="276" r:id="rId15"/>
    <p:sldId id="357" r:id="rId16"/>
    <p:sldId id="353" r:id="rId17"/>
    <p:sldId id="361" r:id="rId18"/>
    <p:sldId id="382" r:id="rId19"/>
    <p:sldId id="386" r:id="rId20"/>
    <p:sldId id="310" r:id="rId21"/>
    <p:sldId id="334" r:id="rId22"/>
    <p:sldId id="387" r:id="rId23"/>
    <p:sldId id="378" r:id="rId24"/>
    <p:sldId id="354" r:id="rId25"/>
    <p:sldId id="349" r:id="rId26"/>
    <p:sldId id="362" r:id="rId27"/>
    <p:sldId id="325" r:id="rId28"/>
    <p:sldId id="358" r:id="rId29"/>
    <p:sldId id="336" r:id="rId30"/>
    <p:sldId id="380" r:id="rId31"/>
    <p:sldId id="364" r:id="rId32"/>
    <p:sldId id="359" r:id="rId33"/>
    <p:sldId id="356" r:id="rId34"/>
    <p:sldId id="305" r:id="rId35"/>
    <p:sldId id="355" r:id="rId36"/>
    <p:sldId id="352" r:id="rId37"/>
    <p:sldId id="301" r:id="rId38"/>
    <p:sldId id="304" r:id="rId39"/>
    <p:sldId id="351" r:id="rId40"/>
    <p:sldId id="363" r:id="rId41"/>
    <p:sldId id="292" r:id="rId42"/>
    <p:sldId id="300" r:id="rId43"/>
    <p:sldId id="291" r:id="rId44"/>
    <p:sldId id="278" r:id="rId45"/>
    <p:sldId id="280" r:id="rId46"/>
    <p:sldId id="308" r:id="rId47"/>
    <p:sldId id="298" r:id="rId48"/>
    <p:sldId id="384" r:id="rId49"/>
    <p:sldId id="345" r:id="rId50"/>
    <p:sldId id="348" r:id="rId51"/>
    <p:sldId id="346" r:id="rId52"/>
    <p:sldId id="347" r:id="rId53"/>
    <p:sldId id="365" r:id="rId54"/>
    <p:sldId id="366" r:id="rId55"/>
    <p:sldId id="367" r:id="rId56"/>
    <p:sldId id="368" r:id="rId57"/>
    <p:sldId id="369" r:id="rId58"/>
    <p:sldId id="370" r:id="rId59"/>
    <p:sldId id="371" r:id="rId60"/>
    <p:sldId id="372" r:id="rId61"/>
    <p:sldId id="373" r:id="rId62"/>
    <p:sldId id="374" r:id="rId63"/>
    <p:sldId id="375" r:id="rId64"/>
    <p:sldId id="376" r:id="rId65"/>
    <p:sldId id="383" r:id="rId66"/>
    <p:sldId id="381" r:id="rId67"/>
    <p:sldId id="377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3A41967-8F71-48B6-96B4-72D42903A050}">
          <p14:sldIdLst>
            <p14:sldId id="274"/>
            <p14:sldId id="276"/>
            <p14:sldId id="357"/>
            <p14:sldId id="353"/>
            <p14:sldId id="361"/>
            <p14:sldId id="382"/>
            <p14:sldId id="386"/>
            <p14:sldId id="310"/>
            <p14:sldId id="334"/>
            <p14:sldId id="387"/>
            <p14:sldId id="378"/>
            <p14:sldId id="354"/>
            <p14:sldId id="349"/>
            <p14:sldId id="362"/>
            <p14:sldId id="325"/>
            <p14:sldId id="358"/>
            <p14:sldId id="336"/>
            <p14:sldId id="380"/>
            <p14:sldId id="364"/>
            <p14:sldId id="359"/>
            <p14:sldId id="356"/>
            <p14:sldId id="305"/>
            <p14:sldId id="355"/>
            <p14:sldId id="352"/>
            <p14:sldId id="301"/>
            <p14:sldId id="304"/>
            <p14:sldId id="351"/>
            <p14:sldId id="363"/>
            <p14:sldId id="292"/>
            <p14:sldId id="300"/>
            <p14:sldId id="291"/>
            <p14:sldId id="278"/>
            <p14:sldId id="280"/>
            <p14:sldId id="308"/>
            <p14:sldId id="298"/>
            <p14:sldId id="384"/>
            <p14:sldId id="345"/>
            <p14:sldId id="348"/>
            <p14:sldId id="346"/>
            <p14:sldId id="347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83"/>
            <p14:sldId id="381"/>
            <p14:sldId id="37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779"/>
    <a:srgbClr val="9992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3" autoAdjust="0"/>
    <p:restoredTop sz="88993" autoAdjust="0"/>
  </p:normalViewPr>
  <p:slideViewPr>
    <p:cSldViewPr>
      <p:cViewPr>
        <p:scale>
          <a:sx n="64" d="100"/>
          <a:sy n="64" d="100"/>
        </p:scale>
        <p:origin x="-1566" y="-10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30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slide" Target="slides/slide4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1D5E1-6076-4348-8C9A-BCE4FF386C2F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F58E8-7F0E-4F01-AE8C-3DB831E1920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954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F58E8-7F0E-4F01-AE8C-3DB831E1920F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304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7777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78051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2878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770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9497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399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174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1326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498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67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995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734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527130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398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0475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9687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877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239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861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7569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244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7191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834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6954E-E321-4CE5-B2A5-689C98DC05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652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2297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9298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264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48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3219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1467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7137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656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535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86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AC93A-6342-4616-8A36-475884A1EB4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53972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7811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98008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5951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45839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185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9688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057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0860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543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488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AA10A-DB51-4501-A665-6138EA23A4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9597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2835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7984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46758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45391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2665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011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54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CA4CD-714B-487F-A60A-13DF98CC6C8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03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48F21-F1A7-471B-B860-64A3580102B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965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23871-6D73-459C-985C-8CDE70684FE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713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D8605-2E6C-4DEB-B7E7-42BAA058B2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729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F5B1C-41CA-4638-A2AA-85ADE81FA74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1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8089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262E3-1AA0-4527-A7D9-37CFB910553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29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1A16D-EF01-45CD-9EF2-CBC02383815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36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BE447-E681-488A-AC8E-CE104E17738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47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49524-7571-4902-A9D4-B2476C4B455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18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7777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8089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53278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4921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55008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6072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5327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8742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990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132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78051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52713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6954E-E321-4CE5-B2A5-689C98DC05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652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AC93A-6342-4616-8A36-475884A1EB4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5397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AA10A-DB51-4501-A665-6138EA23A4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95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CA4CD-714B-487F-A60A-13DF98CC6C8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03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48F21-F1A7-471B-B860-64A3580102B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965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49217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23871-6D73-459C-985C-8CDE70684FE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7135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D8605-2E6C-4DEB-B7E7-42BAA058B2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729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F5B1C-41CA-4638-A2AA-85ADE81FA74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169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262E3-1AA0-4527-A7D9-37CFB910553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294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1A16D-EF01-45CD-9EF2-CBC02383815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364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BE447-E681-488A-AC8E-CE104E17738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471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49524-7571-4902-A9D4-B2476C4B455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186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77775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80895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5327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55008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49217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55008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60726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8742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9906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13250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78051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52713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6954E-E321-4CE5-B2A5-689C98DC05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652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AC93A-6342-4616-8A36-475884A1EB4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539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60726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AA10A-DB51-4501-A665-6138EA23A4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959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CA4CD-714B-487F-A60A-13DF98CC6C8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037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48F21-F1A7-471B-B860-64A3580102B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9652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23871-6D73-459C-985C-8CDE70684FE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7135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D8605-2E6C-4DEB-B7E7-42BAA058B2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7294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F5B1C-41CA-4638-A2AA-85ADE81FA74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169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262E3-1AA0-4527-A7D9-37CFB910553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294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1A16D-EF01-45CD-9EF2-CBC02383815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364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BE447-E681-488A-AC8E-CE104E17738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471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49524-7571-4902-A9D4-B2476C4B455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18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8742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514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0057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490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321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6494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036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692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7996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6448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917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9906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8151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489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9937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56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086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697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30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734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7874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652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13250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6478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194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6032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510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2708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693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9874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040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375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6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64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0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99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744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8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286"/>
            <a:ext cx="21336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286"/>
            <a:ext cx="28956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6286"/>
            <a:ext cx="21336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C76DC9-C109-4E60-A42E-CF196A643CF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6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64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286"/>
            <a:ext cx="21336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286"/>
            <a:ext cx="28956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6286"/>
            <a:ext cx="21336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C76DC9-C109-4E60-A42E-CF196A643CF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6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2754C-C66C-4F24-8AA9-897FAC460555}" type="datetimeFigureOut">
              <a:rPr lang="ru-RU" smtClean="0"/>
              <a:t>07.10.2019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0DE43-37D5-4C28-8109-DE535D4EA2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64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286"/>
            <a:ext cx="21336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286"/>
            <a:ext cx="28956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6286"/>
            <a:ext cx="21336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C76DC9-C109-4E60-A42E-CF196A643CF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6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8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7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2754C-C66C-4F24-8AA9-897FAC4605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0DE43-37D5-4C28-8109-DE535D4EA2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9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6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6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hdphoto" Target="../media/hdphoto3.wdp"/><Relationship Id="rId7" Type="http://schemas.microsoft.com/office/2007/relationships/hdphoto" Target="../media/hdphoto9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microsoft.com/office/2007/relationships/hdphoto" Target="../media/hdphoto11.wdp"/><Relationship Id="rId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microsoft.com/office/2007/relationships/hdphoto" Target="../media/hdphoto10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6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0.xml"/><Relationship Id="rId5" Type="http://schemas.microsoft.com/office/2007/relationships/hdphoto" Target="../media/hdphoto12.wdp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52329"/>
            <a:ext cx="9169606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 ученики  5 «А» и 5 «Б» классов Гимназии ДВФУ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Архипова Т.П.  Учитель русского языка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1759" y="5261138"/>
            <a:ext cx="4032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Гимназия ДВФУ, Владивосток 2019</a:t>
            </a: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307631"/>
            <a:ext cx="9169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</a:rPr>
              <a:t>Мифы в топонимике Владивостока</a:t>
            </a:r>
            <a:endParaRPr lang="ru-RU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4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-108520" y="5733256"/>
            <a:ext cx="9252520" cy="0"/>
          </a:xfrm>
          <a:prstGeom prst="line">
            <a:avLst/>
          </a:prstGeom>
          <a:ln w="57150">
            <a:solidFill>
              <a:srgbClr val="999279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6480720" cy="430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6133" y="176956"/>
            <a:ext cx="8463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каком  берегу находится Владивосток?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73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158818"/>
            <a:ext cx="6624736" cy="371034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9591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Типы объектов, названные заимствованиями  из греческой мифологии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1016" y="4941168"/>
            <a:ext cx="9145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Известный краевед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 Мизь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считает, что название пролива Босфор  тоже  древнегреческое имя ( Bosporos, или «скотий (бычий) брод», собранное из двух слов от bus «скотина» и от poros «брод».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перевоз через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Босфор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производилась скотом. </a:t>
            </a:r>
          </a:p>
        </p:txBody>
      </p:sp>
    </p:spTree>
    <p:extLst>
      <p:ext uri="{BB962C8B-B14F-4D97-AF65-F5344CB8AC3E}">
        <p14:creationId xmlns:p14="http://schemas.microsoft.com/office/powerpoint/2010/main" val="46588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Вероника\Desktop\вечер\Новая папка\бабушки\март\Новая папка\Сайт одноклассники\Мифы\Эллада 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710" y="210952"/>
            <a:ext cx="8789091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64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Вероника\Desktop\вечер\Новая папка\бабушки\март\Новая папка\Сайт одноклассники\Мифы\Эллада 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89931" cy="56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772" y="332656"/>
            <a:ext cx="8466565" cy="56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44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Вероника\Desktop\вечер\Новая папка\бабушки\март\Новая папка\Сайт одноклассники\Мифы\Эллада 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2" y="0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572" y="521996"/>
            <a:ext cx="7704856" cy="581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571" y="509419"/>
            <a:ext cx="7704857" cy="582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46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Вероника\Desktop\вечер\Новая папка\бабушки\март\Новая папка\Сайт одноклассники\Мифы\IMG-20190214-WA0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065" y="332656"/>
            <a:ext cx="8523869" cy="479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84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-108520" y="5733256"/>
            <a:ext cx="9252520" cy="0"/>
          </a:xfrm>
          <a:prstGeom prst="line">
            <a:avLst/>
          </a:prstGeom>
          <a:ln w="57150">
            <a:solidFill>
              <a:srgbClr val="999279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458059" cy="494137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204864"/>
            <a:ext cx="4183540" cy="314549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9952" y="289029"/>
            <a:ext cx="494978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Бухта Золотой рог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и Турции.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Современные города: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Владивосток, Стамбул.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3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-108520" y="5733256"/>
            <a:ext cx="9252520" cy="0"/>
          </a:xfrm>
          <a:prstGeom prst="line">
            <a:avLst/>
          </a:prstGeom>
          <a:ln w="57150">
            <a:solidFill>
              <a:srgbClr val="999279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0264" y="476672"/>
            <a:ext cx="4076403" cy="331236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034766" cy="331236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326" y="3787297"/>
            <a:ext cx="86071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 Елены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остров в заливе Петра Великого Японского моря, находится в 6,5 км к югу от центра Владивостока. С юга омывается водами бухты Новик, с запада — Амурским заливом, с севера и северо-востока — проливом Босфор Восточный, с востока отделён от острова Русский узким каналом.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 м. Площадь: 1,45 км²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07154" cy="506667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4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364"/>
            <a:ext cx="91821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1380" y="404664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Елена?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Визуальное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сходство с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островом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Святой Елены (местом ссылки Наполеона) </a:t>
            </a:r>
          </a:p>
          <a:p>
            <a:pPr lvl="0" algn="ctr"/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честь дочери  владельца кирпичного </a:t>
            </a:r>
            <a:endParaRPr lang="ru-R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завода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расположенного на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острове Русском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 descr="C:\Users\Вероника\Desktop\вечер\Новая папка\бабушки\март\Новая папка\Сайт одноклассники\Мифы\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2492896"/>
            <a:ext cx="5616624" cy="374441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9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Вероника\Desktop\вечер\Новая папка\бабушки\март\Новая папка\Сайт одноклассники\Мифы\Эллада 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19" y="223397"/>
            <a:ext cx="8679443" cy="626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42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-108520" y="5733256"/>
            <a:ext cx="9252520" cy="0"/>
          </a:xfrm>
          <a:prstGeom prst="line">
            <a:avLst/>
          </a:prstGeom>
          <a:ln w="57150">
            <a:solidFill>
              <a:srgbClr val="999279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8674" name="Picture 2" descr="C:\Users\Вероника\Desktop\вечер\Новая папка\бабушки\март\Новая папка\Сайт одноклассники\Мифы\gom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404665"/>
            <a:ext cx="617749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437112"/>
            <a:ext cx="9396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Владивостокская </a:t>
            </a:r>
            <a:r>
              <a:rPr lang="ru-RU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Илиада</a:t>
            </a:r>
          </a:p>
          <a:p>
            <a:pPr lvl="0"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Связь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топонимики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Владивостока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Древней Грецией 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4730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Вероника\Desktop\вечер\Новая папка\бабушки\март\Новая папка\Сайт одноклассники\Мифы\Эллада 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02359"/>
            <a:ext cx="511256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Владивостокские бухты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воздух прозрачный разлит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сопкам, сбегающим к пляжу.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синий залив Диомид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Щеки твоей матовой глаже.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брат его младший Улисс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Лежит за грядой каменистой.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мачты, глядящие вниз,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Дрожат в его зеркале чистом.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Растёкся гудок и умолк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эхом отдался нечётким.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к бухте весёлой Патрокл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Скользят легкокрылые лодки.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Погасший туманится взгляд,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близится время разлуки.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Мелодией тонкой звенят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Названий античные звуки</a:t>
            </a:r>
          </a:p>
          <a:p>
            <a:pPr fontAlgn="base"/>
            <a:r>
              <a:rPr lang="ru-RU" sz="2000" b="1" dirty="0" smtClean="0">
                <a:solidFill>
                  <a:srgbClr val="1F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Леонид Леонидович Климченко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376350"/>
            <a:ext cx="4394257" cy="607791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22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-108520" y="5733256"/>
            <a:ext cx="9252520" cy="0"/>
          </a:xfrm>
          <a:prstGeom prst="line">
            <a:avLst/>
          </a:prstGeom>
          <a:ln w="57150">
            <a:solidFill>
              <a:srgbClr val="999279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4511340" cy="30963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620688"/>
            <a:ext cx="3168352" cy="487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9762" y="3958024"/>
            <a:ext cx="48843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Мученик Диомид (III в.)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Целитель  телесных  и душевных болезней.  Врач, путешественник, проповедник.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Имя Диомида вспоминается при совершении таинства Елеосвящения (Соборования).</a:t>
            </a:r>
          </a:p>
        </p:txBody>
      </p:sp>
    </p:spTree>
    <p:extLst>
      <p:ext uri="{BB962C8B-B14F-4D97-AF65-F5344CB8AC3E}">
        <p14:creationId xmlns:p14="http://schemas.microsoft.com/office/powerpoint/2010/main" val="34336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Вероника\Desktop\вечер\Новая папка\бабушки\март\Новая папка\Сайт одноклассники\Мифы\Парис 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429245"/>
            <a:ext cx="2196844" cy="307176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83084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Пари́с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в древнегреческом эпосе сын троянской царской четы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Приама и Гекубы,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виновник развязывания Троянской войны.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430" y="429247"/>
            <a:ext cx="4194212" cy="307176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C:\Users\Вероника\Desktop\вечер\Новая папка\бабушки\март\Новая папка\Сайт одноклассники\Мифы\ПАрис и Елена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7173" y="3830840"/>
            <a:ext cx="2870833" cy="16536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09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Вероника\Desktop\вечер\Новая папка\бабушки\март\Новая папка\Сайт одноклассники\Мифы\Эллада 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3" y="-5382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716015" y="22574"/>
            <a:ext cx="4162371" cy="657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620688"/>
            <a:ext cx="2948544" cy="396044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4015" y="4761145"/>
            <a:ext cx="4572000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Диомед или Диомид?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Диомед</a:t>
            </a:r>
            <a:r>
              <a:rPr lang="ru-RU" dirty="0" smtClean="0"/>
              <a:t> </a:t>
            </a:r>
            <a:r>
              <a:rPr lang="ru-RU" dirty="0"/>
              <a:t>— персонаж </a:t>
            </a:r>
            <a:r>
              <a:rPr lang="ru-RU" dirty="0" smtClean="0"/>
              <a:t>греческой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мифологии Царь </a:t>
            </a:r>
            <a:r>
              <a:rPr lang="ru-RU" dirty="0" smtClean="0"/>
              <a:t>бистонов.  Сын Ареса.</a:t>
            </a:r>
            <a:endParaRPr lang="ru-RU" dirty="0"/>
          </a:p>
          <a:p>
            <a:pPr algn="ctr"/>
            <a:r>
              <a:rPr lang="ru-RU" dirty="0"/>
              <a:t>Диомед </a:t>
            </a:r>
            <a:r>
              <a:rPr lang="ru-RU" dirty="0" smtClean="0"/>
              <a:t>похитили из </a:t>
            </a:r>
            <a:r>
              <a:rPr lang="ru-RU" dirty="0"/>
              <a:t>Трои палладий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/>
              <a:t>Культ </a:t>
            </a:r>
            <a:r>
              <a:rPr lang="ru-RU" dirty="0"/>
              <a:t>Диомеда был тесно связан с Афиной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68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-108520" y="5733256"/>
            <a:ext cx="9252520" cy="0"/>
          </a:xfrm>
          <a:prstGeom prst="line">
            <a:avLst/>
          </a:prstGeom>
          <a:ln w="57150">
            <a:solidFill>
              <a:srgbClr val="999279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552" y="289203"/>
            <a:ext cx="51816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4037" y="393700"/>
            <a:ext cx="3408363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99992" y="3614876"/>
            <a:ext cx="446449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Аякс</a:t>
            </a:r>
            <a: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имена двух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греческих</a:t>
            </a:r>
          </a:p>
          <a:p>
            <a:pPr lvl="0"/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героев, участвовавших в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осаде</a:t>
            </a:r>
          </a:p>
          <a:p>
            <a:pPr lvl="0"/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Трои: Аякс Малый, или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Оилид</a:t>
            </a:r>
          </a:p>
          <a:p>
            <a:pPr lvl="0"/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сын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Оилея. Аякс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Теламонид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сын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Теламона.</a:t>
            </a:r>
          </a:p>
        </p:txBody>
      </p:sp>
    </p:spTree>
    <p:extLst>
      <p:ext uri="{BB962C8B-B14F-4D97-AF65-F5344CB8AC3E}">
        <p14:creationId xmlns:p14="http://schemas.microsoft.com/office/powerpoint/2010/main" val="215583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Вероника\Desktop\вечер\Новая папка\бабушки\март\Новая папка\Сайт одноклассники\Мифы\233px-Золотой_мост,_июль_2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2880320" cy="424229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0880" y="404664"/>
            <a:ext cx="5181600" cy="424229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797152"/>
            <a:ext cx="9201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Open Sans"/>
              </a:rPr>
              <a:t>Гвардейская подводная </a:t>
            </a:r>
            <a:r>
              <a:rPr lang="ru-RU" dirty="0">
                <a:latin typeface="Open Sans"/>
              </a:rPr>
              <a:t>лодка С-56 </a:t>
            </a:r>
            <a:r>
              <a:rPr lang="ru-RU" dirty="0" smtClean="0">
                <a:latin typeface="Open Sans"/>
              </a:rPr>
              <a:t>—</a:t>
            </a:r>
            <a:r>
              <a:rPr lang="ru-RU" dirty="0">
                <a:latin typeface="Open Sans"/>
              </a:rPr>
              <a:t> </a:t>
            </a:r>
            <a:r>
              <a:rPr lang="ru-RU" dirty="0" smtClean="0">
                <a:latin typeface="Open Sans"/>
              </a:rPr>
              <a:t>символ </a:t>
            </a:r>
            <a:r>
              <a:rPr lang="ru-RU" dirty="0">
                <a:latin typeface="Open Sans"/>
              </a:rPr>
              <a:t>Владивостока, мемориал боевой славы и музей на Корабельной набережной, напротив корабля «Красный Вымпел</a:t>
            </a:r>
            <a:r>
              <a:rPr lang="ru-RU" dirty="0" smtClean="0">
                <a:latin typeface="Open Sans"/>
              </a:rPr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62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Вероника\Desktop\вечер\Новая папка\бабушки\март\Новая папка\Сайт одноклассники\Мифы\1462370693_e9b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6116" y="244134"/>
            <a:ext cx="3134356" cy="396044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Вероника\Desktop\вечер\Новая папка\бабушки\март\Новая папка\Сайт одноклассники\Мифы\Без -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66709"/>
            <a:ext cx="5086383" cy="394786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149080"/>
            <a:ext cx="905419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Григорий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 Щедрин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8.11. 1912 — 7.01.1995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военный моряк, подводник. Командовал лодками «М-5», «Щ-110», «С-56», Герой Советского Союза, вице-адмирал, командующий Камчатской военной флотилией, писатель.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61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Вероника\Desktop\вечер\Новая папка\бабушки\март\Новая папка\Сайт одноклассники\Мифы\Эллада 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579059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Вероника\Desktop\вечер\Новая папка\бабушки\март\Новая папка\Сайт одноклассники\Мифы\vlad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476" y="404664"/>
            <a:ext cx="8618004" cy="579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06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Вероника\Desktop\вечер\Новая папка\бабушки\март\Новая папка\Сайт одноклассники\Мифы\Эллада 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579059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45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 честь брига </a:t>
            </a:r>
            <a:r>
              <a:rPr lang="ru-RU" sz="2400" dirty="0">
                <a:solidFill>
                  <a:srgbClr val="C00000"/>
                </a:solidFill>
              </a:rPr>
              <a:t>Диомид</a:t>
            </a:r>
            <a:r>
              <a:rPr lang="ru-RU" sz="2400" dirty="0"/>
              <a:t> экспедицией на корвете </a:t>
            </a:r>
            <a:r>
              <a:rPr lang="ru-RU" sz="2400" dirty="0" smtClean="0"/>
              <a:t>Новик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под руководством подполковника В.М. Бабкина </a:t>
            </a:r>
            <a:endParaRPr lang="ru-RU" sz="2400" dirty="0" smtClean="0"/>
          </a:p>
          <a:p>
            <a:pPr algn="ctr"/>
            <a:r>
              <a:rPr lang="ru-RU" sz="2400" dirty="0" smtClean="0"/>
              <a:t>в </a:t>
            </a:r>
            <a:r>
              <a:rPr lang="ru-RU" sz="2400" dirty="0"/>
              <a:t>1862 г. была названа бухта в заливе Петра Великого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115" y="1170821"/>
            <a:ext cx="7886650" cy="436394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16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ероника\Desktop\вечер\Новая папка\бабушки\март\Новая папка\Сайт одноклассники\Мифы\patrokl_4ROVcf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9353" y="382080"/>
            <a:ext cx="5825294" cy="388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-108520" y="5733256"/>
            <a:ext cx="9252520" cy="0"/>
          </a:xfrm>
          <a:prstGeom prst="line">
            <a:avLst/>
          </a:prstGeom>
          <a:ln w="57150">
            <a:solidFill>
              <a:srgbClr val="999279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07504" y="4365104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Овеянные романтикой, имена героев Эллады придают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романтический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флер городу,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просматриваешь карту Владивостока.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уверены, что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бухты нашего города названы  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честь героев Илиады 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Одиссеи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60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9054" y="12374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Бухта получила своё название честь брига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«Парис».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была названа в 1862 экспедицией подполковника КФШ В.М.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Бабкина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92" y="1124744"/>
            <a:ext cx="7272808" cy="433826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71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98" y="0"/>
            <a:ext cx="91385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Бухта 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Аякс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северо-восточной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острова Русский в заливе Петра Великого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335213"/>
            <a:ext cx="6984776" cy="418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95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08301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Бухта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Патрокл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расположена на юго-востоке Владивостока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проливе Босфор Восточный, между мысами Басаргина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Иродова</a:t>
            </a:r>
            <a:endParaRPr lang="ru-RU" sz="2400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124" y="415498"/>
            <a:ext cx="7603752" cy="397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40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501" y="548680"/>
            <a:ext cx="7223899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86916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Вечер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бухте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Улисс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501" y="548680"/>
            <a:ext cx="7223899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12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Вероника\Desktop\вечер\Новая папка\бабушки\март\Новая папка\Сайт одноклассники\Мифы\babki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8553" y="476672"/>
            <a:ext cx="4009538" cy="505183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6024" y="332656"/>
            <a:ext cx="4572000" cy="55869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/>
                <a:ea typeface="SimSun"/>
                <a:cs typeface="Times New Roman"/>
              </a:rPr>
              <a:t>Василий Матвеевич Бабкин </a:t>
            </a:r>
            <a:r>
              <a:rPr lang="ru-RU" sz="2300" dirty="0">
                <a:latin typeface="Times New Roman"/>
                <a:ea typeface="SimSun"/>
                <a:cs typeface="Times New Roman"/>
              </a:rPr>
              <a:t>(1813 — 1876)  —  русский гидрограф, исследователь. </a:t>
            </a:r>
            <a:endParaRPr lang="ru-RU" sz="2300" dirty="0">
              <a:ea typeface="SimSu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300" dirty="0">
                <a:latin typeface="Times New Roman"/>
                <a:ea typeface="SimSun"/>
                <a:cs typeface="Times New Roman"/>
              </a:rPr>
              <a:t>В 1862—1863 годах руководил экспедицией на клипере «Разбойник», корветах «Новик</a:t>
            </a:r>
            <a:r>
              <a:rPr lang="ru-RU" sz="2300" dirty="0" smtClean="0">
                <a:latin typeface="Times New Roman"/>
                <a:ea typeface="SimSun"/>
                <a:cs typeface="Times New Roman"/>
              </a:rPr>
              <a:t>»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300" dirty="0" smtClean="0">
                <a:latin typeface="Times New Roman"/>
                <a:ea typeface="SimSun"/>
                <a:cs typeface="Times New Roman"/>
              </a:rPr>
              <a:t> и «Калевала» по</a:t>
            </a:r>
            <a:r>
              <a:rPr lang="ru-RU" sz="2300" dirty="0">
                <a:latin typeface="Times New Roman"/>
                <a:ea typeface="SimSun"/>
                <a:cs typeface="Times New Roman"/>
              </a:rPr>
              <a:t> заливу Петра Великого</a:t>
            </a:r>
            <a:r>
              <a:rPr lang="ru-RU" sz="2300" dirty="0" smtClean="0">
                <a:latin typeface="Times New Roman"/>
                <a:ea typeface="SimSun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300" dirty="0" smtClean="0">
                <a:latin typeface="Times New Roman"/>
                <a:ea typeface="SimSun"/>
                <a:cs typeface="Times New Roman"/>
              </a:rPr>
              <a:t> </a:t>
            </a:r>
            <a:r>
              <a:rPr lang="ru-RU" sz="2300" dirty="0">
                <a:latin typeface="Times New Roman"/>
                <a:ea typeface="SimSun"/>
                <a:cs typeface="Times New Roman"/>
              </a:rPr>
              <a:t>В 1863, </a:t>
            </a:r>
            <a:r>
              <a:rPr lang="ru-RU" sz="2300" dirty="0" smtClean="0">
                <a:latin typeface="Times New Roman"/>
                <a:ea typeface="SimSun"/>
                <a:cs typeface="Times New Roman"/>
              </a:rPr>
              <a:t>1865 </a:t>
            </a:r>
            <a:r>
              <a:rPr lang="ru-RU" sz="2300" dirty="0">
                <a:latin typeface="Times New Roman"/>
                <a:ea typeface="SimSun"/>
                <a:cs typeface="Times New Roman"/>
              </a:rPr>
              <a:t>годах Морским министерством России </a:t>
            </a:r>
            <a:r>
              <a:rPr lang="ru-RU" sz="2300" dirty="0" smtClean="0">
                <a:latin typeface="Times New Roman"/>
                <a:ea typeface="SimSun"/>
                <a:cs typeface="Times New Roman"/>
              </a:rPr>
              <a:t>изданы первые </a:t>
            </a:r>
            <a:r>
              <a:rPr lang="ru-RU" sz="2300" dirty="0">
                <a:latin typeface="Times New Roman"/>
                <a:ea typeface="SimSun"/>
                <a:cs typeface="Times New Roman"/>
              </a:rPr>
              <a:t>русские морские карты побережья Приморского края и залива Петра Великого. </a:t>
            </a:r>
            <a:endParaRPr lang="ru-RU" sz="2300" dirty="0">
              <a:ea typeface="SimSu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385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248472" cy="525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5603" y="260647"/>
            <a:ext cx="3901266" cy="222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53025" y="2708920"/>
            <a:ext cx="39012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Бриг    (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англ. brig)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 Двухмачтовое морское судно с прямыми парусами.</a:t>
            </a: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Класс парусных боевых двухмачтовых кораблей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19 веков, используемых для крейсерской, дозорной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посыльной служб.</a:t>
            </a:r>
          </a:p>
        </p:txBody>
      </p:sp>
    </p:spTree>
    <p:extLst>
      <p:ext uri="{BB962C8B-B14F-4D97-AF65-F5344CB8AC3E}">
        <p14:creationId xmlns:p14="http://schemas.microsoft.com/office/powerpoint/2010/main" val="105513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589" y="1268760"/>
            <a:ext cx="446742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 мифов были образцом для подражания. Основатель русского флота Петр Первый   вкладывал глубокий смысл в наименование кораблей. Он стремился выразить  через эти имена  идею военно-морского могущества  России. В будущем данные им имена преемственно передавались новым кораблям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524045"/>
            <a:ext cx="3528392" cy="492117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261" y="399470"/>
            <a:ext cx="40359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 наименования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кораблей русского флота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31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Вероника\Desktop\вечер\Новая папка\бабушки\март\Новая папка\Сайт одноклассники\Мифы\Эллада 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2027" y="261165"/>
            <a:ext cx="4981688" cy="4241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085184"/>
            <a:ext cx="91257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Место постройки: </a:t>
            </a:r>
            <a:r>
              <a:rPr lang="ru-RU" dirty="0" smtClean="0"/>
              <a:t>Охтенская </a:t>
            </a:r>
            <a:r>
              <a:rPr lang="ru-RU" dirty="0"/>
              <a:t>верфь</a:t>
            </a:r>
          </a:p>
          <a:p>
            <a:pPr algn="ctr"/>
            <a:r>
              <a:rPr lang="ru-RU" dirty="0"/>
              <a:t>Корабельный </a:t>
            </a:r>
            <a:r>
              <a:rPr lang="ru-RU" dirty="0" smtClean="0"/>
              <a:t>мастер: В</a:t>
            </a:r>
            <a:r>
              <a:rPr lang="ru-RU" dirty="0"/>
              <a:t>. Ф. Стоке</a:t>
            </a:r>
          </a:p>
          <a:p>
            <a:pPr algn="ctr"/>
            <a:r>
              <a:rPr lang="ru-RU" dirty="0" smtClean="0"/>
              <a:t>Заложен: 30.12.1830</a:t>
            </a:r>
            <a:endParaRPr lang="ru-RU" dirty="0"/>
          </a:p>
          <a:p>
            <a:pPr algn="ctr"/>
            <a:r>
              <a:rPr lang="ru-RU" dirty="0"/>
              <a:t>Спущен на воду: 08.08.1831</a:t>
            </a:r>
          </a:p>
          <a:p>
            <a:pPr algn="ctr"/>
            <a:r>
              <a:rPr lang="ru-RU" dirty="0"/>
              <a:t>Дата исключения из списков флота: 1858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03791" y="4459759"/>
            <a:ext cx="31181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Д и ом и д</a:t>
            </a:r>
            <a:endParaRPr lang="ru-RU" sz="4400" dirty="0">
              <a:solidFill>
                <a:srgbClr val="C00000"/>
              </a:solidFill>
              <a:latin typeface="DS Greece" panose="03030000000000000000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1484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Вероника\Desktop\вечер\Новая папка\бабушки\март\Новая папка\Сайт одноклассники\Мифы\Эллада 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256" y="520512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Чертеж вооружения 20-пушечного брига Диомид. (РГАВМФ, Ф.327, Оп.1, Д.2682)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86" y="4440581"/>
            <a:ext cx="7620000" cy="201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86" y="2008531"/>
            <a:ext cx="7620000" cy="206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906" y="2025009"/>
            <a:ext cx="7671518" cy="443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906" y="2008531"/>
            <a:ext cx="7671518" cy="447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96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Вероника\Desktop\вечер\Новая папка\бабушки\март\Новая папка\Сайт одноклассники\Мифы\Эллада 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4046869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6512" y="4293096"/>
            <a:ext cx="4571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У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л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и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с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с</a:t>
            </a:r>
            <a:endParaRPr lang="ru-RU" sz="4400" dirty="0">
              <a:solidFill>
                <a:srgbClr val="C00000"/>
              </a:solidFill>
              <a:latin typeface="DS Greece" panose="03030000000000000000" pitchFamily="66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35487" y="5085184"/>
            <a:ext cx="46450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Место постройки: Гл. Адмиралтейство СПб</a:t>
            </a:r>
          </a:p>
          <a:p>
            <a:pPr algn="ctr"/>
            <a:r>
              <a:rPr lang="ru-RU" dirty="0"/>
              <a:t>Корабельный мастер: А. И. Пипин</a:t>
            </a:r>
          </a:p>
          <a:p>
            <a:pPr algn="ctr"/>
            <a:r>
              <a:rPr lang="ru-RU" dirty="0"/>
              <a:t>Заложен: 26.05.1842</a:t>
            </a:r>
          </a:p>
          <a:p>
            <a:pPr algn="ctr"/>
            <a:r>
              <a:rPr lang="ru-RU" dirty="0"/>
              <a:t>Спущен на воду: 22.07.1843</a:t>
            </a:r>
          </a:p>
          <a:p>
            <a:pPr algn="ctr"/>
            <a:r>
              <a:rPr lang="ru-RU" dirty="0"/>
              <a:t>Дата исключения из списков </a:t>
            </a:r>
            <a:r>
              <a:rPr lang="ru-RU" dirty="0" smtClean="0"/>
              <a:t>флота: 1855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90256" y="4293096"/>
            <a:ext cx="45537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А</a:t>
            </a:r>
            <a:r>
              <a:rPr lang="en-US" sz="4400" dirty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я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к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с</a:t>
            </a:r>
            <a:endParaRPr lang="ru-RU" sz="4400" dirty="0">
              <a:solidFill>
                <a:srgbClr val="C00000"/>
              </a:solidFill>
              <a:latin typeface="DS Greece" panose="03030000000000000000" pitchFamily="66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0851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ea typeface="SimSun"/>
                <a:cs typeface="Times New Roman"/>
              </a:rPr>
              <a:t>Место постройки: </a:t>
            </a:r>
            <a:r>
              <a:rPr lang="ru-RU" dirty="0" smtClean="0">
                <a:ea typeface="SimSun"/>
                <a:cs typeface="Times New Roman"/>
              </a:rPr>
              <a:t>Адмиралтейство </a:t>
            </a:r>
            <a:r>
              <a:rPr lang="ru-RU" dirty="0">
                <a:ea typeface="SimSun"/>
                <a:cs typeface="Times New Roman"/>
              </a:rPr>
              <a:t>СПб</a:t>
            </a:r>
          </a:p>
          <a:p>
            <a:pPr algn="ctr"/>
            <a:r>
              <a:rPr lang="ru-RU" dirty="0">
                <a:ea typeface="SimSun"/>
                <a:cs typeface="Times New Roman"/>
              </a:rPr>
              <a:t>Корабельный </a:t>
            </a:r>
            <a:r>
              <a:rPr lang="ru-RU" dirty="0" smtClean="0">
                <a:ea typeface="SimSun"/>
                <a:cs typeface="Times New Roman"/>
              </a:rPr>
              <a:t>мастер: А</a:t>
            </a:r>
            <a:r>
              <a:rPr lang="ru-RU" dirty="0">
                <a:ea typeface="SimSun"/>
                <a:cs typeface="Times New Roman"/>
              </a:rPr>
              <a:t>. И. Пипин</a:t>
            </a:r>
          </a:p>
          <a:p>
            <a:pPr algn="ctr"/>
            <a:r>
              <a:rPr lang="ru-RU" dirty="0">
                <a:ea typeface="SimSun"/>
                <a:cs typeface="Times New Roman"/>
              </a:rPr>
              <a:t>Заложен: 26.05.1842</a:t>
            </a:r>
          </a:p>
          <a:p>
            <a:pPr algn="ctr"/>
            <a:r>
              <a:rPr lang="ru-RU" dirty="0">
                <a:ea typeface="SimSun"/>
                <a:cs typeface="Times New Roman"/>
              </a:rPr>
              <a:t>Спущен на воду: 22.07.1843</a:t>
            </a:r>
          </a:p>
          <a:p>
            <a:pPr algn="ctr"/>
            <a:r>
              <a:rPr lang="ru-RU" dirty="0">
                <a:ea typeface="SimSun"/>
                <a:cs typeface="Times New Roman"/>
              </a:rPr>
              <a:t>Дата исключения из списков флота: 1860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513" y="548680"/>
            <a:ext cx="4012455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-108520" y="5733256"/>
            <a:ext cx="9252520" cy="0"/>
          </a:xfrm>
          <a:prstGeom prst="line">
            <a:avLst/>
          </a:prstGeom>
          <a:ln w="57150">
            <a:solidFill>
              <a:srgbClr val="999279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3556" name="Picture 4" descr="C:\Users\Вероника\Desktop\вечер\Новая папка\бабушки\март\Новая папка\Сайт одноклассники\Мифы\1dbe085c550a63999d3853c2ad6b7336_i-50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13" y="332656"/>
            <a:ext cx="802105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653136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Древнегреческие герои Троянской войны: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Менелай, Парис, Диомед, Улисс, Нестор, Ахиллес, Агамемнон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6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Вероника\Desktop\вечер\Новая папка\бабушки\март\Новая папка\Сайт одноклассники\Мифы\Эллада 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8065" y="548680"/>
            <a:ext cx="3934415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3960440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19" y="5085184"/>
            <a:ext cx="41044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постройки: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Охтенская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верфь</a:t>
            </a:r>
          </a:p>
          <a:p>
            <a:pPr lvl="0"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Корабельный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мастер: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 А. Амосов</a:t>
            </a:r>
          </a:p>
          <a:p>
            <a:pPr lvl="0"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Заложен: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30. 07.1842</a:t>
            </a:r>
          </a:p>
          <a:p>
            <a:pPr lvl="0"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Спущен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воду:21.07.1843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исключения из списков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флота:1860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315743"/>
            <a:ext cx="45902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  <a:cs typeface="Times New Roman" panose="02020603050405020304" pitchFamily="18" charset="0"/>
              </a:rPr>
              <a:t>П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  <a:cs typeface="Times New Roman" panose="02020603050405020304" pitchFamily="18" charset="0"/>
              </a:rPr>
              <a:t>а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  <a:cs typeface="Times New Roman" panose="02020603050405020304" pitchFamily="18" charset="0"/>
              </a:rPr>
              <a:t>р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  <a:cs typeface="Times New Roman" panose="02020603050405020304" pitchFamily="18" charset="0"/>
              </a:rPr>
              <a:t>и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  <a:cs typeface="Times New Roman" panose="02020603050405020304" pitchFamily="18" charset="0"/>
              </a:rPr>
              <a:t>с</a:t>
            </a:r>
            <a:endParaRPr lang="en-US" sz="4400" dirty="0">
              <a:solidFill>
                <a:srgbClr val="C00000"/>
              </a:solidFill>
              <a:latin typeface="DS Greece" panose="03030000000000000000" pitchFamily="66" charset="-52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96560" y="5085184"/>
            <a:ext cx="38959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постройки: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Адмиралтейство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Корабельный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мастер: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А. Глазырин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Заложен: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28.12.1830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Спущен на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воду: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14.08.1831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исключения из списков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флота: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1845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90257" y="4315742"/>
            <a:ext cx="45537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П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а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т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р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о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к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л </a:t>
            </a:r>
            <a:endParaRPr lang="en-US" sz="4400" dirty="0">
              <a:solidFill>
                <a:srgbClr val="C00000"/>
              </a:solidFill>
              <a:latin typeface="DS Greece" panose="03030000000000000000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9575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Вероника\Desktop\вечер\Новая папка\бабушки\март\Новая папка\Сайт одноклассники\Мифы\Эллада 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7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93864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типы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названий</a:t>
            </a:r>
          </a:p>
          <a:p>
            <a:pPr lvl="0"/>
            <a:endParaRPr lang="ru-RU" sz="4000" b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  сходству        переназывание</a:t>
            </a:r>
            <a:endParaRPr lang="ru-RU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ыгнутая вправо стрелка 4"/>
          <p:cNvSpPr/>
          <p:nvPr/>
        </p:nvSpPr>
        <p:spPr>
          <a:xfrm>
            <a:off x="6648792" y="548680"/>
            <a:ext cx="731520" cy="114414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Выгнутая влево стрелка 5"/>
          <p:cNvSpPr/>
          <p:nvPr/>
        </p:nvSpPr>
        <p:spPr>
          <a:xfrm>
            <a:off x="2040280" y="548680"/>
            <a:ext cx="731520" cy="10721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164992"/>
            <a:ext cx="3267075" cy="1835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3267075" cy="18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7513" y="6053209"/>
            <a:ext cx="33009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Босфор, Золотой Рог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2132856"/>
            <a:ext cx="3240360" cy="12503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3645024"/>
            <a:ext cx="3240360" cy="12801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4048" y="5203566"/>
            <a:ext cx="3240360" cy="12497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Выгнутая вправо стрелка 8"/>
          <p:cNvSpPr/>
          <p:nvPr/>
        </p:nvSpPr>
        <p:spPr>
          <a:xfrm>
            <a:off x="8316416" y="4497526"/>
            <a:ext cx="465103" cy="124732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Выгнутая вправо стрелка 30"/>
          <p:cNvSpPr/>
          <p:nvPr/>
        </p:nvSpPr>
        <p:spPr>
          <a:xfrm>
            <a:off x="8316416" y="2842364"/>
            <a:ext cx="465103" cy="124732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40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 честь брига </a:t>
            </a:r>
            <a:r>
              <a:rPr lang="ru-RU" sz="2400" dirty="0">
                <a:solidFill>
                  <a:srgbClr val="C00000"/>
                </a:solidFill>
              </a:rPr>
              <a:t>Диомид</a:t>
            </a:r>
            <a:r>
              <a:rPr lang="ru-RU" sz="2400" dirty="0"/>
              <a:t> экспедицией на корвете </a:t>
            </a:r>
            <a:r>
              <a:rPr lang="ru-RU" sz="2400" dirty="0" smtClean="0"/>
              <a:t>Новик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под руководством подполковника В.М. Бабкина </a:t>
            </a:r>
            <a:endParaRPr lang="ru-RU" sz="2400" dirty="0" smtClean="0"/>
          </a:p>
          <a:p>
            <a:pPr algn="ctr"/>
            <a:r>
              <a:rPr lang="ru-RU" sz="2400" dirty="0" smtClean="0"/>
              <a:t>в </a:t>
            </a:r>
            <a:r>
              <a:rPr lang="ru-RU" sz="2400" dirty="0"/>
              <a:t>1862 г. была названа бухта в заливе Петра Великого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115" y="1170821"/>
            <a:ext cx="7886650" cy="436394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220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9054" y="12374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Бухта получила своё название честь брига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«Парис».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была названа в 1862 экспедицией подполковника КФШ В.М.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Бабкина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92" y="1124744"/>
            <a:ext cx="7272808" cy="433826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24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98" y="0"/>
            <a:ext cx="91385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Бухта 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Аякс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северо-восточной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острова Русский в заливе Петра Великого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2074" y="1200329"/>
            <a:ext cx="6539852" cy="424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09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08301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Бухта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Патрокл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расположена на юго-востоке Владивостока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проливе Босфор Восточный, между мысами Басаргина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Иродова</a:t>
            </a:r>
            <a:endParaRPr lang="ru-RU" sz="2400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124" y="415498"/>
            <a:ext cx="7603752" cy="397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29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501" y="548680"/>
            <a:ext cx="7223899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86916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Вечер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бухте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Улисс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501" y="548680"/>
            <a:ext cx="7223899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77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Вероника\Desktop\вечер\Новая папка\бабушки\март\Новая папка\Сайт одноклассники\Мифы\babki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8553" y="476672"/>
            <a:ext cx="4009538" cy="505183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6024" y="332656"/>
            <a:ext cx="4572000" cy="55869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/>
                <a:ea typeface="SimSun"/>
                <a:cs typeface="Times New Roman"/>
              </a:rPr>
              <a:t>Василий Матвеевич Бабкин </a:t>
            </a:r>
            <a:r>
              <a:rPr lang="ru-RU" sz="2300" dirty="0">
                <a:latin typeface="Times New Roman"/>
                <a:ea typeface="SimSun"/>
                <a:cs typeface="Times New Roman"/>
              </a:rPr>
              <a:t>(1813 — 1876)  —  русский гидрограф, исследователь. </a:t>
            </a:r>
            <a:endParaRPr lang="ru-RU" sz="2300" dirty="0">
              <a:ea typeface="SimSu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300" dirty="0">
                <a:latin typeface="Times New Roman"/>
                <a:ea typeface="SimSun"/>
                <a:cs typeface="Times New Roman"/>
              </a:rPr>
              <a:t>В 1862—1863 годах руководил экспедицией на клипере «Разбойник», корветах «Новик</a:t>
            </a:r>
            <a:r>
              <a:rPr lang="ru-RU" sz="2300" dirty="0" smtClean="0">
                <a:latin typeface="Times New Roman"/>
                <a:ea typeface="SimSun"/>
                <a:cs typeface="Times New Roman"/>
              </a:rPr>
              <a:t>»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300" dirty="0" smtClean="0">
                <a:latin typeface="Times New Roman"/>
                <a:ea typeface="SimSun"/>
                <a:cs typeface="Times New Roman"/>
              </a:rPr>
              <a:t> и «Калевала» по</a:t>
            </a:r>
            <a:r>
              <a:rPr lang="ru-RU" sz="2300" dirty="0">
                <a:latin typeface="Times New Roman"/>
                <a:ea typeface="SimSun"/>
                <a:cs typeface="Times New Roman"/>
              </a:rPr>
              <a:t> заливу Петра Великого</a:t>
            </a:r>
            <a:r>
              <a:rPr lang="ru-RU" sz="2300" dirty="0" smtClean="0">
                <a:latin typeface="Times New Roman"/>
                <a:ea typeface="SimSun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300" dirty="0" smtClean="0">
                <a:latin typeface="Times New Roman"/>
                <a:ea typeface="SimSun"/>
                <a:cs typeface="Times New Roman"/>
              </a:rPr>
              <a:t> </a:t>
            </a:r>
            <a:r>
              <a:rPr lang="ru-RU" sz="2300" dirty="0">
                <a:latin typeface="Times New Roman"/>
                <a:ea typeface="SimSun"/>
                <a:cs typeface="Times New Roman"/>
              </a:rPr>
              <a:t>В 1863, </a:t>
            </a:r>
            <a:r>
              <a:rPr lang="ru-RU" sz="2300" dirty="0" smtClean="0">
                <a:latin typeface="Times New Roman"/>
                <a:ea typeface="SimSun"/>
                <a:cs typeface="Times New Roman"/>
              </a:rPr>
              <a:t>1865 </a:t>
            </a:r>
            <a:r>
              <a:rPr lang="ru-RU" sz="2300" dirty="0">
                <a:latin typeface="Times New Roman"/>
                <a:ea typeface="SimSun"/>
                <a:cs typeface="Times New Roman"/>
              </a:rPr>
              <a:t>годах Морским министерством России </a:t>
            </a:r>
            <a:r>
              <a:rPr lang="ru-RU" sz="2300" dirty="0" smtClean="0">
                <a:latin typeface="Times New Roman"/>
                <a:ea typeface="SimSun"/>
                <a:cs typeface="Times New Roman"/>
              </a:rPr>
              <a:t>изданы первые </a:t>
            </a:r>
            <a:r>
              <a:rPr lang="ru-RU" sz="2300" dirty="0">
                <a:latin typeface="Times New Roman"/>
                <a:ea typeface="SimSun"/>
                <a:cs typeface="Times New Roman"/>
              </a:rPr>
              <a:t>русские морские карты побережья Приморского края и залива Петра Великого. </a:t>
            </a:r>
            <a:endParaRPr lang="ru-RU" sz="2300" dirty="0">
              <a:ea typeface="SimSu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883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248472" cy="525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5603" y="260647"/>
            <a:ext cx="3901266" cy="222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53025" y="2708920"/>
            <a:ext cx="39012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Бриг    (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англ. brig)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 Двухмачтовое морское судно с прямыми парусами.</a:t>
            </a: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Класс парусных боевых двухмачтовых кораблей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19 веков, используемых для крейсерской, дозорной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посыльной служб.</a:t>
            </a:r>
          </a:p>
        </p:txBody>
      </p:sp>
    </p:spTree>
    <p:extLst>
      <p:ext uri="{BB962C8B-B14F-4D97-AF65-F5344CB8AC3E}">
        <p14:creationId xmlns:p14="http://schemas.microsoft.com/office/powerpoint/2010/main" val="364999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Вероника\Desktop\вечер\Новая папка\бабушки\март\Новая папка\Сайт одноклассники\Мифы\Эллада 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2027" y="261165"/>
            <a:ext cx="4981688" cy="4241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085184"/>
            <a:ext cx="91257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Место постройки: </a:t>
            </a:r>
            <a:r>
              <a:rPr lang="ru-RU" dirty="0" smtClean="0"/>
              <a:t>Охтенская </a:t>
            </a:r>
            <a:r>
              <a:rPr lang="ru-RU" dirty="0"/>
              <a:t>верфь</a:t>
            </a:r>
          </a:p>
          <a:p>
            <a:pPr algn="ctr"/>
            <a:r>
              <a:rPr lang="ru-RU" dirty="0"/>
              <a:t>Корабельный </a:t>
            </a:r>
            <a:r>
              <a:rPr lang="ru-RU" dirty="0" smtClean="0"/>
              <a:t>мастер: В</a:t>
            </a:r>
            <a:r>
              <a:rPr lang="ru-RU" dirty="0"/>
              <a:t>. Ф. Стоке</a:t>
            </a:r>
          </a:p>
          <a:p>
            <a:pPr algn="ctr"/>
            <a:r>
              <a:rPr lang="ru-RU" dirty="0" smtClean="0"/>
              <a:t>Заложен: 30.12.1830</a:t>
            </a:r>
            <a:endParaRPr lang="ru-RU" dirty="0"/>
          </a:p>
          <a:p>
            <a:pPr algn="ctr"/>
            <a:r>
              <a:rPr lang="ru-RU" dirty="0"/>
              <a:t>Спущен на воду: 08.08.1831</a:t>
            </a:r>
          </a:p>
          <a:p>
            <a:pPr algn="ctr"/>
            <a:r>
              <a:rPr lang="ru-RU" dirty="0"/>
              <a:t>Дата исключения из списков флота: 1858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03791" y="4459759"/>
            <a:ext cx="31181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Д и ом и д</a:t>
            </a:r>
            <a:endParaRPr lang="ru-RU" sz="4400" dirty="0">
              <a:solidFill>
                <a:srgbClr val="C00000"/>
              </a:solidFill>
              <a:latin typeface="DS Greece" panose="03030000000000000000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315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908720"/>
            <a:ext cx="86044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80000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Знакомы ли вам названия: Аякс, Диомид,</a:t>
            </a:r>
          </a:p>
          <a:p>
            <a:pPr lvl="0" defTabSz="180000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Парис, Патрокл, Улисс?</a:t>
            </a:r>
          </a:p>
          <a:p>
            <a:pPr lvl="0" defTabSz="180000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Можете ли вы объяснить их происхождение?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323945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Анкета для учащихся 5-х классов (80 человек)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708920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Положительный ответ дали 3 человека из 80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5" y="3284984"/>
            <a:ext cx="87484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80000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Да,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названия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знакомы (3человека из 80)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80000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 объяснить их значение (0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/80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учеников)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91" name="Picture 7" descr="C:\Users\Вероника\Desktop\вечер\Новая папка\бабушки\март\Новая папка\Сайт одноклассники\Мифы\achill0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0" b="98500" l="1336" r="98886">
                        <a14:foregroundMark x1="82851" y1="20000" x2="87528" y2="53000"/>
                        <a14:foregroundMark x1="91314" y1="40500" x2="91537" y2="59500"/>
                        <a14:foregroundMark x1="37194" y1="32500" x2="42094" y2="43500"/>
                        <a14:foregroundMark x1="31403" y1="16500" x2="34298" y2="30500"/>
                        <a14:foregroundMark x1="43653" y1="80500" x2="76169" y2="16000"/>
                        <a14:foregroundMark x1="28285" y1="43500" x2="28285" y2="43500"/>
                        <a14:foregroundMark x1="4677" y1="28500" x2="4677" y2="28500"/>
                        <a14:foregroundMark x1="22717" y1="40000" x2="22717" y2="40000"/>
                        <a14:foregroundMark x1="14477" y1="34000" x2="14477" y2="34000"/>
                        <a14:foregroundMark x1="41203" y1="40500" x2="41203" y2="40500"/>
                        <a14:foregroundMark x1="4232" y1="26500" x2="36303" y2="49000"/>
                        <a14:backgroundMark x1="74833" y1="28000" x2="80624" y2="8500"/>
                        <a14:backgroundMark x1="72160" y1="32000" x2="77506" y2="2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4797152"/>
            <a:ext cx="4320480" cy="192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69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Вероника\Desktop\вечер\Новая папка\бабушки\март\Новая папка\Сайт одноклассники\Мифы\Эллада 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256" y="520512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Чертеж вооружения 20-пушечного брига Диомид. (РГАВМФ, Ф.327, Оп.1, Д.2682)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86" y="4440581"/>
            <a:ext cx="7620000" cy="201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86" y="2008531"/>
            <a:ext cx="7620000" cy="206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906" y="2025009"/>
            <a:ext cx="7671518" cy="443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906" y="2008531"/>
            <a:ext cx="7671518" cy="447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51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Вероника\Desktop\вечер\Новая папка\бабушки\март\Новая папка\Сайт одноклассники\Мифы\Эллада 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4046869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6512" y="4293096"/>
            <a:ext cx="4571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У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л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и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с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с</a:t>
            </a:r>
            <a:endParaRPr lang="ru-RU" sz="4400" dirty="0">
              <a:solidFill>
                <a:srgbClr val="C00000"/>
              </a:solidFill>
              <a:latin typeface="DS Greece" panose="03030000000000000000" pitchFamily="66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35487" y="5085184"/>
            <a:ext cx="46450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Место постройки: Гл. Адмиралтейство СПб</a:t>
            </a:r>
          </a:p>
          <a:p>
            <a:pPr algn="ctr"/>
            <a:r>
              <a:rPr lang="ru-RU" dirty="0"/>
              <a:t>Корабельный мастер: А. И. Пипин</a:t>
            </a:r>
          </a:p>
          <a:p>
            <a:pPr algn="ctr"/>
            <a:r>
              <a:rPr lang="ru-RU" dirty="0"/>
              <a:t>Заложен: 26.05.1842</a:t>
            </a:r>
          </a:p>
          <a:p>
            <a:pPr algn="ctr"/>
            <a:r>
              <a:rPr lang="ru-RU" dirty="0"/>
              <a:t>Спущен на воду: 22.07.1843</a:t>
            </a:r>
          </a:p>
          <a:p>
            <a:pPr algn="ctr"/>
            <a:r>
              <a:rPr lang="ru-RU" dirty="0"/>
              <a:t>Дата исключения из списков </a:t>
            </a:r>
            <a:r>
              <a:rPr lang="ru-RU" dirty="0" smtClean="0"/>
              <a:t>флота: 1855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90256" y="4293096"/>
            <a:ext cx="45537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А</a:t>
            </a:r>
            <a:r>
              <a:rPr lang="en-US" sz="4400" dirty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я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к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с</a:t>
            </a:r>
            <a:endParaRPr lang="ru-RU" sz="4400" dirty="0">
              <a:solidFill>
                <a:srgbClr val="C00000"/>
              </a:solidFill>
              <a:latin typeface="DS Greece" panose="03030000000000000000" pitchFamily="66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0851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ea typeface="SimSun"/>
                <a:cs typeface="Times New Roman"/>
              </a:rPr>
              <a:t>Место постройки: </a:t>
            </a:r>
            <a:r>
              <a:rPr lang="ru-RU" dirty="0" smtClean="0">
                <a:ea typeface="SimSun"/>
                <a:cs typeface="Times New Roman"/>
              </a:rPr>
              <a:t>Адмиралтейство </a:t>
            </a:r>
            <a:r>
              <a:rPr lang="ru-RU" dirty="0">
                <a:ea typeface="SimSun"/>
                <a:cs typeface="Times New Roman"/>
              </a:rPr>
              <a:t>СПб</a:t>
            </a:r>
          </a:p>
          <a:p>
            <a:pPr algn="ctr"/>
            <a:r>
              <a:rPr lang="ru-RU" dirty="0">
                <a:ea typeface="SimSun"/>
                <a:cs typeface="Times New Roman"/>
              </a:rPr>
              <a:t>Корабельный </a:t>
            </a:r>
            <a:r>
              <a:rPr lang="ru-RU" dirty="0" smtClean="0">
                <a:ea typeface="SimSun"/>
                <a:cs typeface="Times New Roman"/>
              </a:rPr>
              <a:t>мастер: А</a:t>
            </a:r>
            <a:r>
              <a:rPr lang="ru-RU" dirty="0">
                <a:ea typeface="SimSun"/>
                <a:cs typeface="Times New Roman"/>
              </a:rPr>
              <a:t>. И. Пипин</a:t>
            </a:r>
          </a:p>
          <a:p>
            <a:pPr algn="ctr"/>
            <a:r>
              <a:rPr lang="ru-RU" dirty="0">
                <a:ea typeface="SimSun"/>
                <a:cs typeface="Times New Roman"/>
              </a:rPr>
              <a:t>Заложен: 26.05.1842</a:t>
            </a:r>
          </a:p>
          <a:p>
            <a:pPr algn="ctr"/>
            <a:r>
              <a:rPr lang="ru-RU" dirty="0">
                <a:ea typeface="SimSun"/>
                <a:cs typeface="Times New Roman"/>
              </a:rPr>
              <a:t>Спущен на воду: 22.07.1843</a:t>
            </a:r>
          </a:p>
          <a:p>
            <a:pPr algn="ctr"/>
            <a:r>
              <a:rPr lang="ru-RU" dirty="0">
                <a:ea typeface="SimSun"/>
                <a:cs typeface="Times New Roman"/>
              </a:rPr>
              <a:t>Дата исключения из списков флота: 1860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513" y="548680"/>
            <a:ext cx="4012455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29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Вероника\Desktop\вечер\Новая папка\бабушки\март\Новая папка\Сайт одноклассники\Мифы\Эллада 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8065" y="548680"/>
            <a:ext cx="3934415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3960440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19" y="5085184"/>
            <a:ext cx="41044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постройки: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Охтенская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верфь</a:t>
            </a:r>
          </a:p>
          <a:p>
            <a:pPr lvl="0"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Корабельный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мастер: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 А. Амосов</a:t>
            </a:r>
          </a:p>
          <a:p>
            <a:pPr lvl="0"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Заложен: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30. 07.1842</a:t>
            </a:r>
          </a:p>
          <a:p>
            <a:pPr lvl="0"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Спущен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воду:21.07.1843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исключения из списков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флота:1860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315743"/>
            <a:ext cx="45902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  <a:cs typeface="Times New Roman" panose="02020603050405020304" pitchFamily="18" charset="0"/>
              </a:rPr>
              <a:t>П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  <a:cs typeface="Times New Roman" panose="02020603050405020304" pitchFamily="18" charset="0"/>
              </a:rPr>
              <a:t>а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  <a:cs typeface="Times New Roman" panose="02020603050405020304" pitchFamily="18" charset="0"/>
              </a:rPr>
              <a:t>р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  <a:cs typeface="Times New Roman" panose="02020603050405020304" pitchFamily="18" charset="0"/>
              </a:rPr>
              <a:t>и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  <a:cs typeface="Times New Roman" panose="02020603050405020304" pitchFamily="18" charset="0"/>
              </a:rPr>
              <a:t>с</a:t>
            </a:r>
            <a:endParaRPr lang="en-US" sz="4400" dirty="0">
              <a:solidFill>
                <a:srgbClr val="C00000"/>
              </a:solidFill>
              <a:latin typeface="DS Greece" panose="03030000000000000000" pitchFamily="66" charset="-52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96560" y="5085184"/>
            <a:ext cx="38959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постройки: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Адмиралтейство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Корабельный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мастер: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А. Глазырин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Заложен: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28.12.1830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Спущен на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воду: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14.08.1831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исключения из списков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флота: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1845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90257" y="4315742"/>
            <a:ext cx="45537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П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а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т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р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о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к</a:t>
            </a:r>
            <a:r>
              <a:rPr lang="en-US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 </a:t>
            </a:r>
            <a:r>
              <a:rPr lang="ru-RU" sz="4400" dirty="0" smtClean="0">
                <a:solidFill>
                  <a:srgbClr val="C00000"/>
                </a:solidFill>
                <a:latin typeface="DS Greece" panose="03030000000000000000" pitchFamily="66" charset="-52"/>
              </a:rPr>
              <a:t>л </a:t>
            </a:r>
            <a:endParaRPr lang="en-US" sz="4400" dirty="0">
              <a:solidFill>
                <a:srgbClr val="C00000"/>
              </a:solidFill>
              <a:latin typeface="DS Greece" panose="03030000000000000000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0318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-108520" y="5733256"/>
            <a:ext cx="9252520" cy="0"/>
          </a:xfrm>
          <a:prstGeom prst="line">
            <a:avLst/>
          </a:prstGeom>
          <a:ln w="57150">
            <a:solidFill>
              <a:srgbClr val="999279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323528" y="260647"/>
            <a:ext cx="813690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  <a:p>
            <a:pPr lvl="0"/>
            <a:r>
              <a:rPr lang="ru-RU" sz="3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 топонимов Аякс, Диомид, Патрокл объединяет  морская тематика (гидронимы- названия бухт , заливов)</a:t>
            </a:r>
          </a:p>
          <a:p>
            <a:pPr lvl="0"/>
            <a:r>
              <a:rPr lang="ru-RU" sz="3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 на карте  Владивостока 1862 связано  с освоением  Дальнего Востока</a:t>
            </a:r>
          </a:p>
          <a:p>
            <a:pPr lvl="0"/>
            <a:r>
              <a:rPr lang="ru-RU" sz="3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Типы названий </a:t>
            </a:r>
          </a:p>
          <a:p>
            <a:pPr lvl="0"/>
            <a:r>
              <a:rPr lang="ru-RU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сходству, переназывание) 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3594936"/>
            <a:ext cx="2910222" cy="20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31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8660" y="836712"/>
            <a:ext cx="87753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Топонимы имеют лингвокультурологическое      содержание, то есть отражают картину  мира, отражённую в языковом сознании</a:t>
            </a:r>
          </a:p>
          <a:p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Уникальность  топонимов Владивостока в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том, что они хранят всю историю его освоения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C:\Users\Вероника\Desktop\вечер\Новая папка\бабушки\март\Новая папка\Сайт одноклассники\Мифы\649_o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689088"/>
            <a:ext cx="3703141" cy="197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67" b="90000" l="7000" r="98000">
                        <a14:backgroundMark x1="49000" y1="70000" x2="55000" y2="76000"/>
                        <a14:backgroundMark x1="42667" y1="72667" x2="56667" y2="850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526530"/>
            <a:ext cx="4297275" cy="42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87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-108520" y="5733256"/>
            <a:ext cx="9252520" cy="0"/>
          </a:xfrm>
          <a:prstGeom prst="line">
            <a:avLst/>
          </a:prstGeom>
          <a:ln w="57150">
            <a:solidFill>
              <a:srgbClr val="999279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51520" y="1166843"/>
            <a:ext cx="87849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Мифы народов мира (в двух томах) Москва, Советская энциклопедия, 1982;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Ожегов С.И., Толковый словарь;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Рублёва О.Л., Владивосток в названиях от "А" до "Я". Топонимический лингвистический словарь, Владивосток, 2010;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Рублёва О.Л. , Топонимика Приморья;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Словарь лингвистических терминов;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Суперанская А.В., Что такое топонимика?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Успенский Л., Загадки топонимики. Имя дома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твоего, 1969.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8.  </a:t>
            </a:r>
            <a:r>
              <a:rPr lang="en-GB" dirty="0" smtClean="0">
                <a:solidFill>
                  <a:prstClr val="black"/>
                </a:solidFill>
              </a:rPr>
              <a:t>http</a:t>
            </a:r>
            <a:r>
              <a:rPr lang="en-GB" dirty="0">
                <a:solidFill>
                  <a:prstClr val="black"/>
                </a:solidFill>
              </a:rPr>
              <a:t>://www.goldenhind.ru/brig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3615" y="692696"/>
            <a:ext cx="7511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 и интернет ресурсов :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4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9275" y="2924944"/>
            <a:ext cx="1972677" cy="265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09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2510" y="404664"/>
            <a:ext cx="7367842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исследования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20000"/>
              </a:spcBef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этимологию топонимов, отражающих названия греческой мифологии, ответить на вопрос, </a:t>
            </a: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прижились на 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карте</a:t>
            </a:r>
            <a:endParaRPr lang="ru-RU" sz="3200" dirty="0">
              <a:solidFill>
                <a:srgbClr val="F79646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Методы: </a:t>
            </a:r>
            <a:endParaRPr lang="ru-RU" sz="3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словарями, изучение литературы приёмы лингвистического  исследования, опрос , 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материала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7556" l="5231" r="93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0115" y="789520"/>
            <a:ext cx="2634373" cy="364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26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-108520" y="5733256"/>
            <a:ext cx="9252520" cy="0"/>
          </a:xfrm>
          <a:prstGeom prst="line">
            <a:avLst/>
          </a:prstGeom>
          <a:ln w="57150">
            <a:solidFill>
              <a:srgbClr val="999279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424466" y="332656"/>
            <a:ext cx="8186547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Топонимика</a:t>
            </a:r>
            <a:r>
              <a:rPr lang="ru-RU" sz="2400" dirty="0">
                <a:solidFill>
                  <a:prstClr val="black"/>
                </a:solidFill>
                <a:latin typeface="Calibri" panose="020F0502020204030204" pitchFamily="34" charset="0"/>
              </a:rPr>
              <a:t> —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наука, изучающая  географические названия.</a:t>
            </a:r>
          </a:p>
          <a:p>
            <a:pPr lvl="0" algn="ctr">
              <a:spcBef>
                <a:spcPct val="20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 двух греческих слов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topos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«место»  и 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onima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«имя».</a:t>
            </a:r>
          </a:p>
          <a:p>
            <a:pPr lvl="0" algn="ctr">
              <a:spcBef>
                <a:spcPct val="20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 определению С.И. Ожегова, топоним</a:t>
            </a:r>
            <a:r>
              <a:rPr lang="ru-RU" sz="2400" dirty="0">
                <a:solidFill>
                  <a:prstClr val="black"/>
                </a:solidFill>
                <a:latin typeface="Calibri" panose="020F0502020204030204" pitchFamily="34" charset="0"/>
              </a:rPr>
              <a:t> —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собственное название отдельного географического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</a:t>
            </a:r>
          </a:p>
          <a:p>
            <a:pPr lvl="0" algn="ctr">
              <a:spcBef>
                <a:spcPct val="20000"/>
              </a:spcBef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336681"/>
            <a:ext cx="871296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Гидро́нимы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один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из классов топонимов —названия водных объектов (рек, озёр, морей, </a:t>
            </a:r>
          </a:p>
          <a:p>
            <a:pPr lvl="0" algn="ctr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заливов, проливов, каналов ) Изучением 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гидронимов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занимается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наука </a:t>
            </a:r>
            <a:r>
              <a:rPr lang="ru-RU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гидротопони́мика.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 водных 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сохраняются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веками </a:t>
            </a:r>
          </a:p>
          <a:p>
            <a:pPr lvl="0" algn="ctr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 тысячелетиями, поэтому гидронимы имеют</a:t>
            </a:r>
          </a:p>
          <a:p>
            <a:pPr lvl="0" algn="ctr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высокую лингво-историческую ценность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4351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43711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Миф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(др.-греч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.—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речь, слово; сказание, предание) — повествование, передающее представления людей о мире, месте человека в нём, о происхождении всего сущего, о богах и героях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Миф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выдумка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520069"/>
            <a:ext cx="2689935" cy="362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3" y="548680"/>
            <a:ext cx="4752527" cy="355700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04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-108520" y="5733256"/>
            <a:ext cx="9252520" cy="0"/>
          </a:xfrm>
          <a:prstGeom prst="line">
            <a:avLst/>
          </a:prstGeom>
          <a:ln w="57150">
            <a:solidFill>
              <a:srgbClr val="999279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58370" name="Picture 2" descr="C:\Users\Вероника\Desktop\вечер\Новая папка\бабушки\март\Новая папка\Сайт одноклассники\Мифы\Ахиллес и Патрокл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832" y="404664"/>
            <a:ext cx="4464496" cy="297633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C:\Users\Вероника\Desktop\вечер\Новая папка\бабушки\март\Новая папка\Сайт одноклассники\Мифы\depositphotos_39061021-stock-photo-menelaus-and-patroclu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0766" y="260648"/>
            <a:ext cx="3471714" cy="520757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404350"/>
            <a:ext cx="54035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Патро́кл  Менети́д —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греческой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мифологии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сын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Менетия и Сфенелы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верный друг 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брат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оружию Ахилла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881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dfgfdh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sdfgfdh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sdfgfdh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sdfgfdh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sdfgfdh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4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sdfgfdh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sdfgfdh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sdfgfdh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sdfgfdh</Template>
  <TotalTime>4905</TotalTime>
  <Words>1480</Words>
  <Application>Microsoft Office PowerPoint</Application>
  <PresentationFormat>Экран (4:3)</PresentationFormat>
  <Paragraphs>210</Paragraphs>
  <Slides>55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55</vt:i4>
      </vt:variant>
    </vt:vector>
  </HeadingPairs>
  <TitlesOfParts>
    <vt:vector size="68" baseType="lpstr">
      <vt:lpstr>sdfgfdh</vt:lpstr>
      <vt:lpstr>Оформление по умолчанию</vt:lpstr>
      <vt:lpstr>Тема8</vt:lpstr>
      <vt:lpstr>1_Оформление по умолчанию</vt:lpstr>
      <vt:lpstr>Тема46</vt:lpstr>
      <vt:lpstr>2_Оформление по умолчанию</vt:lpstr>
      <vt:lpstr>1_sdfgfdh</vt:lpstr>
      <vt:lpstr>2_sdfgfdh</vt:lpstr>
      <vt:lpstr>3_sdfgfdh</vt:lpstr>
      <vt:lpstr>4_sdfgfdh</vt:lpstr>
      <vt:lpstr>5_sdfgfdh</vt:lpstr>
      <vt:lpstr>6_sdfgfdh</vt:lpstr>
      <vt:lpstr>7_sdfgfdh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DDGroup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Вероника</dc:creator>
  <cp:lastModifiedBy>Надежда Пронская</cp:lastModifiedBy>
  <cp:revision>194</cp:revision>
  <dcterms:created xsi:type="dcterms:W3CDTF">2019-03-04T12:16:56Z</dcterms:created>
  <dcterms:modified xsi:type="dcterms:W3CDTF">2019-10-07T08:02:32Z</dcterms:modified>
</cp:coreProperties>
</file>