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73105"/>
    <a:srgbClr val="5428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Анализ и синтез информации </c:v>
                </c:pt>
                <c:pt idx="1">
                  <c:v>Обобщение и систематизация</c:v>
                </c:pt>
                <c:pt idx="2">
                  <c:v>ПСС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48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март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Анализ и синтез информации </c:v>
                </c:pt>
                <c:pt idx="1">
                  <c:v>Обобщение и систематизация</c:v>
                </c:pt>
                <c:pt idx="2">
                  <c:v>ПСС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</c:v>
                </c:pt>
                <c:pt idx="1">
                  <c:v>57</c:v>
                </c:pt>
                <c:pt idx="2">
                  <c:v>41</c:v>
                </c:pt>
              </c:numCache>
            </c:numRef>
          </c:val>
        </c:ser>
        <c:shape val="box"/>
        <c:axId val="122729984"/>
        <c:axId val="122731520"/>
        <c:axId val="0"/>
      </c:bar3DChart>
      <c:catAx>
        <c:axId val="122729984"/>
        <c:scaling>
          <c:orientation val="minMax"/>
        </c:scaling>
        <c:axPos val="b"/>
        <c:tickLblPos val="nextTo"/>
        <c:crossAx val="122731520"/>
        <c:crosses val="autoZero"/>
        <c:auto val="1"/>
        <c:lblAlgn val="ctr"/>
        <c:lblOffset val="100"/>
      </c:catAx>
      <c:valAx>
        <c:axId val="122731520"/>
        <c:scaling>
          <c:orientation val="minMax"/>
        </c:scaling>
        <c:axPos val="l"/>
        <c:majorGridlines/>
        <c:numFmt formatCode="General" sourceLinked="1"/>
        <c:tickLblPos val="nextTo"/>
        <c:crossAx val="1227299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FE1-D0C4-4D05-AB83-FE8BD490C4A5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A32-2420-49A6-98C2-D36059BD9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FE1-D0C4-4D05-AB83-FE8BD490C4A5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A32-2420-49A6-98C2-D36059BD9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FE1-D0C4-4D05-AB83-FE8BD490C4A5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A32-2420-49A6-98C2-D36059BD9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FE1-D0C4-4D05-AB83-FE8BD490C4A5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A32-2420-49A6-98C2-D36059BD9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FE1-D0C4-4D05-AB83-FE8BD490C4A5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A32-2420-49A6-98C2-D36059BD9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FE1-D0C4-4D05-AB83-FE8BD490C4A5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A32-2420-49A6-98C2-D36059BD9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FE1-D0C4-4D05-AB83-FE8BD490C4A5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A32-2420-49A6-98C2-D36059BD9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FE1-D0C4-4D05-AB83-FE8BD490C4A5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A32-2420-49A6-98C2-D36059BD9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FE1-D0C4-4D05-AB83-FE8BD490C4A5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A32-2420-49A6-98C2-D36059BD9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FE1-D0C4-4D05-AB83-FE8BD490C4A5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A32-2420-49A6-98C2-D36059BD9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3FE1-D0C4-4D05-AB83-FE8BD490C4A5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A32-2420-49A6-98C2-D36059BD9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3FE1-D0C4-4D05-AB83-FE8BD490C4A5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EA32-2420-49A6-98C2-D36059BD9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я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69" y="0"/>
            <a:ext cx="8907262" cy="6858000"/>
          </a:xfrm>
          <a:prstGeom prst="rect">
            <a:avLst/>
          </a:prstGeom>
          <a:noFill/>
        </p:spPr>
      </p:pic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064896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Областной конкурс</a:t>
            </a:r>
            <a:b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«Педагог года Подмосковья – 2018»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077072"/>
            <a:ext cx="4608512" cy="2492896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 кв. категории </a:t>
            </a:r>
          </a:p>
          <a:p>
            <a:pPr algn="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Соловьева </a:t>
            </a:r>
          </a:p>
          <a:p>
            <a:pPr algn="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Надежда Валериевна</a:t>
            </a:r>
          </a:p>
          <a:p>
            <a:pPr algn="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ОШ №1 г.о. Пущино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268760"/>
            <a:ext cx="860444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Конкурсное испытание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800" dirty="0" smtClean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«Методическое объединение»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53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420888"/>
            <a:ext cx="860444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/>
            <a:r>
              <a:rPr lang="ru-RU" sz="1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«Современные приёмы и средства развития критического мышления </a:t>
            </a:r>
          </a:p>
          <a:p>
            <a:pPr lvl="0" algn="ctr"/>
            <a:r>
              <a:rPr lang="ru-RU" sz="1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 младших школьников»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 descr="http://www.medialipetsk.ru/upload/news/1_3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856722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GROUPBOOK</a:t>
            </a: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>(групповая работа)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13387"/>
          </a:xfrm>
        </p:spPr>
        <p:txBody>
          <a:bodyPr/>
          <a:lstStyle/>
          <a:p>
            <a:pPr>
              <a:buNone/>
            </a:pPr>
            <a:r>
              <a:rPr lang="ru-RU" sz="2800" b="1" dirty="0">
                <a:solidFill>
                  <a:srgbClr val="800000"/>
                </a:solidFill>
              </a:rPr>
              <a:t>ТИК – ТЭК – ТОУ  </a:t>
            </a:r>
            <a:r>
              <a:rPr lang="ru-RU" sz="2800" b="1" dirty="0" smtClean="0">
                <a:solidFill>
                  <a:srgbClr val="800000"/>
                </a:solidFill>
              </a:rPr>
              <a:t>                          </a:t>
            </a:r>
            <a:r>
              <a:rPr lang="ru-RU" sz="2800" b="1" dirty="0" err="1" smtClean="0">
                <a:solidFill>
                  <a:srgbClr val="800000"/>
                </a:solidFill>
              </a:rPr>
              <a:t>Мнемотаблица</a:t>
            </a:r>
            <a:endParaRPr lang="ru-RU" sz="2800" b="1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(</a:t>
            </a:r>
            <a:r>
              <a:rPr lang="ru-RU" sz="2800" dirty="0" err="1" smtClean="0">
                <a:solidFill>
                  <a:srgbClr val="800000"/>
                </a:solidFill>
              </a:rPr>
              <a:t>Tic-Tac-Toe</a:t>
            </a:r>
            <a:r>
              <a:rPr lang="ru-RU" sz="2800" dirty="0" smtClean="0">
                <a:solidFill>
                  <a:srgbClr val="800000"/>
                </a:solidFill>
              </a:rPr>
              <a:t>  </a:t>
            </a:r>
          </a:p>
          <a:p>
            <a:pPr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«крестики -</a:t>
            </a:r>
          </a:p>
          <a:p>
            <a:pPr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 -нолики»)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5" name="Рисунок 4" descr="C:\Users\надя\Desktop\Новая папка (2)\WP_20180329_14_56_02_Pro.jpg"/>
          <p:cNvPicPr/>
          <p:nvPr/>
        </p:nvPicPr>
        <p:blipFill>
          <a:blip r:embed="rId3" cstate="print"/>
          <a:srcRect r="11652"/>
          <a:stretch>
            <a:fillRect/>
          </a:stretch>
        </p:blipFill>
        <p:spPr bwMode="auto">
          <a:xfrm>
            <a:off x="4283968" y="1916832"/>
            <a:ext cx="446449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надя\AppData\Local\Microsoft\Windows\Temporary Internet Files\Content.Word\WP_20180331_23_11_07_Pro.jpg"/>
          <p:cNvPicPr/>
          <p:nvPr/>
        </p:nvPicPr>
        <p:blipFill>
          <a:blip r:embed="rId4" cstate="print"/>
          <a:srcRect l="4490" t="2840" r="16622"/>
          <a:stretch>
            <a:fillRect/>
          </a:stretch>
        </p:blipFill>
        <p:spPr bwMode="auto">
          <a:xfrm>
            <a:off x="395536" y="3573016"/>
            <a:ext cx="4392488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GROUPBOOK</a:t>
            </a: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>(групповая работа)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8539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>
                <a:solidFill>
                  <a:srgbClr val="800000"/>
                </a:solidFill>
              </a:rPr>
              <a:t>Кластер                                          </a:t>
            </a:r>
            <a:r>
              <a:rPr lang="ru-RU" b="1" dirty="0" err="1" smtClean="0">
                <a:solidFill>
                  <a:srgbClr val="800000"/>
                </a:solidFill>
              </a:rPr>
              <a:t>Кроссенс</a:t>
            </a:r>
            <a:endParaRPr lang="ru-RU" b="1" dirty="0" smtClean="0">
              <a:solidFill>
                <a:srgbClr val="8000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</a:t>
            </a:r>
            <a:r>
              <a:rPr lang="ru-RU" b="1" dirty="0" err="1" smtClean="0">
                <a:solidFill>
                  <a:srgbClr val="800000"/>
                </a:solidFill>
              </a:rPr>
              <a:t>Синквейн</a:t>
            </a:r>
            <a:endParaRPr lang="ru-RU" b="1" dirty="0" smtClean="0">
              <a:solidFill>
                <a:srgbClr val="80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C:\Users\надя\Desktop\Новая папка (2)\WP_20180329_14_55_36_Pro.jpg"/>
          <p:cNvPicPr/>
          <p:nvPr/>
        </p:nvPicPr>
        <p:blipFill>
          <a:blip r:embed="rId3" cstate="print"/>
          <a:srcRect l="4650" r="9246"/>
          <a:stretch>
            <a:fillRect/>
          </a:stretch>
        </p:blipFill>
        <p:spPr bwMode="auto">
          <a:xfrm>
            <a:off x="5508104" y="1844824"/>
            <a:ext cx="3384376" cy="263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надя\Desktop\Новая папка (2)\WP_20180329_14_56_19_Pro.jpg"/>
          <p:cNvPicPr/>
          <p:nvPr/>
        </p:nvPicPr>
        <p:blipFill>
          <a:blip r:embed="rId4" cstate="print"/>
          <a:srcRect l="7696" r="7322"/>
          <a:stretch>
            <a:fillRect/>
          </a:stretch>
        </p:blipFill>
        <p:spPr bwMode="auto">
          <a:xfrm>
            <a:off x="251520" y="1916832"/>
            <a:ext cx="3028181" cy="246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надя\Desktop\Новая папка (2)\WP_20180329_15_20_39_Pro.jpg"/>
          <p:cNvPicPr/>
          <p:nvPr/>
        </p:nvPicPr>
        <p:blipFill>
          <a:blip r:embed="rId5" cstate="print"/>
          <a:srcRect l="9140" r="13896"/>
          <a:stretch>
            <a:fillRect/>
          </a:stretch>
        </p:blipFill>
        <p:spPr bwMode="auto">
          <a:xfrm>
            <a:off x="2555776" y="4293096"/>
            <a:ext cx="338437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</a:rPr>
              <a:t>Диангностика</a:t>
            </a:r>
            <a:endParaRPr lang="ru-RU" sz="4000" b="1" dirty="0">
              <a:solidFill>
                <a:srgbClr val="8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294" y="1196752"/>
          <a:ext cx="8713186" cy="5455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</a:rPr>
              <a:t>Результаты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5001419"/>
          </a:xfrm>
        </p:spPr>
        <p:txBody>
          <a:bodyPr>
            <a:noAutofit/>
          </a:bodyPr>
          <a:lstStyle/>
          <a:p>
            <a:pPr lvl="0"/>
            <a:r>
              <a:rPr lang="ru-RU" sz="2800" dirty="0">
                <a:solidFill>
                  <a:srgbClr val="800000"/>
                </a:solidFill>
              </a:rPr>
              <a:t>около половины детей в классе учатся одновременно говорить и слышать, исправлять чужие ошибки, таким образом, закрепляя, корректируя и дополняя свои знания;</a:t>
            </a:r>
          </a:p>
          <a:p>
            <a:pPr lvl="0"/>
            <a:r>
              <a:rPr lang="ru-RU" sz="2800" dirty="0">
                <a:solidFill>
                  <a:srgbClr val="800000"/>
                </a:solidFill>
              </a:rPr>
              <a:t>резко возрастает активность каждого ученика в процессе;</a:t>
            </a:r>
          </a:p>
          <a:p>
            <a:pPr lvl="0"/>
            <a:r>
              <a:rPr lang="ru-RU" sz="2800">
                <a:solidFill>
                  <a:srgbClr val="800000"/>
                </a:solidFill>
              </a:rPr>
              <a:t>формируются </a:t>
            </a:r>
            <a:r>
              <a:rPr lang="ru-RU" sz="2800" smtClean="0">
                <a:solidFill>
                  <a:srgbClr val="800000"/>
                </a:solidFill>
              </a:rPr>
              <a:t>коммуникации, </a:t>
            </a:r>
            <a:r>
              <a:rPr lang="ru-RU" sz="2800" dirty="0">
                <a:solidFill>
                  <a:srgbClr val="800000"/>
                </a:solidFill>
              </a:rPr>
              <a:t>сотрудничество, критическое мышление и </a:t>
            </a:r>
            <a:r>
              <a:rPr lang="ru-RU" sz="2800" dirty="0" err="1">
                <a:solidFill>
                  <a:srgbClr val="800000"/>
                </a:solidFill>
              </a:rPr>
              <a:t>креативность</a:t>
            </a:r>
            <a:r>
              <a:rPr lang="ru-RU" sz="2800" dirty="0">
                <a:solidFill>
                  <a:srgbClr val="800000"/>
                </a:solidFill>
              </a:rPr>
              <a:t>;</a:t>
            </a:r>
          </a:p>
          <a:p>
            <a:pPr lvl="0"/>
            <a:r>
              <a:rPr lang="ru-RU" sz="2800" dirty="0">
                <a:solidFill>
                  <a:srgbClr val="800000"/>
                </a:solidFill>
              </a:rPr>
              <a:t>обучение для каждого ребенка без исключения становится интересным и результативным, а качество знаний по предмету существенно растет.</a:t>
            </a: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</a:rPr>
              <a:t>Вывод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>
                <a:solidFill>
                  <a:srgbClr val="800000"/>
                </a:solidFill>
              </a:rPr>
              <a:t>о</a:t>
            </a:r>
            <a:r>
              <a:rPr lang="ru-RU" dirty="0" smtClean="0">
                <a:solidFill>
                  <a:srgbClr val="800000"/>
                </a:solidFill>
              </a:rPr>
              <a:t>бразовательные                           </a:t>
            </a:r>
            <a:r>
              <a:rPr lang="ru-RU" dirty="0">
                <a:solidFill>
                  <a:srgbClr val="800000"/>
                </a:solidFill>
              </a:rPr>
              <a:t>л</a:t>
            </a:r>
            <a:r>
              <a:rPr lang="ru-RU" dirty="0" smtClean="0">
                <a:solidFill>
                  <a:srgbClr val="800000"/>
                </a:solidFill>
              </a:rPr>
              <a:t>эпбук </a:t>
            </a:r>
          </a:p>
          <a:p>
            <a:pPr>
              <a:buNone/>
            </a:pPr>
            <a:r>
              <a:rPr lang="ru-RU" dirty="0">
                <a:solidFill>
                  <a:srgbClr val="800000"/>
                </a:solidFill>
              </a:rPr>
              <a:t>с</a:t>
            </a:r>
            <a:r>
              <a:rPr lang="ru-RU" dirty="0" smtClean="0">
                <a:solidFill>
                  <a:srgbClr val="800000"/>
                </a:solidFill>
              </a:rPr>
              <a:t>труктуры                                           или</a:t>
            </a:r>
          </a:p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</a:rPr>
              <a:t> сингапурской                           универсальные</a:t>
            </a:r>
          </a:p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</a:rPr>
              <a:t> методики                                         </a:t>
            </a:r>
            <a:r>
              <a:rPr lang="ru-RU" dirty="0" err="1" smtClean="0">
                <a:solidFill>
                  <a:srgbClr val="800000"/>
                </a:solidFill>
              </a:rPr>
              <a:t>лэпбуки</a:t>
            </a:r>
            <a:endParaRPr lang="ru-RU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</a:rPr>
              <a:t> обучения</a:t>
            </a:r>
          </a:p>
          <a:p>
            <a:pPr>
              <a:buNone/>
            </a:pPr>
            <a:endParaRPr lang="ru-RU" dirty="0"/>
          </a:p>
          <a:p>
            <a:pPr algn="ctr"/>
            <a:r>
              <a:rPr lang="ru-RU" dirty="0">
                <a:solidFill>
                  <a:srgbClr val="800000"/>
                </a:solidFill>
              </a:rPr>
              <a:t>о</a:t>
            </a:r>
            <a:r>
              <a:rPr lang="ru-RU" dirty="0" smtClean="0">
                <a:solidFill>
                  <a:srgbClr val="800000"/>
                </a:solidFill>
              </a:rPr>
              <a:t>птимальный режим урока: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 повышение уровня работоспособности детей;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 усвоение знаний через процесс поиска;</a:t>
            </a:r>
          </a:p>
          <a:p>
            <a:pPr algn="ctr"/>
            <a:r>
              <a:rPr lang="ru-RU" dirty="0">
                <a:solidFill>
                  <a:srgbClr val="800000"/>
                </a:solidFill>
              </a:rPr>
              <a:t>с</a:t>
            </a:r>
            <a:r>
              <a:rPr lang="ru-RU" dirty="0" smtClean="0">
                <a:solidFill>
                  <a:srgbClr val="800000"/>
                </a:solidFill>
              </a:rPr>
              <a:t>одействие развитию критического мышления;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возможность подготовить активную всесторонне </a:t>
            </a:r>
          </a:p>
          <a:p>
            <a:pPr algn="ctr">
              <a:buNone/>
            </a:pPr>
            <a:r>
              <a:rPr lang="ru-RU" dirty="0" smtClean="0">
                <a:solidFill>
                  <a:srgbClr val="800000"/>
                </a:solidFill>
              </a:rPr>
              <a:t>развитую личность.</a:t>
            </a:r>
          </a:p>
        </p:txBody>
      </p:sp>
      <p:sp>
        <p:nvSpPr>
          <p:cNvPr id="5" name="Плюс 4"/>
          <p:cNvSpPr/>
          <p:nvPr/>
        </p:nvSpPr>
        <p:spPr>
          <a:xfrm>
            <a:off x="3131840" y="1772816"/>
            <a:ext cx="792088" cy="864096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7316688" y="1997224"/>
            <a:ext cx="1008112" cy="720080"/>
          </a:xfrm>
          <a:prstGeom prst="mathEqua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23671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800000"/>
                </a:solidFill>
              </a:rPr>
              <a:t>Спасибо за внимание!</a:t>
            </a:r>
            <a:endParaRPr lang="ru-RU" sz="5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496944" cy="2204864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800000"/>
                </a:solidFill>
              </a:rPr>
              <a:t>Если мы будем учить сегодня так, как мы учили вчера, </a:t>
            </a:r>
            <a:r>
              <a:rPr lang="ru-RU" sz="2400" dirty="0">
                <a:solidFill>
                  <a:srgbClr val="800000"/>
                </a:solidFill>
              </a:rPr>
              <a:t/>
            </a:r>
            <a:br>
              <a:rPr lang="ru-RU" sz="2400" dirty="0">
                <a:solidFill>
                  <a:srgbClr val="800000"/>
                </a:solidFill>
              </a:rPr>
            </a:br>
            <a:r>
              <a:rPr lang="ru-RU" sz="2400" b="1" dirty="0">
                <a:solidFill>
                  <a:srgbClr val="800000"/>
                </a:solidFill>
              </a:rPr>
              <a:t>мы украдем у детей завтра.</a:t>
            </a:r>
            <a:r>
              <a:rPr lang="ru-RU" sz="2400" dirty="0">
                <a:solidFill>
                  <a:srgbClr val="800000"/>
                </a:solidFill>
              </a:rPr>
              <a:t/>
            </a:r>
            <a:br>
              <a:rPr lang="ru-RU" sz="2400" dirty="0">
                <a:solidFill>
                  <a:srgbClr val="800000"/>
                </a:solidFill>
              </a:rPr>
            </a:br>
            <a:r>
              <a:rPr lang="ru-RU" sz="2400" b="1" dirty="0">
                <a:solidFill>
                  <a:srgbClr val="800000"/>
                </a:solidFill>
              </a:rPr>
              <a:t>Джон </a:t>
            </a:r>
            <a:r>
              <a:rPr lang="ru-RU" sz="2400" b="1" dirty="0" err="1">
                <a:solidFill>
                  <a:srgbClr val="800000"/>
                </a:solidFill>
              </a:rPr>
              <a:t>Дьюи</a:t>
            </a:r>
            <a:r>
              <a:rPr lang="ru-RU" sz="2400" dirty="0">
                <a:solidFill>
                  <a:srgbClr val="800000"/>
                </a:solidFill>
              </a:rPr>
              <a:t/>
            </a:r>
            <a:br>
              <a:rPr lang="ru-RU" sz="2400" dirty="0">
                <a:solidFill>
                  <a:srgbClr val="800000"/>
                </a:solidFill>
              </a:rPr>
            </a:br>
            <a:r>
              <a:rPr lang="ru-RU" sz="2400" b="1" dirty="0">
                <a:solidFill>
                  <a:srgbClr val="800000"/>
                </a:solidFill>
              </a:rPr>
              <a:t> (1859-1952, американский педагог, философ)</a:t>
            </a:r>
            <a:r>
              <a:rPr lang="ru-RU" sz="2400" dirty="0">
                <a:solidFill>
                  <a:srgbClr val="800000"/>
                </a:solidFill>
              </a:rPr>
              <a:t/>
            </a:r>
            <a:br>
              <a:rPr lang="ru-RU" sz="2400" dirty="0">
                <a:solidFill>
                  <a:srgbClr val="800000"/>
                </a:solidFill>
              </a:rPr>
            </a:b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604448" cy="44644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Развитие мыслительной деятельности. 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Развивать </a:t>
            </a:r>
            <a:r>
              <a:rPr lang="ru-RU" dirty="0">
                <a:solidFill>
                  <a:srgbClr val="800000"/>
                </a:solidFill>
              </a:rPr>
              <a:t>мышление — значит развивать умение </a:t>
            </a:r>
            <a:r>
              <a:rPr lang="ru-RU" dirty="0" smtClean="0">
                <a:solidFill>
                  <a:srgbClr val="800000"/>
                </a:solidFill>
              </a:rPr>
              <a:t>думать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800000"/>
                </a:solidFill>
              </a:rPr>
              <a:t>Технология развития критического мышления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(</a:t>
            </a:r>
            <a:r>
              <a:rPr lang="ru-RU" dirty="0">
                <a:solidFill>
                  <a:srgbClr val="800000"/>
                </a:solidFill>
              </a:rPr>
              <a:t>Чарльз Темпл, Дженни </a:t>
            </a:r>
            <a:r>
              <a:rPr lang="ru-RU" dirty="0" err="1">
                <a:solidFill>
                  <a:srgbClr val="800000"/>
                </a:solidFill>
              </a:rPr>
              <a:t>Стил</a:t>
            </a:r>
            <a:r>
              <a:rPr lang="ru-RU" dirty="0">
                <a:solidFill>
                  <a:srgbClr val="800000"/>
                </a:solidFill>
              </a:rPr>
              <a:t>, </a:t>
            </a:r>
            <a:r>
              <a:rPr lang="ru-RU" dirty="0" err="1">
                <a:solidFill>
                  <a:srgbClr val="800000"/>
                </a:solidFill>
              </a:rPr>
              <a:t>Курт</a:t>
            </a:r>
            <a:r>
              <a:rPr lang="ru-RU" dirty="0">
                <a:solidFill>
                  <a:srgbClr val="800000"/>
                </a:solidFill>
              </a:rPr>
              <a:t> </a:t>
            </a:r>
            <a:r>
              <a:rPr lang="ru-RU" dirty="0" err="1" smtClean="0">
                <a:solidFill>
                  <a:srgbClr val="800000"/>
                </a:solidFill>
              </a:rPr>
              <a:t>Мередит</a:t>
            </a:r>
            <a:r>
              <a:rPr lang="ru-RU" dirty="0" smtClean="0">
                <a:solidFill>
                  <a:srgbClr val="800000"/>
                </a:solidFill>
              </a:rPr>
              <a:t>)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11960" y="3933056"/>
            <a:ext cx="576064" cy="86409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6693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800000"/>
                </a:solidFill>
              </a:rPr>
              <a:t>Технология РКМ</a:t>
            </a:r>
            <a:r>
              <a:rPr lang="ru-RU" dirty="0" smtClean="0">
                <a:solidFill>
                  <a:srgbClr val="800000"/>
                </a:solidFill>
              </a:rPr>
              <a:t> - система </a:t>
            </a:r>
            <a:r>
              <a:rPr lang="ru-RU" dirty="0">
                <a:solidFill>
                  <a:srgbClr val="800000"/>
                </a:solidFill>
              </a:rPr>
              <a:t>стратегий и методических приемов, предназначенных для использования в различных предметных областях, видах и формах работы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  <a:r>
              <a:rPr lang="ru-RU" dirty="0">
                <a:solidFill>
                  <a:srgbClr val="800000"/>
                </a:solidFill>
              </a:rPr>
              <a:t> </a:t>
            </a:r>
            <a:endParaRPr lang="ru-RU" dirty="0" smtClean="0">
              <a:solidFill>
                <a:srgbClr val="800000"/>
              </a:solidFill>
            </a:endParaRPr>
          </a:p>
          <a:p>
            <a:pPr>
              <a:buNone/>
            </a:pPr>
            <a:endParaRPr lang="ru-RU" dirty="0">
              <a:solidFill>
                <a:srgbClr val="8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800000"/>
                </a:solidFill>
              </a:rPr>
              <a:t>Образовательные результаты: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>
                <a:solidFill>
                  <a:srgbClr val="800000"/>
                </a:solidFill>
              </a:rPr>
              <a:t>как умение работать с увеличивающимся и постоянно обновляющимся информационным потоком в разных областях знаний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>
                <a:solidFill>
                  <a:srgbClr val="800000"/>
                </a:solidFill>
              </a:rPr>
              <a:t>умение выражать свои мысли (устно и письменно) ясно, уверенно и корректно по отношению к окружающим; </a:t>
            </a:r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800000"/>
                </a:solidFill>
              </a:rPr>
              <a:t>умение </a:t>
            </a:r>
            <a:r>
              <a:rPr lang="ru-RU" dirty="0">
                <a:solidFill>
                  <a:srgbClr val="800000"/>
                </a:solidFill>
              </a:rPr>
              <a:t>вырабатывать собственное мнение на основе осмысления различного опыта, идей и представлений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>
                <a:solidFill>
                  <a:srgbClr val="800000"/>
                </a:solidFill>
              </a:rPr>
              <a:t>умение решать проблемы; </a:t>
            </a:r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800000"/>
                </a:solidFill>
              </a:rPr>
              <a:t>способность </a:t>
            </a:r>
            <a:r>
              <a:rPr lang="ru-RU" dirty="0">
                <a:solidFill>
                  <a:srgbClr val="800000"/>
                </a:solidFill>
              </a:rPr>
              <a:t>самостоятельно заниматься своим обучением (академическая мобильность</a:t>
            </a:r>
            <a:r>
              <a:rPr lang="ru-RU" dirty="0" smtClean="0">
                <a:solidFill>
                  <a:srgbClr val="800000"/>
                </a:solidFill>
              </a:rPr>
              <a:t>);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>
                <a:solidFill>
                  <a:srgbClr val="800000"/>
                </a:solidFill>
              </a:rPr>
              <a:t>умение сотрудничать и работать в группе</a:t>
            </a:r>
            <a:r>
              <a:rPr lang="ru-RU" dirty="0" smtClean="0">
                <a:solidFill>
                  <a:srgbClr val="800000"/>
                </a:solidFill>
              </a:rPr>
              <a:t>;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>
                <a:solidFill>
                  <a:srgbClr val="800000"/>
                </a:solidFill>
              </a:rPr>
              <a:t>способность выстраивать конструктивные взаимоотношения с другими людьми.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</a:rPr>
              <a:t>Жан Пиаже </a:t>
            </a:r>
          </a:p>
          <a:p>
            <a:pPr algn="ctr">
              <a:buNone/>
            </a:pPr>
            <a:r>
              <a:rPr lang="ru-RU" dirty="0" smtClean="0">
                <a:solidFill>
                  <a:srgbClr val="800000"/>
                </a:solidFill>
              </a:rPr>
              <a:t>14-16 лет           </a:t>
            </a:r>
            <a:r>
              <a:rPr lang="ru-RU" dirty="0" err="1" smtClean="0">
                <a:solidFill>
                  <a:srgbClr val="800000"/>
                </a:solidFill>
              </a:rPr>
              <a:t>сензитивный</a:t>
            </a:r>
            <a:r>
              <a:rPr lang="ru-RU" dirty="0" smtClean="0">
                <a:solidFill>
                  <a:srgbClr val="800000"/>
                </a:solidFill>
              </a:rPr>
              <a:t> период </a:t>
            </a:r>
          </a:p>
          <a:p>
            <a:pPr algn="ctr">
              <a:buNone/>
            </a:pPr>
            <a:r>
              <a:rPr lang="ru-RU" dirty="0" smtClean="0">
                <a:solidFill>
                  <a:srgbClr val="800000"/>
                </a:solidFill>
              </a:rPr>
              <a:t>критическое мышление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</a:rPr>
              <a:t>Можно </a:t>
            </a:r>
            <a:r>
              <a:rPr lang="ru-RU" b="1" dirty="0">
                <a:solidFill>
                  <a:srgbClr val="800000"/>
                </a:solidFill>
              </a:rPr>
              <a:t>ли начать работать над развитием критического </a:t>
            </a:r>
            <a:r>
              <a:rPr lang="ru-RU" b="1" dirty="0" smtClean="0">
                <a:solidFill>
                  <a:srgbClr val="800000"/>
                </a:solidFill>
              </a:rPr>
              <a:t>мышления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>
                <a:solidFill>
                  <a:srgbClr val="800000"/>
                </a:solidFill>
              </a:rPr>
              <a:t>в начальной </a:t>
            </a:r>
            <a:r>
              <a:rPr lang="ru-RU" b="1" dirty="0" smtClean="0">
                <a:solidFill>
                  <a:srgbClr val="800000"/>
                </a:solidFill>
              </a:rPr>
              <a:t>школе?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Какими методами, приёмами и средствами?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203848" y="1124744"/>
            <a:ext cx="576064" cy="1440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499992" y="1412776"/>
            <a:ext cx="288032" cy="1440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Развитие КМ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 у младших школьником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/>
          <a:lstStyle/>
          <a:p>
            <a:pPr>
              <a:spcBef>
                <a:spcPts val="40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Образовательные </a:t>
            </a:r>
          </a:p>
          <a:p>
            <a:pPr>
              <a:spcBef>
                <a:spcPts val="400"/>
              </a:spcBef>
              <a:buNone/>
            </a:pPr>
            <a:r>
              <a:rPr lang="ru-RU" dirty="0">
                <a:solidFill>
                  <a:srgbClr val="800000"/>
                </a:solidFill>
              </a:rPr>
              <a:t>с</a:t>
            </a:r>
            <a:r>
              <a:rPr lang="ru-RU" dirty="0" smtClean="0">
                <a:solidFill>
                  <a:srgbClr val="800000"/>
                </a:solidFill>
              </a:rPr>
              <a:t>труктуры </a:t>
            </a:r>
          </a:p>
          <a:p>
            <a:pPr>
              <a:spcBef>
                <a:spcPts val="40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сингапурской                                ЛЭПБУК</a:t>
            </a:r>
          </a:p>
          <a:p>
            <a:pPr>
              <a:spcBef>
                <a:spcPts val="40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методики </a:t>
            </a:r>
          </a:p>
          <a:p>
            <a:pPr>
              <a:spcBef>
                <a:spcPts val="40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обучения</a:t>
            </a:r>
          </a:p>
        </p:txBody>
      </p:sp>
      <p:sp>
        <p:nvSpPr>
          <p:cNvPr id="5" name="Плюс 4"/>
          <p:cNvSpPr/>
          <p:nvPr/>
        </p:nvSpPr>
        <p:spPr>
          <a:xfrm>
            <a:off x="3707904" y="2564904"/>
            <a:ext cx="792088" cy="864096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://xn--45-vlcq4c.xn--p1ai/images2/56778898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2598288" cy="2567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cdn4.imgbb.ru/user/111/1118707/201503/c50e219021ee2cdcdb2c58c94fd57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4128126" cy="3098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4096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Что такое лэпбук (</a:t>
            </a:r>
            <a:r>
              <a:rPr lang="en-US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lapbook)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80920" cy="60212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сравнительно новое средство обучения;</a:t>
            </a:r>
          </a:p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«книга на коленях» или тематическая папка;</a:t>
            </a:r>
          </a:p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собирательный образ плаката, книги и раздаточного материала.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WORK\Desktop\IMG_1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36847" y="3020136"/>
            <a:ext cx="4186321" cy="327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WORK\Desktop\IMG_1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528" y="3212976"/>
            <a:ext cx="4739191" cy="3477137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</a:rPr>
              <a:t>Методические разработки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</a:t>
            </a:r>
            <a:r>
              <a:rPr lang="ru-RU" b="1" dirty="0" smtClean="0"/>
              <a:t>          </a:t>
            </a:r>
            <a:r>
              <a:rPr lang="en-US" b="1" dirty="0" smtClean="0">
                <a:solidFill>
                  <a:srgbClr val="800000"/>
                </a:solidFill>
              </a:rPr>
              <a:t>HANDBOOK                         GROUPBOOK</a:t>
            </a:r>
          </a:p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</a:rPr>
              <a:t>(</a:t>
            </a:r>
            <a:r>
              <a:rPr lang="ru-RU" dirty="0" smtClean="0">
                <a:solidFill>
                  <a:srgbClr val="800000"/>
                </a:solidFill>
              </a:rPr>
              <a:t>индивидуальная работа)     (групповая работа)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flipH="1">
            <a:off x="2555776" y="1196752"/>
            <a:ext cx="216024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flipH="1">
            <a:off x="6660232" y="1196752"/>
            <a:ext cx="216024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:\Users\надя\Desktop\Новая папка (2)\WP_20180329_15_52_40_Pr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2"/>
            <a:ext cx="386262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надя\AppData\Local\Microsoft\Windows\Temporary Internet Files\Content.Word\WP_20180331_23_12_26_Pro.jpg"/>
          <p:cNvPicPr/>
          <p:nvPr/>
        </p:nvPicPr>
        <p:blipFill>
          <a:blip r:embed="rId4" cstate="print"/>
          <a:srcRect l="7376" t="3977" r="15660"/>
          <a:stretch>
            <a:fillRect/>
          </a:stretch>
        </p:blipFill>
        <p:spPr bwMode="auto">
          <a:xfrm>
            <a:off x="179512" y="2924944"/>
            <a:ext cx="4572000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HANDBOOK</a:t>
            </a: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>(индивидуальная работа)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800000"/>
                </a:solidFill>
              </a:rPr>
              <a:t>МОДЕЛЬ </a:t>
            </a:r>
            <a:r>
              <a:rPr lang="ru-RU" sz="2800" b="1" dirty="0" smtClean="0">
                <a:solidFill>
                  <a:srgbClr val="800000"/>
                </a:solidFill>
              </a:rPr>
              <a:t>ФРЕЙЕР</a:t>
            </a:r>
            <a:r>
              <a:rPr lang="ru-RU" sz="2800" dirty="0" smtClean="0">
                <a:solidFill>
                  <a:srgbClr val="800000"/>
                </a:solidFill>
              </a:rPr>
              <a:t>                              </a:t>
            </a:r>
            <a:r>
              <a:rPr lang="ru-RU" sz="2800" b="1" dirty="0" smtClean="0">
                <a:solidFill>
                  <a:srgbClr val="800000"/>
                </a:solidFill>
              </a:rPr>
              <a:t>СИ-ФИНК-УАНДЕ</a:t>
            </a:r>
          </a:p>
          <a:p>
            <a:pPr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 </a:t>
            </a:r>
            <a:r>
              <a:rPr lang="ru-RU" sz="2800" dirty="0">
                <a:solidFill>
                  <a:srgbClr val="800000"/>
                </a:solidFill>
              </a:rPr>
              <a:t>(</a:t>
            </a:r>
            <a:r>
              <a:rPr lang="ru-RU" sz="2800" dirty="0" err="1">
                <a:solidFill>
                  <a:srgbClr val="800000"/>
                </a:solidFill>
              </a:rPr>
              <a:t>Frayer</a:t>
            </a:r>
            <a:r>
              <a:rPr lang="ru-RU" sz="2800" dirty="0">
                <a:solidFill>
                  <a:srgbClr val="800000"/>
                </a:solidFill>
              </a:rPr>
              <a:t> </a:t>
            </a:r>
            <a:r>
              <a:rPr lang="ru-RU" sz="2800" dirty="0" err="1">
                <a:solidFill>
                  <a:srgbClr val="800000"/>
                </a:solidFill>
              </a:rPr>
              <a:t>Model</a:t>
            </a:r>
            <a:r>
              <a:rPr lang="ru-RU" sz="2800" dirty="0" smtClean="0">
                <a:solidFill>
                  <a:srgbClr val="800000"/>
                </a:solidFill>
              </a:rPr>
              <a:t>)                                   (S</a:t>
            </a:r>
            <a:r>
              <a:rPr lang="en-US" sz="2800" dirty="0" err="1" smtClean="0">
                <a:solidFill>
                  <a:srgbClr val="800000"/>
                </a:solidFill>
              </a:rPr>
              <a:t>i</a:t>
            </a:r>
            <a:r>
              <a:rPr lang="ru-RU" sz="2800" dirty="0" smtClean="0">
                <a:solidFill>
                  <a:srgbClr val="800000"/>
                </a:solidFill>
              </a:rPr>
              <a:t>-F</a:t>
            </a:r>
            <a:r>
              <a:rPr lang="en-US" sz="2800" dirty="0" smtClean="0">
                <a:solidFill>
                  <a:srgbClr val="800000"/>
                </a:solidFill>
              </a:rPr>
              <a:t>ink</a:t>
            </a:r>
            <a:r>
              <a:rPr lang="ru-RU" sz="2800" dirty="0" smtClean="0">
                <a:solidFill>
                  <a:srgbClr val="800000"/>
                </a:solidFill>
              </a:rPr>
              <a:t>-W</a:t>
            </a:r>
            <a:r>
              <a:rPr lang="en-US" sz="2800" dirty="0" err="1" smtClean="0">
                <a:solidFill>
                  <a:srgbClr val="800000"/>
                </a:solidFill>
              </a:rPr>
              <a:t>onder</a:t>
            </a:r>
            <a:r>
              <a:rPr lang="ru-RU" sz="2800" dirty="0" smtClean="0">
                <a:solidFill>
                  <a:srgbClr val="800000"/>
                </a:solidFill>
              </a:rPr>
              <a:t>)</a:t>
            </a:r>
            <a:endParaRPr lang="ru-RU" sz="2800" dirty="0">
              <a:solidFill>
                <a:srgbClr val="800000"/>
              </a:solidFill>
            </a:endParaRPr>
          </a:p>
        </p:txBody>
      </p:sp>
      <p:pic>
        <p:nvPicPr>
          <p:cNvPr id="5" name="Рисунок 4" descr="C:\Users\надя\Desktop\Новая папка (2)\WP_20180329_15_53_01_Pr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37444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надя\Desktop\Новая папка (2)\WP_20180329_15_52_49_P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996952"/>
            <a:ext cx="381642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дя\Desktop\учитель года\krasivie-fony-dlya-prezentac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HANDBOOK</a:t>
            </a: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>(индивидуальная работа)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800000"/>
                </a:solidFill>
              </a:rPr>
              <a:t>ЭЙ АР ГАРД </a:t>
            </a:r>
            <a:endParaRPr lang="ru-RU" b="1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</a:rPr>
              <a:t>(</a:t>
            </a:r>
            <a:r>
              <a:rPr lang="en-US" dirty="0" smtClean="0">
                <a:solidFill>
                  <a:srgbClr val="800000"/>
                </a:solidFill>
              </a:rPr>
              <a:t>HEY AR GARD</a:t>
            </a:r>
            <a:r>
              <a:rPr lang="ru-RU" dirty="0" smtClean="0">
                <a:solidFill>
                  <a:srgbClr val="800000"/>
                </a:solidFill>
              </a:rPr>
              <a:t>-</a:t>
            </a:r>
          </a:p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</a:rPr>
              <a:t>- «до </a:t>
            </a:r>
            <a:r>
              <a:rPr lang="ru-RU" dirty="0">
                <a:solidFill>
                  <a:srgbClr val="800000"/>
                </a:solidFill>
              </a:rPr>
              <a:t>и </a:t>
            </a:r>
            <a:r>
              <a:rPr lang="ru-RU" dirty="0" smtClean="0">
                <a:solidFill>
                  <a:srgbClr val="800000"/>
                </a:solidFill>
              </a:rPr>
              <a:t>после»)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5" name="Рисунок 4" descr="C:\Users\надя\Desktop\Новая папка (2)\WP_20180329_15_52_55_Pr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88840"/>
            <a:ext cx="5198049" cy="4280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407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Областной конкурс «Педагог года Подмосковья – 2018» </vt:lpstr>
      <vt:lpstr>Если мы будем учить сегодня так, как мы учили вчера,  мы украдем у детей завтра. Джон Дьюи  (1859-1952, американский педагог, философ) </vt:lpstr>
      <vt:lpstr>Слайд 3</vt:lpstr>
      <vt:lpstr>Слайд 4</vt:lpstr>
      <vt:lpstr>Развитие КМ  у младших школьником</vt:lpstr>
      <vt:lpstr>Что такое лэпбук (lapbook)?</vt:lpstr>
      <vt:lpstr>Методические разработки</vt:lpstr>
      <vt:lpstr>HANDBOOK (индивидуальная работа)</vt:lpstr>
      <vt:lpstr>HANDBOOK (индивидуальная работа)</vt:lpstr>
      <vt:lpstr>GROUPBOOK (групповая работа)</vt:lpstr>
      <vt:lpstr>GROUPBOOK (групповая работа)</vt:lpstr>
      <vt:lpstr>Диангностика</vt:lpstr>
      <vt:lpstr>Результаты</vt:lpstr>
      <vt:lpstr>Вывод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надя</cp:lastModifiedBy>
  <cp:revision>56</cp:revision>
  <dcterms:created xsi:type="dcterms:W3CDTF">2018-03-28T16:13:19Z</dcterms:created>
  <dcterms:modified xsi:type="dcterms:W3CDTF">2019-08-10T18:48:48Z</dcterms:modified>
</cp:coreProperties>
</file>