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57" r:id="rId3"/>
    <p:sldId id="256" r:id="rId4"/>
    <p:sldId id="265" r:id="rId5"/>
    <p:sldId id="266" r:id="rId6"/>
    <p:sldId id="267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58" r:id="rId16"/>
    <p:sldId id="262" r:id="rId17"/>
    <p:sldId id="263" r:id="rId18"/>
    <p:sldId id="264" r:id="rId19"/>
    <p:sldId id="25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9"/>
  <c:chart>
    <c:title>
      <c:layout>
        <c:manualLayout>
          <c:xMode val="edge"/>
          <c:yMode val="edge"/>
          <c:x val="0.107746170678337"/>
          <c:y val="6.2969595646849202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% качества математика</c:v>
                </c:pt>
              </c:strCache>
            </c:strRef>
          </c:tx>
          <c:dPt>
            <c:idx val="1"/>
            <c:spPr>
              <a:solidFill>
                <a:srgbClr val="7030A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cat>
            <c:strRef>
              <c:f>Лист1!$A$2:$A$5</c:f>
              <c:strCache>
                <c:ptCount val="4"/>
                <c:pt idx="0">
                  <c:v>2 класс 2003-2004</c:v>
                </c:pt>
                <c:pt idx="1">
                  <c:v>2 класс 2007-2008</c:v>
                </c:pt>
                <c:pt idx="2">
                  <c:v>3 класс 2004-2005</c:v>
                </c:pt>
                <c:pt idx="3">
                  <c:v>3 класс 2008-2009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77</c:v>
                </c:pt>
                <c:pt idx="1">
                  <c:v>82</c:v>
                </c:pt>
                <c:pt idx="2">
                  <c:v>76</c:v>
                </c:pt>
                <c:pt idx="3">
                  <c:v>84</c:v>
                </c:pt>
              </c:numCache>
            </c:numRef>
          </c:val>
        </c:ser>
        <c:shape val="box"/>
        <c:axId val="79186176"/>
        <c:axId val="79192064"/>
        <c:axId val="0"/>
      </c:bar3DChart>
      <c:catAx>
        <c:axId val="79186176"/>
        <c:scaling>
          <c:orientation val="minMax"/>
        </c:scaling>
        <c:axPos val="b"/>
        <c:tickLblPos val="nextTo"/>
        <c:crossAx val="79192064"/>
        <c:crosses val="autoZero"/>
        <c:auto val="1"/>
        <c:lblAlgn val="ctr"/>
        <c:lblOffset val="100"/>
      </c:catAx>
      <c:valAx>
        <c:axId val="79192064"/>
        <c:scaling>
          <c:orientation val="minMax"/>
        </c:scaling>
        <c:axPos val="l"/>
        <c:majorGridlines/>
        <c:numFmt formatCode="General" sourceLinked="1"/>
        <c:tickLblPos val="nextTo"/>
        <c:crossAx val="7918617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cat>
            <c:strRef>
              <c:f>Лист1!$A$2:$A$5</c:f>
              <c:strCache>
                <c:ptCount val="4"/>
                <c:pt idx="0">
                  <c:v>1-й уровень успешности</c:v>
                </c:pt>
                <c:pt idx="1">
                  <c:v>2-й уровень успешности </c:v>
                </c:pt>
                <c:pt idx="2">
                  <c:v>3 уровень успешности</c:v>
                </c:pt>
                <c:pt idx="3">
                  <c:v>4-й уровень успешности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10</c:v>
                </c:pt>
                <c:pt idx="3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1-й уровень успешности</c:v>
                </c:pt>
                <c:pt idx="1">
                  <c:v>2-й уровень успешности </c:v>
                </c:pt>
                <c:pt idx="2">
                  <c:v>3 уровень успешности</c:v>
                </c:pt>
                <c:pt idx="3">
                  <c:v>4-й уровень успешности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1-й уровень успешности</c:v>
                </c:pt>
                <c:pt idx="1">
                  <c:v>2-й уровень успешности </c:v>
                </c:pt>
                <c:pt idx="2">
                  <c:v>3 уровень успешности</c:v>
                </c:pt>
                <c:pt idx="3">
                  <c:v>4-й уровень успешности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hape val="cylinder"/>
        <c:axId val="79288192"/>
        <c:axId val="79289728"/>
        <c:axId val="80162816"/>
      </c:bar3DChart>
      <c:catAx>
        <c:axId val="79288192"/>
        <c:scaling>
          <c:orientation val="minMax"/>
        </c:scaling>
        <c:axPos val="b"/>
        <c:tickLblPos val="nextTo"/>
        <c:crossAx val="79289728"/>
        <c:crosses val="autoZero"/>
        <c:auto val="1"/>
        <c:lblAlgn val="ctr"/>
        <c:lblOffset val="100"/>
      </c:catAx>
      <c:valAx>
        <c:axId val="79289728"/>
        <c:scaling>
          <c:orientation val="minMax"/>
        </c:scaling>
        <c:axPos val="l"/>
        <c:majorGridlines/>
        <c:numFmt formatCode="General" sourceLinked="1"/>
        <c:tickLblPos val="nextTo"/>
        <c:crossAx val="79288192"/>
        <c:crosses val="autoZero"/>
        <c:crossBetween val="between"/>
      </c:valAx>
      <c:serAx>
        <c:axId val="80162816"/>
        <c:scaling>
          <c:orientation val="minMax"/>
        </c:scaling>
        <c:delete val="1"/>
        <c:axPos val="b"/>
        <c:tickLblPos val="none"/>
        <c:crossAx val="79289728"/>
        <c:crosses val="autoZero"/>
      </c:ser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0070C0"/>
              </a:solidFill>
            </c:spPr>
          </c:dPt>
          <c:cat>
            <c:strRef>
              <c:f>Лист1!$A$2:$A$5</c:f>
              <c:strCache>
                <c:ptCount val="4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  <c:pt idx="3">
                  <c:v>очень низкий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axId val="80191488"/>
        <c:axId val="80193024"/>
      </c:barChart>
      <c:catAx>
        <c:axId val="80191488"/>
        <c:scaling>
          <c:orientation val="minMax"/>
        </c:scaling>
        <c:axPos val="l"/>
        <c:tickLblPos val="nextTo"/>
        <c:crossAx val="80193024"/>
        <c:crosses val="autoZero"/>
        <c:auto val="1"/>
        <c:lblAlgn val="ctr"/>
        <c:lblOffset val="100"/>
      </c:catAx>
      <c:valAx>
        <c:axId val="80193024"/>
        <c:scaling>
          <c:orientation val="minMax"/>
        </c:scaling>
        <c:axPos val="b"/>
        <c:majorGridlines/>
        <c:numFmt formatCode="General" sourceLinked="1"/>
        <c:tickLblPos val="nextTo"/>
        <c:crossAx val="80191488"/>
        <c:crosses val="autoZero"/>
        <c:crossBetween val="between"/>
      </c:valAx>
      <c:spPr>
        <a:noFill/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AF7341-2018-45FE-9D52-625292DC2B08}" type="datetimeFigureOut">
              <a:rPr lang="ru-RU" smtClean="0"/>
              <a:pPr/>
              <a:t>12.11.2009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1A8C66-614C-4BCE-943C-E0E1477978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000373"/>
            <a:ext cx="8458200" cy="307541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1643050"/>
            <a:ext cx="6357982" cy="42862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«Школа 2000…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1533525" cy="15335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645096"/>
            <a:ext cx="3929090" cy="16937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2582734"/>
            <a:ext cx="4286280" cy="1648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195" y="2643182"/>
            <a:ext cx="396583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2058" y="4786322"/>
            <a:ext cx="3884190" cy="1477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400" dirty="0" smtClean="0"/>
              <a:t>3) </a:t>
            </a:r>
            <a:r>
              <a:rPr lang="ru-RU" sz="2400" u="sng" dirty="0" smtClean="0"/>
              <a:t>Задание для пробного действия.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53578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	Найдите </a:t>
            </a:r>
            <a:r>
              <a:rPr lang="ru-RU" dirty="0" smtClean="0"/>
              <a:t>значения выражений устно.</a:t>
            </a:r>
          </a:p>
          <a:p>
            <a:pPr>
              <a:buNone/>
            </a:pPr>
            <a:r>
              <a:rPr lang="ru-RU" dirty="0" smtClean="0"/>
              <a:t>15 728 : 10</a:t>
            </a:r>
          </a:p>
          <a:p>
            <a:pPr>
              <a:buNone/>
            </a:pPr>
            <a:r>
              <a:rPr lang="ru-RU" dirty="0" smtClean="0"/>
              <a:t>15 728 : 100</a:t>
            </a:r>
          </a:p>
          <a:p>
            <a:pPr>
              <a:buNone/>
            </a:pPr>
            <a:r>
              <a:rPr lang="ru-RU" dirty="0" smtClean="0"/>
              <a:t>15 728 : 1000</a:t>
            </a:r>
          </a:p>
          <a:p>
            <a:pPr>
              <a:buNone/>
            </a:pPr>
            <a:r>
              <a:rPr lang="ru-RU" dirty="0" smtClean="0"/>
              <a:t>Что вы можете сказать о задании? </a:t>
            </a:r>
          </a:p>
          <a:p>
            <a:pPr>
              <a:buNone/>
            </a:pPr>
            <a:r>
              <a:rPr lang="ru-RU" dirty="0" smtClean="0"/>
              <a:t>(Делимые во всех примерах некруглые числа, делители 10, 100, 1000.)</a:t>
            </a:r>
          </a:p>
          <a:p>
            <a:pPr>
              <a:buNone/>
            </a:pPr>
            <a:r>
              <a:rPr lang="ru-RU" dirty="0" smtClean="0"/>
              <a:t>- Сформулируйте цель и тему урока. </a:t>
            </a:r>
          </a:p>
          <a:p>
            <a:pPr>
              <a:buNone/>
            </a:pPr>
            <a:r>
              <a:rPr lang="ru-RU" dirty="0" smtClean="0"/>
              <a:t>(Найти частное некруглых чисел на 10, 100, 1000. </a:t>
            </a:r>
          </a:p>
          <a:p>
            <a:pPr>
              <a:buNone/>
            </a:pPr>
            <a:r>
              <a:rPr lang="ru-RU" dirty="0" smtClean="0"/>
              <a:t>Тема урока: «Деление некруглых чисел на 10, 100¸1000».)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3. Выявление места и причины затруднения.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- Где у вас возникло затруднение?</a:t>
            </a:r>
          </a:p>
          <a:p>
            <a:pPr>
              <a:buNone/>
            </a:pPr>
            <a:r>
              <a:rPr lang="ru-RU" dirty="0" smtClean="0"/>
              <a:t>- Почему это задание вызвало затруднение? (У нас нет алгоритма для устного деления многозначных некруглых чисел на 10, 100, 1000.)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0004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>
                <a:solidFill>
                  <a:srgbClr val="002060"/>
                </a:solidFill>
              </a:rPr>
              <a:t>4. Построение и реализация проекта выхода из затруднения.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Поставьте цель. (Нам надо построить способ устного деления многозначных некруглых чисел на 10, 100, 1000)</a:t>
            </a:r>
          </a:p>
          <a:p>
            <a:r>
              <a:rPr lang="ru-RU" dirty="0" smtClean="0"/>
              <a:t>Что можно будет использовать при построении нового алгоритма? (Алгоритм деления многозначных чисел.)</a:t>
            </a:r>
          </a:p>
          <a:p>
            <a:r>
              <a:rPr lang="ru-RU" dirty="0" smtClean="0"/>
              <a:t>Составьте </a:t>
            </a:r>
            <a:r>
              <a:rPr lang="ru-RU" dirty="0" smtClean="0"/>
              <a:t>план действий. (Надо выполнить деление в столбик, проанализировать результат, составить алгоритм для устного выполнения деления.)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800" dirty="0" smtClean="0"/>
              <a:t> работа в группах. </a:t>
            </a:r>
            <a:br>
              <a:rPr lang="ru-RU" sz="2800" dirty="0" smtClean="0"/>
            </a:br>
            <a:r>
              <a:rPr lang="ru-RU" sz="2800" dirty="0" smtClean="0"/>
              <a:t>Каждый представитель групп показывает, как выполнено деление 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14818"/>
            <a:ext cx="8572560" cy="2071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Обратите внимание на частное и остаток, какой можно сделать вывод? (Для того чтобы получить частное, надо просто отбросить столько цифр, сколько нулей в делителе; а остаток равен числу, образованному отброшенными цифрами.)</a:t>
            </a:r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714744" y="1285860"/>
            <a:ext cx="3000396" cy="285751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428596" y="1785926"/>
            <a:ext cx="754565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15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728 : 10 = 1572 (ост.8) 	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15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728 : 100 = 157 (ост. 28)	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15 728 : 1000 = 15 (ост. 728)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5</a:t>
            </a:r>
            <a:r>
              <a:rPr lang="ru-RU" b="1" dirty="0" smtClean="0">
                <a:solidFill>
                  <a:srgbClr val="002060"/>
                </a:solidFill>
              </a:rPr>
              <a:t>. Первичное закрепление во внешней речи.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6</a:t>
            </a:r>
            <a:r>
              <a:rPr lang="ru-RU" b="1" dirty="0" smtClean="0">
                <a:solidFill>
                  <a:srgbClr val="002060"/>
                </a:solidFill>
              </a:rPr>
              <a:t>. Самостоятельная работа с самопроверкой по эталону.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7</a:t>
            </a:r>
            <a:r>
              <a:rPr lang="ru-RU" b="1" dirty="0" smtClean="0">
                <a:solidFill>
                  <a:srgbClr val="002060"/>
                </a:solidFill>
              </a:rPr>
              <a:t>. Включение в систему знаний и повторение.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	8</a:t>
            </a:r>
            <a:r>
              <a:rPr lang="ru-RU" b="1" dirty="0" smtClean="0">
                <a:solidFill>
                  <a:srgbClr val="002060"/>
                </a:solidFill>
              </a:rPr>
              <a:t>. Рефлексия учебной деятельности на уроке.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>Сравнения качества обучения по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УМК Б. П. </a:t>
            </a:r>
            <a:r>
              <a:rPr lang="ru-RU" b="1" i="1" dirty="0" err="1" smtClean="0"/>
              <a:t>Гейдман</a:t>
            </a:r>
            <a:r>
              <a:rPr lang="ru-RU" b="1" i="1" dirty="0" smtClean="0"/>
              <a:t> и УМК Л.Г. </a:t>
            </a:r>
            <a:r>
              <a:rPr lang="ru-RU" b="1" i="1" dirty="0" err="1" smtClean="0"/>
              <a:t>Петерсон</a:t>
            </a:r>
            <a:r>
              <a:rPr lang="ru-RU" b="1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50" y="1643063"/>
          <a:ext cx="8705850" cy="4437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Уровень развития вербально-логического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i="1" dirty="0" smtClean="0"/>
              <a:t>мышления учащихся 4 «Б»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Уровень скорости мыслительного процесса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Уровень произвольного внимания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57124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200" dirty="0"/>
                        <a:t>Уровень произвольного внимания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1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Очень слабый уровень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(меньше 14)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2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Слабый уровень,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субнорма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(15-17)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3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Средний уровень, возрастная норма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(18-29)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4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Хороший уровень</a:t>
                      </a:r>
                      <a:endParaRPr lang="ru-RU" sz="120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(30-39)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5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Высокий уровень</a:t>
                      </a:r>
                      <a:endParaRPr lang="ru-RU" sz="1200" dirty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(больше 40)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Количество учеников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11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19%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14%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/>
                        <a:t>53%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14%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Итого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r>
                        <a:rPr lang="ru-RU" sz="1400" dirty="0"/>
                        <a:t>19%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971800" algn="l"/>
                        </a:tabLs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81%</a:t>
                      </a:r>
                      <a:endParaRPr lang="ru-RU" sz="1600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572140"/>
            <a:ext cx="8458200" cy="1071570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Занятие по математике в подготовительной группе ДОУ № 2021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357166"/>
            <a:ext cx="8482042" cy="71438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800" b="1" i="1" dirty="0" smtClean="0"/>
              <a:t>Преемственность работы школы и детского сада.</a:t>
            </a:r>
            <a:endParaRPr lang="ru-RU" sz="2800" dirty="0"/>
          </a:p>
        </p:txBody>
      </p:sp>
      <p:pic>
        <p:nvPicPr>
          <p:cNvPr id="5" name="Picture 2" descr="SNC108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3526669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SNC108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6252" y="1214421"/>
            <a:ext cx="4629152" cy="3786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FF0000"/>
                </a:solidFill>
                <a:latin typeface="Comic Sans MS" pitchFamily="66" charset="0"/>
              </a:rPr>
              <a:t>Что значит учиться?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idx="1"/>
          </p:nvPr>
        </p:nvSpPr>
        <p:spPr bwMode="auto">
          <a:xfrm>
            <a:off x="304800" y="1554162"/>
            <a:ext cx="3624258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Comic Sans MS" pitchFamily="66" charset="0"/>
              </a:rPr>
              <a:t>Я </a:t>
            </a:r>
            <a:r>
              <a:rPr lang="ru-RU" sz="1600" b="1" dirty="0">
                <a:solidFill>
                  <a:srgbClr val="CC0000"/>
                </a:solidFill>
                <a:latin typeface="Comic Sans MS" pitchFamily="66" charset="0"/>
              </a:rPr>
              <a:t>сам</a:t>
            </a:r>
            <a:r>
              <a:rPr lang="ru-RU" sz="1600" dirty="0">
                <a:latin typeface="Comic Sans MS" pitchFamily="66" charset="0"/>
              </a:rPr>
              <a:t> что-то </a:t>
            </a:r>
            <a:r>
              <a:rPr lang="ru-RU" sz="1600" b="1" dirty="0">
                <a:solidFill>
                  <a:schemeClr val="accent2"/>
                </a:solidFill>
                <a:latin typeface="Comic Sans MS" pitchFamily="66" charset="0"/>
              </a:rPr>
              <a:t>пробую</a:t>
            </a:r>
            <a:r>
              <a:rPr lang="ru-RU" sz="1600" dirty="0">
                <a:latin typeface="Comic Sans MS" pitchFamily="66" charset="0"/>
              </a:rPr>
              <a:t> делать,</a:t>
            </a:r>
          </a:p>
          <a:p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rgbClr val="CC0000"/>
                </a:solidFill>
                <a:latin typeface="Comic Sans MS" pitchFamily="66" charset="0"/>
              </a:rPr>
              <a:t>у меня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chemeClr val="accent2"/>
                </a:solidFill>
                <a:latin typeface="Comic Sans MS" pitchFamily="66" charset="0"/>
              </a:rPr>
              <a:t>не получается</a:t>
            </a:r>
            <a:r>
              <a:rPr lang="ru-RU" sz="1600" dirty="0">
                <a:latin typeface="Comic Sans MS" pitchFamily="66" charset="0"/>
              </a:rPr>
              <a:t>, </a:t>
            </a:r>
          </a:p>
          <a:p>
            <a:r>
              <a:rPr lang="ru-RU" sz="1600" dirty="0">
                <a:latin typeface="Comic Sans MS" pitchFamily="66" charset="0"/>
              </a:rPr>
              <a:t>я </a:t>
            </a:r>
            <a:r>
              <a:rPr lang="ru-RU" sz="1600" b="1" dirty="0">
                <a:solidFill>
                  <a:schemeClr val="accent2"/>
                </a:solidFill>
                <a:latin typeface="Comic Sans MS" pitchFamily="66" charset="0"/>
              </a:rPr>
              <a:t>понимаю</a:t>
            </a:r>
            <a:r>
              <a:rPr lang="ru-RU" sz="1600" dirty="0">
                <a:latin typeface="Comic Sans MS" pitchFamily="66" charset="0"/>
              </a:rPr>
              <a:t>, </a:t>
            </a:r>
          </a:p>
          <a:p>
            <a:r>
              <a:rPr lang="ru-RU" sz="1600" b="1" dirty="0">
                <a:solidFill>
                  <a:schemeClr val="accent2"/>
                </a:solidFill>
                <a:latin typeface="Comic Sans MS" pitchFamily="66" charset="0"/>
              </a:rPr>
              <a:t>что</a:t>
            </a:r>
            <a:r>
              <a:rPr lang="ru-RU" sz="1600" dirty="0">
                <a:latin typeface="Comic Sans MS" pitchFamily="66" charset="0"/>
              </a:rPr>
              <a:t> </a:t>
            </a:r>
            <a:r>
              <a:rPr lang="ru-RU" sz="1600" b="1" dirty="0">
                <a:solidFill>
                  <a:srgbClr val="CC0000"/>
                </a:solidFill>
                <a:latin typeface="Comic Sans MS" pitchFamily="66" charset="0"/>
              </a:rPr>
              <a:t>у меня</a:t>
            </a:r>
            <a:r>
              <a:rPr lang="ru-RU" sz="1600" dirty="0">
                <a:latin typeface="Comic Sans MS" pitchFamily="66" charset="0"/>
              </a:rPr>
              <a:t> не получается и </a:t>
            </a:r>
            <a:r>
              <a:rPr lang="ru-RU" sz="1600" b="1" dirty="0">
                <a:solidFill>
                  <a:schemeClr val="accent2"/>
                </a:solidFill>
                <a:latin typeface="Comic Sans MS" pitchFamily="66" charset="0"/>
              </a:rPr>
              <a:t>почему</a:t>
            </a:r>
            <a:r>
              <a:rPr lang="ru-RU" sz="1600" dirty="0">
                <a:latin typeface="Comic Sans MS" pitchFamily="66" charset="0"/>
              </a:rPr>
              <a:t>.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619625" y="5300663"/>
            <a:ext cx="4524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dirty="0" smtClean="0">
                <a:latin typeface="Comic Sans MS" pitchFamily="66" charset="0"/>
              </a:rPr>
              <a:t>Я </a:t>
            </a:r>
            <a:r>
              <a:rPr lang="ru-RU" b="1" dirty="0">
                <a:solidFill>
                  <a:srgbClr val="CC0000"/>
                </a:solidFill>
                <a:latin typeface="Comic Sans MS" pitchFamily="66" charset="0"/>
              </a:rPr>
              <a:t>сам</a:t>
            </a:r>
            <a:r>
              <a:rPr lang="ru-RU" dirty="0">
                <a:latin typeface="Comic Sans MS" pitchFamily="66" charset="0"/>
              </a:rPr>
              <a:t> </a:t>
            </a: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добываю</a:t>
            </a:r>
            <a:r>
              <a:rPr lang="ru-RU" dirty="0">
                <a:latin typeface="Comic Sans MS" pitchFamily="66" charset="0"/>
              </a:rPr>
              <a:t> </a:t>
            </a:r>
          </a:p>
          <a:p>
            <a:r>
              <a:rPr lang="ru-RU" dirty="0">
                <a:latin typeface="Comic Sans MS" pitchFamily="66" charset="0"/>
              </a:rPr>
              <a:t>нужные знания и умения </a:t>
            </a:r>
          </a:p>
          <a:p>
            <a:r>
              <a:rPr lang="ru-RU" dirty="0">
                <a:latin typeface="Comic Sans MS" pitchFamily="66" charset="0"/>
              </a:rPr>
              <a:t>и </a:t>
            </a:r>
            <a:r>
              <a:rPr lang="ru-RU" b="1" dirty="0">
                <a:solidFill>
                  <a:schemeClr val="accent2"/>
                </a:solidFill>
                <a:latin typeface="Comic Sans MS" pitchFamily="66" charset="0"/>
              </a:rPr>
              <a:t>делаю то</a:t>
            </a:r>
            <a:r>
              <a:rPr lang="ru-RU" dirty="0">
                <a:latin typeface="Comic Sans MS" pitchFamily="66" charset="0"/>
              </a:rPr>
              <a:t>, что раньше не получалось</a:t>
            </a:r>
          </a:p>
          <a:p>
            <a:endParaRPr lang="ru-RU" dirty="0">
              <a:latin typeface="Comic Sans MS" pitchFamily="66" charset="0"/>
            </a:endParaRPr>
          </a:p>
        </p:txBody>
      </p:sp>
      <p:pic>
        <p:nvPicPr>
          <p:cNvPr id="7" name="Picture 23" descr="010361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714752"/>
            <a:ext cx="1692275" cy="2535238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" name="Picture 7" descr="1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214422"/>
            <a:ext cx="3268656" cy="2451492"/>
          </a:xfrm>
          <a:prstGeom prst="rect">
            <a:avLst/>
          </a:prstGeom>
          <a:noFill/>
        </p:spPr>
      </p:pic>
      <p:pic>
        <p:nvPicPr>
          <p:cNvPr id="1026" name="Picture 2" descr="C:\Documents and Settings\Татьяна Сергеевна\Рабочий стол\3б на уроках\SNC103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49" y="3357563"/>
            <a:ext cx="2595579" cy="1946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81000" y="4000504"/>
            <a:ext cx="2405050" cy="207528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57166"/>
            <a:ext cx="8458200" cy="92869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Весь путь учебной деятельности, то есть путь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 err="1">
                <a:solidFill>
                  <a:srgbClr val="FF0000"/>
                </a:solidFill>
              </a:rPr>
              <a:t>самоизменения</a:t>
            </a:r>
            <a:r>
              <a:rPr lang="ru-RU" sz="2400" b="1" dirty="0">
                <a:solidFill>
                  <a:srgbClr val="FF0000"/>
                </a:solidFill>
              </a:rPr>
              <a:t> человека, выглядит так: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557338"/>
            <a:ext cx="1500166" cy="720725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Само -</a:t>
            </a:r>
          </a:p>
          <a:p>
            <a:pPr algn="ctr"/>
            <a:r>
              <a:rPr lang="ru-RU" b="1" i="1" dirty="0" smtClean="0">
                <a:solidFill>
                  <a:schemeClr val="accent2"/>
                </a:solidFill>
              </a:rPr>
              <a:t>определение</a:t>
            </a:r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V="1">
            <a:off x="1476375" y="1844675"/>
            <a:ext cx="360363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35150" y="1557338"/>
            <a:ext cx="1368425" cy="720725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 smtClean="0">
                <a:solidFill>
                  <a:schemeClr val="accent2"/>
                </a:solidFill>
              </a:rPr>
              <a:t>Пробное</a:t>
            </a:r>
            <a:endParaRPr lang="ru-RU" i="1" dirty="0">
              <a:solidFill>
                <a:schemeClr val="accent2"/>
              </a:solidFill>
            </a:endParaRPr>
          </a:p>
          <a:p>
            <a:pPr algn="ctr"/>
            <a:r>
              <a:rPr lang="ru-RU" i="1" dirty="0">
                <a:solidFill>
                  <a:schemeClr val="accent2"/>
                </a:solidFill>
              </a:rPr>
              <a:t> </a:t>
            </a:r>
            <a:r>
              <a:rPr lang="ru-RU" i="1" dirty="0" smtClean="0">
                <a:solidFill>
                  <a:schemeClr val="accent2"/>
                </a:solidFill>
              </a:rPr>
              <a:t>действие</a:t>
            </a:r>
            <a:endParaRPr lang="ru-RU" i="1" dirty="0">
              <a:solidFill>
                <a:schemeClr val="accent2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3203575" y="1844675"/>
            <a:ext cx="358775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3563938" y="1557338"/>
            <a:ext cx="1008062" cy="720725"/>
          </a:xfrm>
          <a:prstGeom prst="rect">
            <a:avLst/>
          </a:prstGeom>
          <a:solidFill>
            <a:srgbClr val="FFFF00"/>
          </a:solidFill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 err="1">
                <a:solidFill>
                  <a:srgbClr val="002060"/>
                </a:solidFill>
              </a:rPr>
              <a:t>Затруд</a:t>
            </a:r>
            <a:r>
              <a:rPr lang="ru-RU" i="1" dirty="0"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нение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4572000" y="1844675"/>
            <a:ext cx="361950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4932363" y="1557338"/>
            <a:ext cx="1295400" cy="720725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>
                <a:solidFill>
                  <a:schemeClr val="accent2"/>
                </a:solidFill>
              </a:rPr>
              <a:t>Реализация</a:t>
            </a:r>
          </a:p>
          <a:p>
            <a:pPr algn="ctr"/>
            <a:r>
              <a:rPr lang="ru-RU" i="1" dirty="0">
                <a:solidFill>
                  <a:schemeClr val="accent2"/>
                </a:solidFill>
              </a:rPr>
              <a:t>проекта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6227763" y="1844675"/>
            <a:ext cx="360362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6588125" y="1557338"/>
            <a:ext cx="1152525" cy="720725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>
                <a:solidFill>
                  <a:schemeClr val="accent2"/>
                </a:solidFill>
              </a:rPr>
              <a:t>Само-</a:t>
            </a:r>
          </a:p>
          <a:p>
            <a:pPr algn="ctr"/>
            <a:r>
              <a:rPr lang="ru-RU" i="1">
                <a:solidFill>
                  <a:schemeClr val="accent2"/>
                </a:solidFill>
              </a:rPr>
              <a:t>контроль</a:t>
            </a: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V="1">
            <a:off x="7740650" y="1844675"/>
            <a:ext cx="287338" cy="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>
            <a:off x="2268538" y="2276475"/>
            <a:ext cx="1439862" cy="6477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1331913" y="2924175"/>
            <a:ext cx="1836737" cy="431800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>
                <a:solidFill>
                  <a:schemeClr val="accent2"/>
                </a:solidFill>
              </a:rPr>
              <a:t>Исследование</a:t>
            </a: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132138" y="2924175"/>
            <a:ext cx="1657350" cy="431800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>
                <a:solidFill>
                  <a:schemeClr val="accent2"/>
                </a:solidFill>
              </a:rPr>
              <a:t>Критика</a:t>
            </a:r>
          </a:p>
        </p:txBody>
      </p:sp>
      <p:sp>
        <p:nvSpPr>
          <p:cNvPr id="24" name="Rectangle 19"/>
          <p:cNvSpPr>
            <a:spLocks noChangeArrowheads="1"/>
          </p:cNvSpPr>
          <p:nvPr/>
        </p:nvSpPr>
        <p:spPr bwMode="auto">
          <a:xfrm>
            <a:off x="4787900" y="2924175"/>
            <a:ext cx="1476375" cy="431800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>
                <a:solidFill>
                  <a:schemeClr val="accent2"/>
                </a:solidFill>
              </a:rPr>
              <a:t>Проект</a:t>
            </a: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 flipH="1" flipV="1">
            <a:off x="4356100" y="2276475"/>
            <a:ext cx="1008063" cy="647700"/>
          </a:xfrm>
          <a:prstGeom prst="line">
            <a:avLst/>
          </a:prstGeom>
          <a:noFill/>
          <a:ln w="50800">
            <a:solidFill>
              <a:srgbClr val="00008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7991475" y="1557338"/>
            <a:ext cx="1152525" cy="719137"/>
          </a:xfrm>
          <a:prstGeom prst="rect">
            <a:avLst/>
          </a:prstGeom>
          <a:noFill/>
          <a:ln w="412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i="1" dirty="0">
                <a:solidFill>
                  <a:schemeClr val="accent2"/>
                </a:solidFill>
              </a:rPr>
              <a:t>Само-</a:t>
            </a:r>
          </a:p>
          <a:p>
            <a:pPr algn="ctr"/>
            <a:r>
              <a:rPr lang="ru-RU" i="1" dirty="0">
                <a:solidFill>
                  <a:schemeClr val="accent2"/>
                </a:solidFill>
              </a:rPr>
              <a:t>оценка</a:t>
            </a:r>
          </a:p>
        </p:txBody>
      </p:sp>
      <p:pic>
        <p:nvPicPr>
          <p:cNvPr id="20" name="Picture 24" descr="сканирование001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4000" contrast="42000"/>
          </a:blip>
          <a:srcRect/>
          <a:stretch>
            <a:fillRect/>
          </a:stretch>
        </p:blipFill>
        <p:spPr bwMode="auto">
          <a:xfrm>
            <a:off x="399089" y="3857628"/>
            <a:ext cx="3230240" cy="2286016"/>
          </a:xfrm>
          <a:prstGeom prst="rect">
            <a:avLst/>
          </a:prstGeom>
          <a:noFill/>
        </p:spPr>
      </p:pic>
      <p:pic>
        <p:nvPicPr>
          <p:cNvPr id="27" name="Picture 25" descr="сканирование0016"/>
          <p:cNvPicPr>
            <a:picLocks noChangeAspect="1" noChangeArrowheads="1"/>
          </p:cNvPicPr>
          <p:nvPr/>
        </p:nvPicPr>
        <p:blipFill>
          <a:blip r:embed="rId3" cstate="print">
            <a:lum bright="-54000" contrast="72000"/>
          </a:blip>
          <a:srcRect/>
          <a:stretch>
            <a:fillRect/>
          </a:stretch>
        </p:blipFill>
        <p:spPr bwMode="auto">
          <a:xfrm>
            <a:off x="5000628" y="3949985"/>
            <a:ext cx="3101988" cy="2193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7157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Тип урока: </a:t>
            </a:r>
            <a:r>
              <a:rPr lang="ru-RU" sz="2400" b="1" dirty="0" smtClean="0"/>
              <a:t>«Открытия нового знания»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(ОНЗ)</a:t>
            </a:r>
            <a:r>
              <a:rPr lang="ru-RU" sz="2400" dirty="0" smtClean="0"/>
              <a:t>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/>
              <a:t>Тема: «Деление многозначных чисел на 10, 100, 1000 и т.д. с остатком».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dirty="0" smtClean="0">
                <a:solidFill>
                  <a:srgbClr val="002060"/>
                </a:solidFill>
              </a:rPr>
              <a:t>Мотивирование (самоопределение) к учебной деятельности.</a:t>
            </a:r>
          </a:p>
          <a:p>
            <a:r>
              <a:rPr lang="ru-RU" dirty="0" smtClean="0"/>
              <a:t>(«надо», «хочу», «могу»)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286124"/>
            <a:ext cx="8286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- С какой целью мы с вами каждый день встречаемся в этих стенах? (…)</a:t>
            </a:r>
          </a:p>
          <a:p>
            <a:r>
              <a:rPr lang="ru-RU" dirty="0" smtClean="0"/>
              <a:t>- Что вам помогает ежедневно делать открытия? (…)</a:t>
            </a:r>
          </a:p>
          <a:p>
            <a:r>
              <a:rPr lang="ru-RU" dirty="0" smtClean="0"/>
              <a:t>- Какие открытия вы сделали на последних уроках? (…)</a:t>
            </a:r>
          </a:p>
          <a:p>
            <a:r>
              <a:rPr lang="ru-RU" dirty="0" smtClean="0"/>
              <a:t>– Какие способы деления вы знаете? (Деление с остатком, табличное и </a:t>
            </a:r>
            <a:r>
              <a:rPr lang="ru-RU" dirty="0" err="1" smtClean="0"/>
              <a:t>внетабличное</a:t>
            </a:r>
            <a:r>
              <a:rPr lang="ru-RU" dirty="0" smtClean="0"/>
              <a:t> деление, деление многозначных чисел.)</a:t>
            </a:r>
          </a:p>
          <a:p>
            <a:r>
              <a:rPr lang="ru-RU" dirty="0" smtClean="0"/>
              <a:t>– Какие достижения у вас были при изучении способов деления многозначных чисел? (...)</a:t>
            </a:r>
          </a:p>
          <a:p>
            <a:r>
              <a:rPr lang="ru-RU" dirty="0" smtClean="0"/>
              <a:t>– На сегодняшнем уроке вы продолжите изучать эту тему.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solidFill>
                  <a:srgbClr val="002060"/>
                </a:solidFill>
              </a:rPr>
              <a:t>2. </a:t>
            </a:r>
            <a:r>
              <a:rPr lang="ru-RU" sz="2700" b="1" dirty="0" smtClean="0">
                <a:solidFill>
                  <a:srgbClr val="002060"/>
                </a:solidFill>
              </a:rPr>
              <a:t>Актуализация и фиксирование индивидуального затруднения в пробном действии.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1) </a:t>
            </a:r>
            <a:r>
              <a:rPr lang="ru-RU" sz="2400" u="sng" dirty="0" smtClean="0"/>
              <a:t>Повторение общего алгоритма деления многозначных чисел.</a:t>
            </a:r>
            <a:endParaRPr lang="ru-RU" sz="2400" dirty="0" smtClean="0"/>
          </a:p>
          <a:p>
            <a:pPr>
              <a:buNone/>
            </a:pPr>
            <a:r>
              <a:rPr lang="ru-RU" sz="2800" dirty="0" smtClean="0"/>
              <a:t>3 </a:t>
            </a:r>
            <a:r>
              <a:rPr lang="ru-RU" sz="2800" dirty="0" smtClean="0"/>
              <a:t>9 1 4' 9 3 4        9 7 8     </a:t>
            </a:r>
          </a:p>
          <a:p>
            <a:pPr>
              <a:buNone/>
            </a:pPr>
            <a:r>
              <a:rPr lang="ru-RU" sz="2800" u="sng" dirty="0" smtClean="0"/>
              <a:t>3 9 1 2</a:t>
            </a:r>
            <a:r>
              <a:rPr lang="ru-RU" sz="2800" dirty="0" smtClean="0"/>
              <a:t>                  4 3 </a:t>
            </a:r>
          </a:p>
          <a:p>
            <a:pPr>
              <a:buNone/>
            </a:pPr>
            <a:r>
              <a:rPr lang="ru-RU" sz="2800" dirty="0" smtClean="0"/>
              <a:t>      2 9 3 4</a:t>
            </a:r>
          </a:p>
          <a:p>
            <a:pPr>
              <a:buNone/>
            </a:pPr>
            <a:r>
              <a:rPr lang="ru-RU" sz="2800" dirty="0" smtClean="0"/>
              <a:t>     </a:t>
            </a:r>
            <a:r>
              <a:rPr lang="ru-RU" sz="2800" u="sng" dirty="0" smtClean="0"/>
              <a:t> 2 9 2 4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1 0 </a:t>
            </a:r>
          </a:p>
          <a:p>
            <a:pPr>
              <a:buNone/>
            </a:pPr>
            <a:r>
              <a:rPr lang="ru-RU" sz="2800" dirty="0" smtClean="0"/>
              <a:t>Найдите ошибки в делении. </a:t>
            </a:r>
            <a:endParaRPr lang="ru-RU" sz="28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5400000">
            <a:off x="2821769" y="2678901"/>
            <a:ext cx="500066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71802" y="2928934"/>
            <a:ext cx="1643074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По ходу ответов учащихся учитель исправляет ошибки: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3 9 1 4' 9 3 4      </a:t>
            </a:r>
            <a:r>
              <a:rPr lang="ru-RU" dirty="0" smtClean="0"/>
              <a:t>9 </a:t>
            </a:r>
            <a:r>
              <a:rPr lang="ru-RU" dirty="0" smtClean="0"/>
              <a:t>7 8</a:t>
            </a:r>
          </a:p>
          <a:p>
            <a:pPr>
              <a:buNone/>
            </a:pPr>
            <a:r>
              <a:rPr lang="ru-RU" u="sng" dirty="0" smtClean="0"/>
              <a:t>3 9 1 2</a:t>
            </a:r>
            <a:r>
              <a:rPr lang="ru-RU" dirty="0" smtClean="0"/>
              <a:t>                </a:t>
            </a:r>
            <a:r>
              <a:rPr lang="ru-RU" dirty="0" smtClean="0"/>
              <a:t>4 </a:t>
            </a:r>
            <a:r>
              <a:rPr lang="ru-RU" dirty="0" smtClean="0">
                <a:solidFill>
                  <a:srgbClr val="FF0000"/>
                </a:solidFill>
              </a:rPr>
              <a:t>0 0</a:t>
            </a:r>
            <a:r>
              <a:rPr lang="ru-RU" dirty="0" smtClean="0"/>
              <a:t> 3 </a:t>
            </a:r>
          </a:p>
          <a:p>
            <a:pPr>
              <a:buNone/>
            </a:pPr>
            <a:r>
              <a:rPr lang="ru-RU" dirty="0" smtClean="0"/>
              <a:t>      2 9 3 4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u="sng" dirty="0" smtClean="0"/>
              <a:t> 2 9 3 4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</a:t>
            </a:r>
            <a:r>
              <a:rPr lang="ru-RU" dirty="0" smtClean="0"/>
              <a:t>0</a:t>
            </a:r>
          </a:p>
          <a:p>
            <a:pPr>
              <a:buNone/>
            </a:pPr>
            <a:r>
              <a:rPr lang="ru-RU" dirty="0" smtClean="0"/>
              <a:t>	Какой </a:t>
            </a:r>
            <a:r>
              <a:rPr lang="ru-RU" dirty="0" smtClean="0"/>
              <a:t>алгоритм из предложенных алгоритмов можно использовать при выполнении деления? </a:t>
            </a:r>
            <a:r>
              <a:rPr lang="ru-RU" b="1" dirty="0" smtClean="0"/>
              <a:t>(Алгоритм деления многозначного числа на многозначное число)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2928926" y="1785926"/>
            <a:ext cx="428628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3143240" y="2000240"/>
            <a:ext cx="1643074" cy="0"/>
          </a:xfrm>
          <a:prstGeom prst="line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51275" y="5949950"/>
            <a:ext cx="5113338" cy="719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Сравнить ответ с прикидкой и</a:t>
            </a:r>
          </a:p>
          <a:p>
            <a:pPr algn="ctr"/>
            <a:r>
              <a:rPr lang="ru-RU"/>
              <a:t>записать ответ</a:t>
            </a:r>
          </a:p>
        </p:txBody>
      </p:sp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5508625" y="4508500"/>
            <a:ext cx="2376488" cy="1223963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Найдена</a:t>
            </a:r>
          </a:p>
          <a:p>
            <a:pPr algn="ctr"/>
            <a:r>
              <a:rPr lang="ru-RU"/>
              <a:t>последняя цифра</a:t>
            </a:r>
          </a:p>
          <a:p>
            <a:pPr algn="ctr"/>
            <a:r>
              <a:rPr lang="ru-RU"/>
              <a:t>частного</a:t>
            </a:r>
            <a:r>
              <a:rPr lang="ru-RU" i="1"/>
              <a:t>?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6732588" y="57340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164388" y="5589588"/>
            <a:ext cx="3603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Да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124075" y="4652963"/>
            <a:ext cx="3024188" cy="7921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Записать нуль в частном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219700" y="3357563"/>
            <a:ext cx="3313113" cy="863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Выполнить деление, </a:t>
            </a:r>
          </a:p>
          <a:p>
            <a:pPr algn="ctr"/>
            <a:r>
              <a:rPr lang="ru-RU"/>
              <a:t>найти следующую цифру </a:t>
            </a:r>
          </a:p>
          <a:p>
            <a:pPr algn="ctr"/>
            <a:r>
              <a:rPr lang="ru-RU"/>
              <a:t>частного и остаток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5148263" y="515778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>
            <a:off x="6659563" y="42211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124075" y="2852738"/>
            <a:ext cx="2592388" cy="1584325"/>
          </a:xfrm>
          <a:prstGeom prst="flowChartDecision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Неполное</a:t>
            </a:r>
          </a:p>
          <a:p>
            <a:pPr algn="ctr"/>
            <a:r>
              <a:rPr lang="ru-RU"/>
              <a:t>делимое меньше</a:t>
            </a:r>
          </a:p>
          <a:p>
            <a:pPr algn="ctr"/>
            <a:r>
              <a:rPr lang="ru-RU"/>
              <a:t>делителя</a:t>
            </a:r>
            <a:r>
              <a:rPr lang="ru-RU" i="1"/>
              <a:t>?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>
            <a:off x="3419475" y="4437063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716463" y="3644900"/>
            <a:ext cx="5032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771775" y="4292600"/>
            <a:ext cx="3603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Да</a:t>
            </a: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4572000" y="3284538"/>
            <a:ext cx="647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Нет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468313" y="2060575"/>
            <a:ext cx="5759450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Составить следующее неполное делимое</a:t>
            </a:r>
          </a:p>
        </p:txBody>
      </p:sp>
      <p:sp>
        <p:nvSpPr>
          <p:cNvPr id="11280" name="Rectangle 16"/>
          <p:cNvSpPr>
            <a:spLocks noChangeArrowheads="1"/>
          </p:cNvSpPr>
          <p:nvPr/>
        </p:nvSpPr>
        <p:spPr bwMode="auto">
          <a:xfrm>
            <a:off x="468313" y="1412875"/>
            <a:ext cx="7559675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Выполнить деление, найти первую цифру частного и остаток</a:t>
            </a:r>
          </a:p>
        </p:txBody>
      </p:sp>
      <p:sp>
        <p:nvSpPr>
          <p:cNvPr id="11281" name="Rectangle 17"/>
          <p:cNvSpPr>
            <a:spLocks noChangeArrowheads="1"/>
          </p:cNvSpPr>
          <p:nvPr/>
        </p:nvSpPr>
        <p:spPr bwMode="auto">
          <a:xfrm>
            <a:off x="611188" y="765175"/>
            <a:ext cx="6121400" cy="5032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dirty="0"/>
              <a:t>Выделить первое неполное делимое и</a:t>
            </a:r>
          </a:p>
          <a:p>
            <a:pPr algn="ctr"/>
            <a:r>
              <a:rPr lang="ru-RU" dirty="0"/>
              <a:t>найти количество цифр в частном 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1619250" y="188913"/>
            <a:ext cx="3384550" cy="431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>
                <a:solidFill>
                  <a:srgbClr val="000000"/>
                </a:solidFill>
              </a:rPr>
              <a:t>Сделать прикидку</a:t>
            </a:r>
          </a:p>
        </p:txBody>
      </p:sp>
      <p:sp>
        <p:nvSpPr>
          <p:cNvPr id="11283" name="Line 19"/>
          <p:cNvSpPr>
            <a:spLocks noChangeShapeType="1"/>
          </p:cNvSpPr>
          <p:nvPr/>
        </p:nvSpPr>
        <p:spPr bwMode="auto">
          <a:xfrm>
            <a:off x="3419475" y="26368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4" name="Line 20"/>
          <p:cNvSpPr>
            <a:spLocks noChangeShapeType="1"/>
          </p:cNvSpPr>
          <p:nvPr/>
        </p:nvSpPr>
        <p:spPr bwMode="auto">
          <a:xfrm>
            <a:off x="3492500" y="1844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5" name="Line 21"/>
          <p:cNvSpPr>
            <a:spLocks noChangeShapeType="1"/>
          </p:cNvSpPr>
          <p:nvPr/>
        </p:nvSpPr>
        <p:spPr bwMode="auto">
          <a:xfrm>
            <a:off x="3492500" y="126841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6" name="Line 22"/>
          <p:cNvSpPr>
            <a:spLocks noChangeShapeType="1"/>
          </p:cNvSpPr>
          <p:nvPr/>
        </p:nvSpPr>
        <p:spPr bwMode="auto">
          <a:xfrm>
            <a:off x="7885113" y="5084763"/>
            <a:ext cx="935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7" name="Line 23"/>
          <p:cNvSpPr>
            <a:spLocks noChangeShapeType="1"/>
          </p:cNvSpPr>
          <p:nvPr/>
        </p:nvSpPr>
        <p:spPr bwMode="auto">
          <a:xfrm flipV="1">
            <a:off x="8820150" y="2349500"/>
            <a:ext cx="0" cy="2735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8" name="Line 24"/>
          <p:cNvSpPr>
            <a:spLocks noChangeShapeType="1"/>
          </p:cNvSpPr>
          <p:nvPr/>
        </p:nvSpPr>
        <p:spPr bwMode="auto">
          <a:xfrm flipH="1">
            <a:off x="6227763" y="2349500"/>
            <a:ext cx="2592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89" name="Rectangle 25"/>
          <p:cNvSpPr>
            <a:spLocks noChangeArrowheads="1"/>
          </p:cNvSpPr>
          <p:nvPr/>
        </p:nvSpPr>
        <p:spPr bwMode="auto">
          <a:xfrm>
            <a:off x="7956550" y="4652963"/>
            <a:ext cx="719138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/>
              <a:t>Нет</a:t>
            </a:r>
          </a:p>
        </p:txBody>
      </p:sp>
      <p:sp>
        <p:nvSpPr>
          <p:cNvPr id="11290" name="Line 26"/>
          <p:cNvSpPr>
            <a:spLocks noChangeShapeType="1"/>
          </p:cNvSpPr>
          <p:nvPr/>
        </p:nvSpPr>
        <p:spPr bwMode="auto">
          <a:xfrm>
            <a:off x="3492500" y="620713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67" grpId="0" animBg="1"/>
      <p:bldP spid="11269" grpId="0"/>
      <p:bldP spid="11270" grpId="0" animBg="1"/>
      <p:bldP spid="11271" grpId="0" animBg="1"/>
      <p:bldP spid="11272" grpId="0" animBg="1"/>
      <p:bldP spid="11273" grpId="0" animBg="1"/>
      <p:bldP spid="11274" grpId="0" animBg="1"/>
      <p:bldP spid="11275" grpId="0" animBg="1"/>
      <p:bldP spid="11276" grpId="0" animBg="1"/>
      <p:bldP spid="11277" grpId="0"/>
      <p:bldP spid="11278" grpId="0"/>
      <p:bldP spid="11279" grpId="0" animBg="1"/>
      <p:bldP spid="11280" grpId="0" animBg="1"/>
      <p:bldP spid="11281" grpId="0" animBg="1"/>
      <p:bldP spid="11282" grpId="0" animBg="1"/>
      <p:bldP spid="11283" grpId="0" animBg="1"/>
      <p:bldP spid="11284" grpId="0" animBg="1"/>
      <p:bldP spid="11285" grpId="0" animBg="1"/>
      <p:bldP spid="11286" grpId="0" animBg="1"/>
      <p:bldP spid="11287" grpId="0" animBg="1"/>
      <p:bldP spid="11288" grpId="0" animBg="1"/>
      <p:bldP spid="11289" grpId="0"/>
      <p:bldP spid="112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u="sng" dirty="0" smtClean="0"/>
              <a:t/>
            </a:r>
            <a:br>
              <a:rPr lang="ru-RU" sz="3100" u="sng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214554"/>
            <a:ext cx="8348690" cy="386557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864 000 : 10 </a:t>
            </a:r>
          </a:p>
          <a:p>
            <a:pPr>
              <a:buNone/>
            </a:pPr>
            <a:r>
              <a:rPr lang="ru-RU" dirty="0" smtClean="0"/>
              <a:t>864 000 : 100</a:t>
            </a:r>
          </a:p>
          <a:p>
            <a:pPr>
              <a:buNone/>
            </a:pPr>
            <a:r>
              <a:rPr lang="ru-RU" dirty="0" smtClean="0"/>
              <a:t>864 000 : 1000</a:t>
            </a:r>
          </a:p>
          <a:p>
            <a:pPr>
              <a:buNone/>
            </a:pPr>
            <a:r>
              <a:rPr lang="ru-RU" dirty="0" smtClean="0"/>
              <a:t>- Сформулируйте задание. </a:t>
            </a:r>
          </a:p>
          <a:p>
            <a:pPr>
              <a:buNone/>
            </a:pPr>
            <a:r>
              <a:rPr lang="ru-RU" dirty="0" smtClean="0"/>
              <a:t>(Найти частное круглых чисел </a:t>
            </a:r>
          </a:p>
          <a:p>
            <a:pPr>
              <a:buNone/>
            </a:pPr>
            <a:r>
              <a:rPr lang="ru-RU" dirty="0" smtClean="0"/>
              <a:t>на 10, 100 и 1000.)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071546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2) </a:t>
            </a:r>
            <a:r>
              <a:rPr lang="ru-RU" sz="2400" u="sng" dirty="0" smtClean="0"/>
              <a:t>Повторение способа деления круглых чисел на 10, 100, 1000.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571472" y="2714620"/>
            <a:ext cx="8062970" cy="197592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indent="228600"/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</a:t>
            </a:r>
            <a:r>
              <a:rPr lang="en-US" sz="3600" dirty="0">
                <a:solidFill>
                  <a:srgbClr val="000000"/>
                </a:solidFill>
              </a:rPr>
              <a:t> 0 : 10 = </a:t>
            </a: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</a:t>
            </a:r>
            <a:endParaRPr lang="en-US" sz="3600" dirty="0">
              <a:solidFill>
                <a:srgbClr val="000000"/>
              </a:solidFill>
            </a:endParaRPr>
          </a:p>
          <a:p>
            <a:pPr indent="228600"/>
            <a:r>
              <a:rPr lang="en-US" sz="3600" dirty="0" smtClean="0">
                <a:solidFill>
                  <a:srgbClr val="000000"/>
                </a:solidFill>
                <a:sym typeface="Symbol" pitchFamily="18" charset="2"/>
              </a:rPr>
              <a:t></a:t>
            </a:r>
            <a:r>
              <a:rPr lang="en-US" sz="3600" dirty="0" smtClean="0">
                <a:solidFill>
                  <a:srgbClr val="000000"/>
                </a:solidFill>
              </a:rPr>
              <a:t> 0 0 : 1 0 0 = </a:t>
            </a:r>
            <a:r>
              <a:rPr lang="en-US" sz="3600" dirty="0" smtClean="0">
                <a:solidFill>
                  <a:srgbClr val="000000"/>
                </a:solidFill>
                <a:sym typeface="Symbol" pitchFamily="18" charset="2"/>
              </a:rPr>
              <a:t></a:t>
            </a:r>
            <a:endParaRPr lang="en-US" sz="3600" dirty="0" smtClean="0">
              <a:solidFill>
                <a:srgbClr val="000000"/>
              </a:solidFill>
            </a:endParaRPr>
          </a:p>
          <a:p>
            <a:pPr indent="228600"/>
            <a:r>
              <a:rPr lang="en-US" sz="3600" dirty="0" smtClean="0">
                <a:solidFill>
                  <a:srgbClr val="000000"/>
                </a:solidFill>
                <a:sym typeface="Symbol" pitchFamily="18" charset="2"/>
              </a:rPr>
              <a:t></a:t>
            </a:r>
            <a:r>
              <a:rPr lang="en-US" sz="3600" dirty="0" smtClean="0">
                <a:solidFill>
                  <a:srgbClr val="000000"/>
                </a:solidFill>
              </a:rPr>
              <a:t> </a:t>
            </a: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0 0 0 : 1 0 0 0 = </a:t>
            </a:r>
            <a:r>
              <a:rPr lang="en-US" sz="3600" dirty="0">
                <a:solidFill>
                  <a:srgbClr val="000000"/>
                </a:solidFill>
              </a:rPr>
              <a:t>    </a:t>
            </a: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и </a:t>
            </a:r>
            <a:r>
              <a:rPr lang="en-US" sz="3600" dirty="0" err="1">
                <a:solidFill>
                  <a:srgbClr val="000000"/>
                </a:solidFill>
                <a:sym typeface="Symbol" pitchFamily="18" charset="2"/>
              </a:rPr>
              <a:t>т.д</a:t>
            </a:r>
            <a:r>
              <a:rPr lang="en-US" sz="3600" dirty="0">
                <a:solidFill>
                  <a:srgbClr val="000000"/>
                </a:solidFill>
                <a:sym typeface="Symbol" pitchFamily="18" charset="2"/>
              </a:rPr>
              <a:t>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285984" y="1714488"/>
            <a:ext cx="4156907" cy="584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 smtClean="0">
                <a:solidFill>
                  <a:srgbClr val="000000"/>
                </a:solidFill>
              </a:rPr>
              <a:t>a</a:t>
            </a:r>
            <a:r>
              <a:rPr lang="ru-RU" sz="3200" dirty="0" smtClean="0">
                <a:solidFill>
                  <a:srgbClr val="000000"/>
                </a:solidFill>
              </a:rPr>
              <a:t> : </a:t>
            </a:r>
            <a:r>
              <a:rPr lang="ru-RU" sz="3200" i="1" dirty="0" err="1" smtClean="0">
                <a:solidFill>
                  <a:srgbClr val="000000"/>
                </a:solidFill>
              </a:rPr>
              <a:t>b</a:t>
            </a:r>
            <a:r>
              <a:rPr lang="ru-RU" sz="3200" dirty="0" smtClean="0">
                <a:solidFill>
                  <a:srgbClr val="000000"/>
                </a:solidFill>
              </a:rPr>
              <a:t> = </a:t>
            </a:r>
            <a:r>
              <a:rPr lang="ru-RU" sz="3200" i="1" dirty="0" err="1" smtClean="0">
                <a:solidFill>
                  <a:srgbClr val="000000"/>
                </a:solidFill>
              </a:rPr>
              <a:t>c</a:t>
            </a:r>
            <a:r>
              <a:rPr lang="ru-RU" sz="3200" dirty="0" smtClean="0">
                <a:solidFill>
                  <a:srgbClr val="000000"/>
                </a:solidFill>
              </a:rPr>
              <a:t>   </a:t>
            </a:r>
            <a:r>
              <a:rPr lang="ru-RU" sz="3200" dirty="0" smtClean="0">
                <a:solidFill>
                  <a:srgbClr val="000000"/>
                </a:solidFill>
                <a:sym typeface="Symbol" pitchFamily="18" charset="2"/>
              </a:rPr>
              <a:t></a:t>
            </a:r>
            <a:r>
              <a:rPr lang="ru-RU" sz="3200" dirty="0" smtClean="0">
                <a:solidFill>
                  <a:srgbClr val="000000"/>
                </a:solidFill>
              </a:rPr>
              <a:t>   </a:t>
            </a:r>
            <a:r>
              <a:rPr lang="ru-RU" sz="3200" i="1" dirty="0" err="1" smtClean="0">
                <a:solidFill>
                  <a:srgbClr val="000000"/>
                </a:solidFill>
              </a:rPr>
              <a:t>c</a:t>
            </a:r>
            <a:r>
              <a:rPr lang="ru-RU" sz="3200" dirty="0" smtClean="0">
                <a:solidFill>
                  <a:srgbClr val="000000"/>
                </a:solidFill>
              </a:rPr>
              <a:t> · </a:t>
            </a:r>
            <a:r>
              <a:rPr lang="ru-RU" sz="3200" i="1" dirty="0" err="1" smtClean="0">
                <a:solidFill>
                  <a:srgbClr val="000000"/>
                </a:solidFill>
              </a:rPr>
              <a:t>b</a:t>
            </a:r>
            <a:r>
              <a:rPr lang="ru-RU" sz="3200" dirty="0" smtClean="0">
                <a:solidFill>
                  <a:srgbClr val="000000"/>
                </a:solidFill>
              </a:rPr>
              <a:t> = </a:t>
            </a:r>
            <a:r>
              <a:rPr lang="ru-RU" sz="3200" i="1" dirty="0" err="1" smtClean="0">
                <a:solidFill>
                  <a:srgbClr val="000000"/>
                </a:solidFill>
              </a:rPr>
              <a:t>a</a:t>
            </a:r>
            <a:endParaRPr lang="ru-RU" sz="3200" i="1" dirty="0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643174" y="5286388"/>
            <a:ext cx="3603625" cy="839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449263" algn="r"/>
                <a:tab pos="2970213" algn="ctr"/>
                <a:tab pos="5940425" algn="r"/>
              </a:tabLst>
            </a:pPr>
            <a:r>
              <a:rPr lang="en-US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&lt; </a:t>
            </a:r>
            <a:r>
              <a:rPr lang="en-US" sz="3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3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719</TotalTime>
  <Words>625</Words>
  <Application>Microsoft Office PowerPoint</Application>
  <PresentationFormat>Экран (4:3)</PresentationFormat>
  <Paragraphs>150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Слайд 1</vt:lpstr>
      <vt:lpstr>Что значит учиться?</vt:lpstr>
      <vt:lpstr>Слайд 3</vt:lpstr>
      <vt:lpstr> Тип урока: «Открытия нового знания» (ОНЗ). Тема: «Деление многозначных чисел на 10, 100, 1000 и т.д. с остатком». </vt:lpstr>
      <vt:lpstr> 2. Актуализация и фиксирование индивидуального затруднения в пробном действии. </vt:lpstr>
      <vt:lpstr> По ходу ответов учащихся учитель исправляет ошибки: </vt:lpstr>
      <vt:lpstr>Слайд 7</vt:lpstr>
      <vt:lpstr> </vt:lpstr>
      <vt:lpstr>a : b = c      c · b = a</vt:lpstr>
      <vt:lpstr> 3) Задание для пробного действия. </vt:lpstr>
      <vt:lpstr>3. Выявление места и причины затруднения.</vt:lpstr>
      <vt:lpstr> 4. Построение и реализация проекта выхода из затруднения. </vt:lpstr>
      <vt:lpstr>  работа в группах.  Каждый представитель групп показывает, как выполнено деление .</vt:lpstr>
      <vt:lpstr>Слайд 14</vt:lpstr>
      <vt:lpstr> Сравнения качества обучения по УМК Б. П. Гейдман и УМК Л.Г. Петерсон. </vt:lpstr>
      <vt:lpstr>Уровень развития вербально-логического  мышления учащихся 4 «Б»</vt:lpstr>
      <vt:lpstr>Уровень скорости мыслительного процесса</vt:lpstr>
      <vt:lpstr>Уровень произвольного внимания</vt:lpstr>
      <vt:lpstr>Занятие по математике в подготовительной группе ДОУ № 2021 </vt:lpstr>
    </vt:vector>
  </TitlesOfParts>
  <Company>Nonecompany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natalya.nikishina</cp:lastModifiedBy>
  <cp:revision>71</cp:revision>
  <dcterms:created xsi:type="dcterms:W3CDTF">2009-11-05T07:36:19Z</dcterms:created>
  <dcterms:modified xsi:type="dcterms:W3CDTF">2009-11-12T06:23:35Z</dcterms:modified>
</cp:coreProperties>
</file>