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2" r:id="rId6"/>
    <p:sldId id="268" r:id="rId7"/>
    <p:sldId id="270" r:id="rId8"/>
    <p:sldId id="277" r:id="rId9"/>
    <p:sldId id="279" r:id="rId10"/>
    <p:sldId id="291" r:id="rId11"/>
    <p:sldId id="294" r:id="rId12"/>
    <p:sldId id="293" r:id="rId13"/>
    <p:sldId id="292" r:id="rId14"/>
    <p:sldId id="295" r:id="rId15"/>
    <p:sldId id="296" r:id="rId16"/>
    <p:sldId id="271" r:id="rId17"/>
    <p:sldId id="269" r:id="rId18"/>
    <p:sldId id="265" r:id="rId19"/>
    <p:sldId id="267" r:id="rId20"/>
    <p:sldId id="266" r:id="rId21"/>
    <p:sldId id="281" r:id="rId22"/>
    <p:sldId id="261" r:id="rId23"/>
    <p:sldId id="282" r:id="rId24"/>
    <p:sldId id="285" r:id="rId25"/>
    <p:sldId id="286" r:id="rId26"/>
    <p:sldId id="260" r:id="rId27"/>
    <p:sldId id="287" r:id="rId28"/>
    <p:sldId id="288" r:id="rId29"/>
    <p:sldId id="290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rgbClr val="FF0000">
                <a:lumMod val="35000"/>
                <a:lumOff val="65000"/>
              </a:srgbClr>
            </a:gs>
            <a:gs pos="89000">
              <a:schemeClr val="accent2">
                <a:lumMod val="20000"/>
                <a:lumOff val="80000"/>
              </a:schemeClr>
            </a:gs>
            <a:gs pos="100000">
              <a:srgbClr val="FF0000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581128"/>
            <a:ext cx="6400800" cy="1752600"/>
          </a:xfrm>
        </p:spPr>
        <p:txBody>
          <a:bodyPr/>
          <a:lstStyle/>
          <a:p>
            <a:r>
              <a:rPr lang="ru-RU" dirty="0" smtClean="0"/>
              <a:t>учит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79" y="0"/>
            <a:ext cx="9173279" cy="536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" y="4653136"/>
            <a:ext cx="9114721" cy="170765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</a:t>
            </a:r>
            <a:r>
              <a:rPr lang="ru-RU" sz="2000" b="1" dirty="0" smtClean="0">
                <a:solidFill>
                  <a:schemeClr val="bg1"/>
                </a:solidFill>
              </a:rPr>
              <a:t>: Смирнова Светлана Петровна, учитель химии МБОУ «Лицей№116 </a:t>
            </a:r>
            <a:r>
              <a:rPr lang="ru-RU" sz="2000" b="1" dirty="0" err="1" smtClean="0">
                <a:solidFill>
                  <a:schemeClr val="bg1"/>
                </a:solidFill>
              </a:rPr>
              <a:t>им.М.И.Махмутова</a:t>
            </a:r>
            <a:r>
              <a:rPr lang="ru-RU" sz="2000" b="1" dirty="0" smtClean="0">
                <a:solidFill>
                  <a:schemeClr val="bg1"/>
                </a:solidFill>
              </a:rPr>
              <a:t>» </a:t>
            </a:r>
            <a:r>
              <a:rPr lang="ru-RU" sz="2000" b="1" dirty="0" err="1" smtClean="0">
                <a:solidFill>
                  <a:schemeClr val="bg1"/>
                </a:solidFill>
              </a:rPr>
              <a:t>Вахитовского</a:t>
            </a:r>
            <a:r>
              <a:rPr lang="ru-RU" sz="2000" b="1" dirty="0" smtClean="0">
                <a:solidFill>
                  <a:schemeClr val="bg1"/>
                </a:solidFill>
              </a:rPr>
              <a:t> района </a:t>
            </a:r>
            <a:r>
              <a:rPr lang="ru-RU" sz="2000" b="1" dirty="0" err="1" smtClean="0">
                <a:solidFill>
                  <a:schemeClr val="bg1"/>
                </a:solidFill>
              </a:rPr>
              <a:t>г.Казани</a:t>
            </a:r>
            <a:r>
              <a:rPr lang="ru-RU" sz="2000" b="1" dirty="0" smtClean="0">
                <a:solidFill>
                  <a:schemeClr val="bg1"/>
                </a:solidFill>
              </a:rPr>
              <a:t> РТ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3789040"/>
            <a:ext cx="6463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Интеллектуальная игра для 8-х классов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6360790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2018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82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3</a:t>
            </a:r>
            <a:r>
              <a:rPr lang="ru-RU" b="1" dirty="0"/>
              <a:t>. Как в народе называют автомобиль скорой помощи?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165923"/>
          </a:xfrm>
        </p:spPr>
        <p:txBody>
          <a:bodyPr>
            <a:noAutofit/>
          </a:bodyPr>
          <a:lstStyle/>
          <a:p>
            <a:r>
              <a:rPr lang="ru-RU" sz="4400" dirty="0" smtClean="0"/>
              <a:t>Торопыжка</a:t>
            </a:r>
            <a:r>
              <a:rPr lang="ru-RU" sz="4400" dirty="0"/>
              <a:t>;</a:t>
            </a:r>
          </a:p>
          <a:p>
            <a:r>
              <a:rPr lang="ru-RU" sz="4400" dirty="0" smtClean="0"/>
              <a:t>Неотложка</a:t>
            </a:r>
            <a:r>
              <a:rPr lang="ru-RU" sz="4400" dirty="0"/>
              <a:t>;</a:t>
            </a:r>
          </a:p>
          <a:p>
            <a:r>
              <a:rPr lang="ru-RU" sz="4400" dirty="0" smtClean="0"/>
              <a:t>Пташка</a:t>
            </a:r>
            <a:r>
              <a:rPr lang="ru-RU" sz="4400" dirty="0"/>
              <a:t>;</a:t>
            </a:r>
          </a:p>
          <a:p>
            <a:r>
              <a:rPr lang="ru-RU" sz="4400" dirty="0" smtClean="0"/>
              <a:t>Черепашка</a:t>
            </a:r>
            <a:r>
              <a:rPr lang="ru-RU" sz="4400" dirty="0"/>
              <a:t>.</a:t>
            </a:r>
          </a:p>
          <a:p>
            <a:endParaRPr lang="ru-RU" sz="4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64" y="1700808"/>
            <a:ext cx="4869012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22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332656"/>
            <a:ext cx="9144001" cy="1084982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4</a:t>
            </a:r>
            <a:r>
              <a:rPr lang="ru-RU" sz="4800" b="1" dirty="0"/>
              <a:t>. Какой врач придумал школьную парту</a:t>
            </a:r>
            <a:r>
              <a:rPr lang="ru-RU" sz="4800" b="1" dirty="0" smtClean="0"/>
              <a:t>?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3445843"/>
          </a:xfrm>
        </p:spPr>
        <p:txBody>
          <a:bodyPr>
            <a:noAutofit/>
          </a:bodyPr>
          <a:lstStyle/>
          <a:p>
            <a:r>
              <a:rPr lang="ru-RU" sz="4400" dirty="0" smtClean="0"/>
              <a:t>Ортопед</a:t>
            </a:r>
            <a:r>
              <a:rPr lang="ru-RU" sz="4400" dirty="0"/>
              <a:t>;</a:t>
            </a:r>
          </a:p>
          <a:p>
            <a:r>
              <a:rPr lang="ru-RU" sz="4400" dirty="0" smtClean="0"/>
              <a:t>Офтальмолог</a:t>
            </a:r>
            <a:r>
              <a:rPr lang="ru-RU" sz="4400" dirty="0"/>
              <a:t>; </a:t>
            </a:r>
            <a:endParaRPr lang="ru-RU" sz="4400" dirty="0" smtClean="0"/>
          </a:p>
          <a:p>
            <a:r>
              <a:rPr lang="ru-RU" sz="4400" dirty="0" smtClean="0"/>
              <a:t>Невролог</a:t>
            </a:r>
            <a:r>
              <a:rPr lang="ru-RU" sz="4400" dirty="0"/>
              <a:t>;</a:t>
            </a:r>
          </a:p>
          <a:p>
            <a:r>
              <a:rPr lang="ru-RU" sz="4400" dirty="0" smtClean="0"/>
              <a:t>Дантист</a:t>
            </a:r>
            <a:r>
              <a:rPr lang="ru-RU" sz="4400" dirty="0"/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928070" cy="4660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22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712968" cy="15750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5</a:t>
            </a:r>
            <a:r>
              <a:rPr lang="ru-RU" b="1" dirty="0"/>
              <a:t>. Кто из великих российских врачей получил Нобелевскую премию за труды по физиологии </a:t>
            </a:r>
            <a:r>
              <a:rPr lang="ru-RU" b="1" dirty="0" smtClean="0"/>
              <a:t>пищеварения, используя в качестве подопытных животных собак?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284984"/>
            <a:ext cx="8229600" cy="3373835"/>
          </a:xfrm>
        </p:spPr>
        <p:txBody>
          <a:bodyPr>
            <a:noAutofit/>
          </a:bodyPr>
          <a:lstStyle/>
          <a:p>
            <a:r>
              <a:rPr lang="ru-RU" sz="4000" dirty="0" smtClean="0"/>
              <a:t>Н.И</a:t>
            </a:r>
            <a:r>
              <a:rPr lang="ru-RU" sz="4000" dirty="0"/>
              <a:t>. Пирогов;</a:t>
            </a:r>
          </a:p>
          <a:p>
            <a:r>
              <a:rPr lang="ru-RU" sz="4000" dirty="0" smtClean="0"/>
              <a:t>Н.В</a:t>
            </a:r>
            <a:r>
              <a:rPr lang="ru-RU" sz="4000" dirty="0"/>
              <a:t>. </a:t>
            </a:r>
            <a:r>
              <a:rPr lang="ru-RU" sz="4000" dirty="0" err="1"/>
              <a:t>Склифософский</a:t>
            </a:r>
            <a:r>
              <a:rPr lang="ru-RU" sz="4000" dirty="0"/>
              <a:t>;</a:t>
            </a:r>
          </a:p>
          <a:p>
            <a:r>
              <a:rPr lang="ru-RU" sz="4000" dirty="0" smtClean="0"/>
              <a:t>И.П</a:t>
            </a:r>
            <a:r>
              <a:rPr lang="ru-RU" sz="4000" dirty="0"/>
              <a:t>. Павлов;</a:t>
            </a:r>
          </a:p>
          <a:p>
            <a:r>
              <a:rPr lang="ru-RU" sz="4000" dirty="0" smtClean="0"/>
              <a:t>С.П</a:t>
            </a:r>
            <a:r>
              <a:rPr lang="ru-RU" sz="4000" dirty="0"/>
              <a:t>. Боткин.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629025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22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6</a:t>
            </a:r>
            <a:r>
              <a:rPr lang="ru-RU" b="1" dirty="0"/>
              <a:t>. Кто из указанных российских ученых был лауреатом Нобелевской премии </a:t>
            </a:r>
            <a:r>
              <a:rPr lang="ru-RU" b="1" dirty="0" smtClean="0"/>
              <a:t>в области иммунологии?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36912"/>
            <a:ext cx="8229600" cy="3373835"/>
          </a:xfrm>
        </p:spPr>
        <p:txBody>
          <a:bodyPr>
            <a:noAutofit/>
          </a:bodyPr>
          <a:lstStyle/>
          <a:p>
            <a:r>
              <a:rPr lang="ru-RU" sz="4000" dirty="0" smtClean="0"/>
              <a:t>И</a:t>
            </a:r>
            <a:r>
              <a:rPr lang="ru-RU" sz="4000" dirty="0"/>
              <a:t>. М. Сеченов;</a:t>
            </a:r>
          </a:p>
          <a:p>
            <a:r>
              <a:rPr lang="ru-RU" sz="4000" dirty="0" smtClean="0"/>
              <a:t>И</a:t>
            </a:r>
            <a:r>
              <a:rPr lang="ru-RU" sz="4000" dirty="0"/>
              <a:t>. И. Мечников; </a:t>
            </a:r>
            <a:endParaRPr lang="ru-RU" sz="4000" dirty="0" smtClean="0"/>
          </a:p>
          <a:p>
            <a:r>
              <a:rPr lang="ru-RU" sz="4000" dirty="0" smtClean="0"/>
              <a:t>С</a:t>
            </a:r>
            <a:r>
              <a:rPr lang="ru-RU" sz="4000" dirty="0"/>
              <a:t>. П. Боткин;</a:t>
            </a:r>
          </a:p>
          <a:p>
            <a:r>
              <a:rPr lang="ru-RU" sz="4000" dirty="0" smtClean="0"/>
              <a:t>В</a:t>
            </a:r>
            <a:r>
              <a:rPr lang="ru-RU" sz="4000" dirty="0"/>
              <a:t>. М. Бехтерев.</a:t>
            </a:r>
          </a:p>
          <a:p>
            <a:endParaRPr lang="ru-RU" sz="4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r="24084"/>
          <a:stretch/>
        </p:blipFill>
        <p:spPr bwMode="auto">
          <a:xfrm>
            <a:off x="5004048" y="2636912"/>
            <a:ext cx="3145090" cy="3593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22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8856984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7</a:t>
            </a:r>
            <a:r>
              <a:rPr lang="ru-RU" sz="3600" b="1" dirty="0"/>
              <a:t>. Это заболевание названо именем </a:t>
            </a:r>
            <a:r>
              <a:rPr lang="ru-RU" sz="3600" b="1" dirty="0" smtClean="0"/>
              <a:t> выдающегося русского врача-терапевта </a:t>
            </a:r>
            <a:r>
              <a:rPr lang="ru-RU" sz="3600" b="1" dirty="0"/>
              <a:t>С.П. Боткина, установившего его инфекционный характер. Что скрывается за болезнью Боткина?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56992"/>
            <a:ext cx="8229600" cy="2437731"/>
          </a:xfrm>
        </p:spPr>
        <p:txBody>
          <a:bodyPr>
            <a:noAutofit/>
          </a:bodyPr>
          <a:lstStyle/>
          <a:p>
            <a:r>
              <a:rPr lang="ru-RU" sz="4000" dirty="0" smtClean="0"/>
              <a:t>Вирусный </a:t>
            </a:r>
            <a:r>
              <a:rPr lang="ru-RU" sz="4000" dirty="0"/>
              <a:t>гепатит;</a:t>
            </a:r>
          </a:p>
          <a:p>
            <a:r>
              <a:rPr lang="ru-RU" sz="4000" dirty="0" smtClean="0"/>
              <a:t>Птичий </a:t>
            </a:r>
            <a:r>
              <a:rPr lang="ru-RU" sz="4000" dirty="0"/>
              <a:t>грипп;</a:t>
            </a:r>
          </a:p>
          <a:p>
            <a:r>
              <a:rPr lang="ru-RU" sz="4000" dirty="0" smtClean="0"/>
              <a:t>Ветряная </a:t>
            </a:r>
            <a:r>
              <a:rPr lang="ru-RU" sz="4000" dirty="0"/>
              <a:t>оспа;</a:t>
            </a:r>
          </a:p>
          <a:p>
            <a:r>
              <a:rPr lang="ru-RU" sz="4000" dirty="0" smtClean="0"/>
              <a:t>Белая </a:t>
            </a:r>
            <a:r>
              <a:rPr lang="ru-RU" sz="4000" dirty="0"/>
              <a:t>горячка.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80808"/>
            <a:ext cx="3028330" cy="3017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78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265030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8. Какой полезный напиток «прижился» в России с лёгкой руки </a:t>
            </a:r>
            <a:r>
              <a:rPr lang="ru-RU" b="1" dirty="0" smtClean="0"/>
              <a:t>П.Я. Пясецкого</a:t>
            </a:r>
            <a:r>
              <a:rPr lang="ru-RU" b="1" dirty="0"/>
              <a:t>, писателя, историка, путешественника, художника и врача?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2913187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Кисель</a:t>
            </a:r>
            <a:r>
              <a:rPr lang="ru-RU" sz="4000" dirty="0"/>
              <a:t>; </a:t>
            </a:r>
          </a:p>
          <a:p>
            <a:r>
              <a:rPr lang="ru-RU" sz="4000" dirty="0" smtClean="0"/>
              <a:t>Кефир</a:t>
            </a:r>
            <a:r>
              <a:rPr lang="ru-RU" sz="4000" dirty="0"/>
              <a:t>; </a:t>
            </a:r>
            <a:endParaRPr lang="ru-RU" sz="4000" dirty="0" smtClean="0"/>
          </a:p>
          <a:p>
            <a:r>
              <a:rPr lang="ru-RU" sz="4000" dirty="0" smtClean="0"/>
              <a:t>Какао</a:t>
            </a:r>
            <a:r>
              <a:rPr lang="ru-RU" sz="4000" dirty="0"/>
              <a:t>;</a:t>
            </a:r>
          </a:p>
          <a:p>
            <a:r>
              <a:rPr lang="ru-RU" sz="4000" dirty="0" smtClean="0"/>
              <a:t>Газированная </a:t>
            </a:r>
            <a:r>
              <a:rPr lang="ru-RU" sz="4000" dirty="0"/>
              <a:t>вода.</a:t>
            </a:r>
          </a:p>
          <a:p>
            <a:endParaRPr lang="ru-RU" sz="4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12976"/>
            <a:ext cx="3134122" cy="3134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08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r="23692"/>
          <a:stretch/>
        </p:blipFill>
        <p:spPr bwMode="auto">
          <a:xfrm>
            <a:off x="1619672" y="0"/>
            <a:ext cx="5996354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146923"/>
            <a:ext cx="5986509" cy="1707654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Раунд 3. </a:t>
            </a:r>
            <a:r>
              <a:rPr lang="en-US" sz="6000" b="1" dirty="0" smtClean="0">
                <a:solidFill>
                  <a:schemeClr val="bg1"/>
                </a:solidFill>
              </a:rPr>
              <a:t/>
            </a:r>
            <a:br>
              <a:rPr lang="en-US" sz="6000" b="1" dirty="0" smtClean="0">
                <a:solidFill>
                  <a:schemeClr val="bg1"/>
                </a:solidFill>
              </a:rPr>
            </a:br>
            <a:r>
              <a:rPr lang="ru-RU" sz="6000" b="1" dirty="0" smtClean="0">
                <a:solidFill>
                  <a:schemeClr val="bg1"/>
                </a:solidFill>
              </a:rPr>
              <a:t>Кто на фото?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285223"/>
            <a:ext cx="5005387" cy="309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3" b="9302"/>
          <a:stretch/>
        </p:blipFill>
        <p:spPr bwMode="auto">
          <a:xfrm>
            <a:off x="4630204" y="3404383"/>
            <a:ext cx="4022204" cy="3413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r="14937"/>
          <a:stretch/>
        </p:blipFill>
        <p:spPr bwMode="auto">
          <a:xfrm>
            <a:off x="251520" y="1294596"/>
            <a:ext cx="3381076" cy="4219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1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/>
          <a:stretch/>
        </p:blipFill>
        <p:spPr bwMode="auto">
          <a:xfrm>
            <a:off x="264920" y="332656"/>
            <a:ext cx="4225680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2931815" cy="4471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00" y="3280420"/>
            <a:ext cx="4653400" cy="3577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3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1700808"/>
            <a:ext cx="5004048" cy="1143000"/>
          </a:xfrm>
        </p:spPr>
        <p:txBody>
          <a:bodyPr>
            <a:noAutofit/>
          </a:bodyPr>
          <a:lstStyle/>
          <a:p>
            <a:r>
              <a:rPr lang="ru-RU" sz="2800" dirty="0"/>
              <a:t>Однажды </a:t>
            </a:r>
            <a:r>
              <a:rPr lang="ru-RU" sz="2800" dirty="0" smtClean="0"/>
              <a:t>у него спросили </a:t>
            </a:r>
            <a:r>
              <a:rPr lang="ru-RU" sz="2800" dirty="0"/>
              <a:t>: </a:t>
            </a:r>
            <a:r>
              <a:rPr lang="ru-RU" sz="2800" dirty="0" smtClean="0"/>
              <a:t>«Какая </a:t>
            </a:r>
            <a:r>
              <a:rPr lang="ru-RU" sz="2800" dirty="0"/>
              <a:t>разница между временем и </a:t>
            </a:r>
            <a:r>
              <a:rPr lang="ru-RU" sz="2800" dirty="0" smtClean="0"/>
              <a:t>бесконечностью?» Он </a:t>
            </a:r>
            <a:r>
              <a:rPr lang="ru-RU" sz="2800" dirty="0"/>
              <a:t>ответил: </a:t>
            </a:r>
            <a:r>
              <a:rPr lang="ru-RU" sz="2800" dirty="0" smtClean="0"/>
              <a:t>«У </a:t>
            </a:r>
            <a:r>
              <a:rPr lang="ru-RU" sz="2800" dirty="0"/>
              <a:t>меня нет времени, чтобы объяснить это вам, а у вас не хватит бесконечности, чтобы это </a:t>
            </a:r>
            <a:r>
              <a:rPr lang="ru-RU" sz="2800" dirty="0" smtClean="0"/>
              <a:t>понять!»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8"/>
            <a:ext cx="19050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38367"/>
          <a:stretch/>
        </p:blipFill>
        <p:spPr bwMode="auto">
          <a:xfrm>
            <a:off x="251520" y="476672"/>
            <a:ext cx="3751604" cy="5572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2160240" cy="2404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188640"/>
            <a:ext cx="7740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II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28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r="23692"/>
          <a:stretch/>
        </p:blipFill>
        <p:spPr bwMode="auto">
          <a:xfrm>
            <a:off x="1619672" y="0"/>
            <a:ext cx="5996354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146923"/>
            <a:ext cx="5986509" cy="1707654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Раунд 1. </a:t>
            </a:r>
            <a:r>
              <a:rPr lang="en-US" sz="6000" b="1" dirty="0" smtClean="0">
                <a:solidFill>
                  <a:schemeClr val="bg1"/>
                </a:solidFill>
              </a:rPr>
              <a:t/>
            </a:r>
            <a:br>
              <a:rPr lang="en-US" sz="6000" b="1" dirty="0" smtClean="0">
                <a:solidFill>
                  <a:schemeClr val="bg1"/>
                </a:solidFill>
              </a:rPr>
            </a:br>
            <a:r>
              <a:rPr lang="ru-RU" sz="6000" b="1" dirty="0" smtClean="0">
                <a:solidFill>
                  <a:schemeClr val="bg1"/>
                </a:solidFill>
              </a:rPr>
              <a:t>Найди общее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" y="7937"/>
            <a:ext cx="9124675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991" y="4077072"/>
            <a:ext cx="2483276" cy="2781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http://900igr.net/up/datai/138526/0013-015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0552"/>
            <a:ext cx="3995936" cy="2662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21412" y="16231"/>
            <a:ext cx="41613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III</a:t>
            </a:r>
            <a:endParaRPr lang="ru-RU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284" y="0"/>
            <a:ext cx="1108416" cy="73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01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r="23692"/>
          <a:stretch/>
        </p:blipFill>
        <p:spPr bwMode="auto">
          <a:xfrm>
            <a:off x="1619672" y="0"/>
            <a:ext cx="5996354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146923"/>
            <a:ext cx="5986509" cy="1707654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Раунд 4. </a:t>
            </a:r>
            <a:r>
              <a:rPr lang="en-US" sz="6000" b="1" dirty="0" smtClean="0">
                <a:solidFill>
                  <a:schemeClr val="bg1"/>
                </a:solidFill>
              </a:rPr>
              <a:t/>
            </a:r>
            <a:br>
              <a:rPr lang="en-US" sz="6000" b="1" dirty="0" smtClean="0">
                <a:solidFill>
                  <a:schemeClr val="bg1"/>
                </a:solidFill>
              </a:rPr>
            </a:br>
            <a:r>
              <a:rPr lang="ru-RU" sz="6000" b="1" dirty="0" smtClean="0">
                <a:solidFill>
                  <a:schemeClr val="bg1"/>
                </a:solidFill>
              </a:rPr>
              <a:t>Чего не хватает?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1. Какой цветок держит Коперник на этой картине?                                                      Символом чего он является?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r>
              <a:rPr lang="ru-RU" sz="4000" dirty="0" smtClean="0"/>
              <a:t>Розу</a:t>
            </a:r>
            <a:r>
              <a:rPr lang="ru-RU" sz="4000" dirty="0"/>
              <a:t>;</a:t>
            </a:r>
          </a:p>
          <a:p>
            <a:r>
              <a:rPr lang="ru-RU" sz="4000" dirty="0" smtClean="0"/>
              <a:t>Лилию</a:t>
            </a:r>
            <a:r>
              <a:rPr lang="ru-RU" sz="4000" dirty="0"/>
              <a:t>;</a:t>
            </a:r>
          </a:p>
          <a:p>
            <a:r>
              <a:rPr lang="ru-RU" sz="4000" dirty="0" smtClean="0"/>
              <a:t>Ландыш</a:t>
            </a:r>
            <a:r>
              <a:rPr lang="ru-RU" sz="4000" dirty="0"/>
              <a:t>; </a:t>
            </a:r>
            <a:endParaRPr lang="ru-RU" sz="4000" dirty="0" smtClean="0"/>
          </a:p>
          <a:p>
            <a:r>
              <a:rPr lang="ru-RU" sz="4000" dirty="0" smtClean="0"/>
              <a:t>Гладиолус</a:t>
            </a:r>
            <a:r>
              <a:rPr lang="ru-RU" sz="4000" dirty="0"/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173" y="1844824"/>
            <a:ext cx="3830826" cy="4788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36296" y="4149080"/>
            <a:ext cx="792088" cy="1800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7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23312" cy="18722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</a:t>
            </a:r>
            <a:r>
              <a:rPr lang="ru-RU" dirty="0"/>
              <a:t>. Какое из </a:t>
            </a:r>
            <a:r>
              <a:rPr lang="ru-RU" dirty="0" smtClean="0"/>
              <a:t>этих животных </a:t>
            </a:r>
            <a:r>
              <a:rPr lang="ru-RU" dirty="0"/>
              <a:t>изображено на эмблеме </a:t>
            </a:r>
            <a:r>
              <a:rPr lang="ru-RU" dirty="0" smtClean="0"/>
              <a:t>медиков? Почему именно оно?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525963"/>
          </a:xfrm>
        </p:spPr>
        <p:txBody>
          <a:bodyPr/>
          <a:lstStyle/>
          <a:p>
            <a:r>
              <a:rPr lang="ru-RU" sz="4000" dirty="0" smtClean="0"/>
              <a:t>Пиявка</a:t>
            </a:r>
            <a:r>
              <a:rPr lang="ru-RU" sz="4000" dirty="0"/>
              <a:t>;</a:t>
            </a:r>
          </a:p>
          <a:p>
            <a:r>
              <a:rPr lang="ru-RU" sz="4000" dirty="0" smtClean="0"/>
              <a:t>Пчела</a:t>
            </a:r>
            <a:r>
              <a:rPr lang="ru-RU" sz="4000" dirty="0"/>
              <a:t>;</a:t>
            </a:r>
          </a:p>
          <a:p>
            <a:r>
              <a:rPr lang="ru-RU" sz="4000" dirty="0" smtClean="0"/>
              <a:t>Змея</a:t>
            </a:r>
            <a:r>
              <a:rPr lang="ru-RU" sz="4000" dirty="0"/>
              <a:t>;</a:t>
            </a:r>
          </a:p>
          <a:p>
            <a:r>
              <a:rPr lang="ru-RU" sz="4000" dirty="0" smtClean="0"/>
              <a:t>Дятел</a:t>
            </a:r>
            <a:r>
              <a:rPr lang="ru-RU" sz="4000" dirty="0"/>
              <a:t>.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16" y="2348880"/>
            <a:ext cx="4032448" cy="3908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2059815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05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3. Какой </a:t>
            </a:r>
            <a:r>
              <a:rPr lang="ru-RU" dirty="0"/>
              <a:t>плод, согласно пословице, может оставить врачей без работы?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Арбуз</a:t>
            </a:r>
            <a:r>
              <a:rPr lang="ru-RU" sz="4400" dirty="0"/>
              <a:t>;</a:t>
            </a:r>
          </a:p>
          <a:p>
            <a:r>
              <a:rPr lang="ru-RU" sz="4400" dirty="0" smtClean="0"/>
              <a:t>Ананас</a:t>
            </a:r>
            <a:r>
              <a:rPr lang="ru-RU" sz="4400" dirty="0"/>
              <a:t>;</a:t>
            </a:r>
          </a:p>
          <a:p>
            <a:r>
              <a:rPr lang="ru-RU" sz="4400" dirty="0"/>
              <a:t>Я</a:t>
            </a:r>
            <a:r>
              <a:rPr lang="ru-RU" sz="4400" dirty="0" smtClean="0"/>
              <a:t>блоко</a:t>
            </a:r>
            <a:r>
              <a:rPr lang="ru-RU" sz="4400" dirty="0"/>
              <a:t>; </a:t>
            </a:r>
            <a:endParaRPr lang="ru-RU" sz="4400" dirty="0" smtClean="0"/>
          </a:p>
          <a:p>
            <a:r>
              <a:rPr lang="ru-RU" sz="4400" dirty="0" smtClean="0"/>
              <a:t>Редька</a:t>
            </a:r>
            <a:r>
              <a:rPr lang="ru-RU" sz="4400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05" y="1772816"/>
            <a:ext cx="6057325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1880" y="2564904"/>
            <a:ext cx="2880320" cy="28803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9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r="23692"/>
          <a:stretch/>
        </p:blipFill>
        <p:spPr bwMode="auto">
          <a:xfrm>
            <a:off x="1619672" y="0"/>
            <a:ext cx="5996354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146923"/>
            <a:ext cx="5986509" cy="1707654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Раунд 5. </a:t>
            </a:r>
            <a:r>
              <a:rPr lang="en-US" sz="6000" b="1" dirty="0" smtClean="0">
                <a:solidFill>
                  <a:schemeClr val="bg1"/>
                </a:solidFill>
              </a:rPr>
              <a:t/>
            </a:r>
            <a:br>
              <a:rPr lang="en-US" sz="6000" b="1" dirty="0" smtClean="0">
                <a:solidFill>
                  <a:schemeClr val="bg1"/>
                </a:solidFill>
              </a:rPr>
            </a:br>
            <a:r>
              <a:rPr lang="ru-RU" sz="6000" b="1" dirty="0" smtClean="0">
                <a:solidFill>
                  <a:schemeClr val="bg1"/>
                </a:solidFill>
              </a:rPr>
              <a:t>Закончи фразу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1</a:t>
            </a:r>
            <a:r>
              <a:rPr lang="ru-RU" b="1" dirty="0"/>
              <a:t>. Выдающийся хирург Н.И. Пирогов говорил: «Будущее принадлежит медицине ... ».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988840"/>
            <a:ext cx="51125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/>
              <a:t>Платной;</a:t>
            </a:r>
          </a:p>
          <a:p>
            <a:endParaRPr lang="ru-RU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/>
              <a:t>Профилактической;</a:t>
            </a:r>
          </a:p>
          <a:p>
            <a:r>
              <a:rPr lang="ru-RU" sz="4000" dirty="0" smtClean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/>
              <a:t>Военно-полевой;</a:t>
            </a:r>
          </a:p>
          <a:p>
            <a:endParaRPr lang="ru-RU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/>
              <a:t>Семейной</a:t>
            </a:r>
            <a:r>
              <a:rPr lang="ru-RU" sz="40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83854"/>
            <a:ext cx="3268613" cy="4367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14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697144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2. Вставьте пропущенное слово в известный афоризм Гиппократа: «Врач лечит, … исцеляет».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36912"/>
            <a:ext cx="3240360" cy="3096344"/>
          </a:xfrm>
        </p:spPr>
        <p:txBody>
          <a:bodyPr>
            <a:noAutofit/>
          </a:bodyPr>
          <a:lstStyle/>
          <a:p>
            <a:r>
              <a:rPr lang="ru-RU" sz="4400" dirty="0" smtClean="0"/>
              <a:t>Вера;</a:t>
            </a:r>
          </a:p>
          <a:p>
            <a:r>
              <a:rPr lang="ru-RU" sz="4400" dirty="0" smtClean="0"/>
              <a:t>Надежда;</a:t>
            </a:r>
          </a:p>
          <a:p>
            <a:r>
              <a:rPr lang="ru-RU" sz="4400" dirty="0" smtClean="0"/>
              <a:t>Любовь;</a:t>
            </a:r>
          </a:p>
          <a:p>
            <a:r>
              <a:rPr lang="ru-RU" sz="4400" dirty="0" smtClean="0"/>
              <a:t>Природа.</a:t>
            </a:r>
            <a:endParaRPr lang="ru-RU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4847"/>
            <a:ext cx="2933700" cy="42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61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614"/>
            <a:ext cx="8589640" cy="2866330"/>
          </a:xfrm>
        </p:spPr>
        <p:txBody>
          <a:bodyPr>
            <a:normAutofit/>
          </a:bodyPr>
          <a:lstStyle/>
          <a:p>
            <a:r>
              <a:rPr lang="ru-RU" b="1" dirty="0"/>
              <a:t>3. Вставьте пропущенное слово в высказывание Парацельса: «В мире не существует ядов и лекарств – все решает …»?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284984"/>
            <a:ext cx="4680520" cy="331236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Случай</a:t>
            </a:r>
            <a:r>
              <a:rPr lang="ru-RU" sz="4400" dirty="0"/>
              <a:t>;</a:t>
            </a:r>
          </a:p>
          <a:p>
            <a:r>
              <a:rPr lang="ru-RU" sz="4400" dirty="0" smtClean="0"/>
              <a:t>Доза</a:t>
            </a:r>
            <a:r>
              <a:rPr lang="ru-RU" sz="4400" dirty="0"/>
              <a:t>;</a:t>
            </a:r>
          </a:p>
          <a:p>
            <a:r>
              <a:rPr lang="ru-RU" sz="4400" dirty="0" smtClean="0"/>
              <a:t>Всевышний</a:t>
            </a:r>
            <a:r>
              <a:rPr lang="ru-RU" sz="4400" dirty="0"/>
              <a:t>;</a:t>
            </a:r>
          </a:p>
          <a:p>
            <a:r>
              <a:rPr lang="ru-RU" sz="4400" dirty="0" smtClean="0"/>
              <a:t>Врач</a:t>
            </a:r>
            <a:r>
              <a:rPr lang="ru-RU" sz="4400" dirty="0"/>
              <a:t>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6"/>
          <a:stretch/>
        </p:blipFill>
        <p:spPr bwMode="auto">
          <a:xfrm>
            <a:off x="5148064" y="2924944"/>
            <a:ext cx="3073524" cy="3737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68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58954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79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40523"/>
            <a:ext cx="8229600" cy="1585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b="1" dirty="0" smtClean="0"/>
              <a:t>Свинец</a:t>
            </a:r>
            <a:endParaRPr lang="ru-RU" sz="4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8" y="188640"/>
            <a:ext cx="4990155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40" y="3356991"/>
            <a:ext cx="4642751" cy="3482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6" t="9509" r="16101" b="11009"/>
          <a:stretch/>
        </p:blipFill>
        <p:spPr bwMode="auto">
          <a:xfrm>
            <a:off x="3635897" y="2141384"/>
            <a:ext cx="2109418" cy="2399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409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4623"/>
            <a:ext cx="8928993" cy="681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1484" y="1556792"/>
            <a:ext cx="7120916" cy="3046988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 скорой </a:t>
            </a:r>
          </a:p>
          <a:p>
            <a:pPr algn="ctr"/>
            <a:r>
              <a:rPr lang="ru-RU" sz="9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встречи!</a:t>
            </a:r>
            <a:endParaRPr lang="ru-RU" sz="9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416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I</a:t>
            </a:r>
            <a:r>
              <a:rPr lang="ru-RU" dirty="0" smtClean="0"/>
              <a:t> тройка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154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Витамин С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41403" r="5893"/>
          <a:stretch/>
        </p:blipFill>
        <p:spPr bwMode="auto">
          <a:xfrm flipH="1">
            <a:off x="3419872" y="3789040"/>
            <a:ext cx="5449153" cy="2679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9"/>
          <a:stretch/>
        </p:blipFill>
        <p:spPr bwMode="auto">
          <a:xfrm>
            <a:off x="145640" y="836712"/>
            <a:ext cx="5176862" cy="3460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13" y="1340768"/>
            <a:ext cx="3437112" cy="229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97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                             </a:t>
            </a:r>
            <a:r>
              <a:rPr lang="en-US" dirty="0" smtClean="0"/>
              <a:t>II</a:t>
            </a:r>
            <a:r>
              <a:rPr lang="ru-RU" dirty="0" smtClean="0"/>
              <a:t> тройка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286250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52140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2699742" cy="2699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57200" y="4581128"/>
            <a:ext cx="3538736" cy="1545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Человеческие органы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654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III</a:t>
            </a:r>
            <a:r>
              <a:rPr lang="ru-RU" dirty="0" smtClean="0"/>
              <a:t> тройка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8" y="1"/>
            <a:ext cx="3289930" cy="3621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0"/>
          <a:stretch/>
        </p:blipFill>
        <p:spPr bwMode="auto">
          <a:xfrm>
            <a:off x="2843808" y="1700808"/>
            <a:ext cx="4332903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22994" r="65091" b="24844"/>
          <a:stretch/>
        </p:blipFill>
        <p:spPr bwMode="auto">
          <a:xfrm>
            <a:off x="6128014" y="3933056"/>
            <a:ext cx="2587799" cy="2692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6"/>
          <a:stretch/>
        </p:blipFill>
        <p:spPr bwMode="auto">
          <a:xfrm>
            <a:off x="3059832" y="3652963"/>
            <a:ext cx="2077124" cy="801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1043608" y="5013176"/>
            <a:ext cx="2674640" cy="846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Мышьяк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041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6" r="23692"/>
          <a:stretch/>
        </p:blipFill>
        <p:spPr bwMode="auto">
          <a:xfrm>
            <a:off x="1619672" y="0"/>
            <a:ext cx="5996354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146923"/>
            <a:ext cx="5986509" cy="1707654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Раунд </a:t>
            </a:r>
            <a:r>
              <a:rPr lang="en-US" sz="6000" b="1" dirty="0" smtClean="0">
                <a:solidFill>
                  <a:schemeClr val="bg1"/>
                </a:solidFill>
              </a:rPr>
              <a:t>2</a:t>
            </a:r>
            <a:r>
              <a:rPr lang="ru-RU" sz="6000" b="1" dirty="0" smtClean="0">
                <a:solidFill>
                  <a:schemeClr val="bg1"/>
                </a:solidFill>
              </a:rPr>
              <a:t>. Угадай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40966"/>
          </a:xfrm>
        </p:spPr>
        <p:txBody>
          <a:bodyPr>
            <a:noAutofit/>
          </a:bodyPr>
          <a:lstStyle/>
          <a:p>
            <a:r>
              <a:rPr lang="ru-RU" b="1" dirty="0" smtClean="0"/>
              <a:t>1. </a:t>
            </a:r>
            <a:r>
              <a:rPr lang="ru-RU" b="1" dirty="0"/>
              <a:t>Название какого из этих видов спорта может быть синонимом </a:t>
            </a:r>
            <a:r>
              <a:rPr lang="ru-RU" b="1" dirty="0" smtClean="0"/>
              <a:t>медицинского термина?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028" y="2276872"/>
            <a:ext cx="8229600" cy="4525963"/>
          </a:xfrm>
        </p:spPr>
        <p:txBody>
          <a:bodyPr>
            <a:noAutofit/>
          </a:bodyPr>
          <a:lstStyle/>
          <a:p>
            <a:r>
              <a:rPr lang="ru-RU" sz="4000" dirty="0" smtClean="0"/>
              <a:t>Бокс;</a:t>
            </a:r>
          </a:p>
          <a:p>
            <a:r>
              <a:rPr lang="ru-RU" sz="4000" dirty="0" smtClean="0"/>
              <a:t>Самбо;</a:t>
            </a:r>
          </a:p>
          <a:p>
            <a:r>
              <a:rPr lang="ru-RU" sz="4000" dirty="0" smtClean="0"/>
              <a:t>Дзюдо;</a:t>
            </a:r>
          </a:p>
          <a:p>
            <a:r>
              <a:rPr lang="ru-RU" sz="4000" dirty="0" smtClean="0"/>
              <a:t>Каратэ</a:t>
            </a:r>
            <a:r>
              <a:rPr lang="ru-RU" sz="40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44" y="1772816"/>
            <a:ext cx="1912232" cy="1070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95" y="2670657"/>
            <a:ext cx="3281005" cy="418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2453258" cy="2453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467" y="4672251"/>
            <a:ext cx="3490725" cy="19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" r="17336"/>
          <a:stretch/>
        </p:blipFill>
        <p:spPr bwMode="auto">
          <a:xfrm>
            <a:off x="3095741" y="1916832"/>
            <a:ext cx="5754474" cy="4608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42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2. </a:t>
            </a:r>
            <a:r>
              <a:rPr lang="ru-RU" b="1" dirty="0"/>
              <a:t>К</a:t>
            </a:r>
            <a:r>
              <a:rPr lang="ru-RU" b="1" dirty="0" smtClean="0"/>
              <a:t>акой </a:t>
            </a:r>
            <a:r>
              <a:rPr lang="ru-RU" b="1" dirty="0"/>
              <a:t>театр </a:t>
            </a:r>
            <a:r>
              <a:rPr lang="ru-RU" b="1" dirty="0" smtClean="0"/>
              <a:t>посещают преимущественно медики</a:t>
            </a:r>
            <a:r>
              <a:rPr lang="ru-RU" b="1" dirty="0"/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Autofit/>
          </a:bodyPr>
          <a:lstStyle/>
          <a:p>
            <a:r>
              <a:rPr lang="ru-RU" sz="4000" dirty="0" smtClean="0"/>
              <a:t>Оперный </a:t>
            </a:r>
            <a:r>
              <a:rPr lang="ru-RU" sz="4000" dirty="0" smtClean="0"/>
              <a:t>театр</a:t>
            </a:r>
          </a:p>
          <a:p>
            <a:endParaRPr lang="ru-RU" sz="4000" dirty="0"/>
          </a:p>
          <a:p>
            <a:r>
              <a:rPr lang="ru-RU" sz="4000" dirty="0" smtClean="0"/>
              <a:t>Кукольный </a:t>
            </a:r>
            <a:r>
              <a:rPr lang="ru-RU" sz="4000" dirty="0" smtClean="0"/>
              <a:t>театр</a:t>
            </a:r>
          </a:p>
          <a:p>
            <a:endParaRPr lang="ru-RU" sz="4000" dirty="0"/>
          </a:p>
          <a:p>
            <a:r>
              <a:rPr lang="ru-RU" sz="4000" dirty="0" smtClean="0"/>
              <a:t>Музыкальный </a:t>
            </a:r>
            <a:r>
              <a:rPr lang="ru-RU" sz="4000" dirty="0" smtClean="0"/>
              <a:t>театр</a:t>
            </a:r>
          </a:p>
          <a:p>
            <a:endParaRPr lang="ru-RU" sz="4000" dirty="0"/>
          </a:p>
          <a:p>
            <a:r>
              <a:rPr lang="ru-RU" sz="4000" dirty="0" smtClean="0"/>
              <a:t>Анатомический </a:t>
            </a:r>
            <a:r>
              <a:rPr lang="ru-RU" sz="4000" dirty="0"/>
              <a:t>театр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1"/>
            <a:ext cx="4598731" cy="3917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30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472</Words>
  <Application>Microsoft Office PowerPoint</Application>
  <PresentationFormat>Экран (4:3)</PresentationFormat>
  <Paragraphs>98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Раунд 1.  Найди общее</vt:lpstr>
      <vt:lpstr>Презентация PowerPoint</vt:lpstr>
      <vt:lpstr>I тройка</vt:lpstr>
      <vt:lpstr>                                                   II тройка</vt:lpstr>
      <vt:lpstr>III тройка</vt:lpstr>
      <vt:lpstr>Раунд 2. Угадай</vt:lpstr>
      <vt:lpstr>1. Название какого из этих видов спорта может быть синонимом медицинского термина?</vt:lpstr>
      <vt:lpstr>2. Какой театр посещают преимущественно медики?</vt:lpstr>
      <vt:lpstr>3. Как в народе называют автомобиль скорой помощи?</vt:lpstr>
      <vt:lpstr>4. Какой врач придумал школьную парту?</vt:lpstr>
      <vt:lpstr>5. Кто из великих российских врачей получил Нобелевскую премию за труды по физиологии пищеварения, используя в качестве подопытных животных собак?</vt:lpstr>
      <vt:lpstr>6. Кто из указанных российских ученых был лауреатом Нобелевской премии в области иммунологии?</vt:lpstr>
      <vt:lpstr>7. Это заболевание названо именем  выдающегося русского врача-терапевта С.П. Боткина, установившего его инфекционный характер. Что скрывается за болезнью Боткина?</vt:lpstr>
      <vt:lpstr>8. Какой полезный напиток «прижился» в России с лёгкой руки П.Я. Пясецкого, писателя, историка, путешественника, художника и врача?</vt:lpstr>
      <vt:lpstr>Раунд 3.  Кто на фото?</vt:lpstr>
      <vt:lpstr>Презентация PowerPoint</vt:lpstr>
      <vt:lpstr>     I</vt:lpstr>
      <vt:lpstr>Однажды у него спросили : «Какая разница между временем и бесконечностью?» Он ответил: «У меня нет времени, чтобы объяснить это вам, а у вас не хватит бесконечности, чтобы это понять!»</vt:lpstr>
      <vt:lpstr>Презентация PowerPoint</vt:lpstr>
      <vt:lpstr>Раунд 4.  Чего не хватает?</vt:lpstr>
      <vt:lpstr>1. Какой цветок держит Коперник на этой картине?                                                      Символом чего он является?</vt:lpstr>
      <vt:lpstr>2. Какое из этих животных изображено на эмблеме медиков? Почему именно оно?</vt:lpstr>
      <vt:lpstr>3. Какой плод, согласно пословице, может оставить врачей без работы?</vt:lpstr>
      <vt:lpstr>Раунд 5.  Закончи фразу</vt:lpstr>
      <vt:lpstr>1. Выдающийся хирург Н.И. Пирогов говорил: «Будущее принадлежит медицине ... ». </vt:lpstr>
      <vt:lpstr>2. Вставьте пропущенное слово в известный афоризм Гиппократа: «Врач лечит, … исцеляет».</vt:lpstr>
      <vt:lpstr>3. Вставьте пропущенное слово в высказывание Парацельса: «В мире не существует ядов и лекарств – все решает …»?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Где логика?</dc:title>
  <dc:creator>УЧИТЕЛЬ</dc:creator>
  <cp:lastModifiedBy>admin</cp:lastModifiedBy>
  <cp:revision>29</cp:revision>
  <dcterms:created xsi:type="dcterms:W3CDTF">2017-10-07T10:48:40Z</dcterms:created>
  <dcterms:modified xsi:type="dcterms:W3CDTF">2018-02-09T05:31:45Z</dcterms:modified>
</cp:coreProperties>
</file>