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8" r:id="rId4"/>
    <p:sldId id="286" r:id="rId5"/>
    <p:sldId id="270" r:id="rId6"/>
    <p:sldId id="274" r:id="rId7"/>
    <p:sldId id="268" r:id="rId8"/>
    <p:sldId id="277" r:id="rId9"/>
    <p:sldId id="278" r:id="rId10"/>
    <p:sldId id="279" r:id="rId11"/>
    <p:sldId id="280" r:id="rId12"/>
    <p:sldId id="281" r:id="rId13"/>
    <p:sldId id="285" r:id="rId14"/>
    <p:sldId id="282" r:id="rId15"/>
    <p:sldId id="287" r:id="rId16"/>
    <p:sldId id="283" r:id="rId17"/>
    <p:sldId id="288" r:id="rId18"/>
    <p:sldId id="289" r:id="rId19"/>
    <p:sldId id="290" r:id="rId20"/>
    <p:sldId id="312" r:id="rId21"/>
    <p:sldId id="275" r:id="rId22"/>
    <p:sldId id="315" r:id="rId23"/>
    <p:sldId id="316" r:id="rId24"/>
    <p:sldId id="291" r:id="rId25"/>
    <p:sldId id="317" r:id="rId26"/>
    <p:sldId id="292" r:id="rId27"/>
    <p:sldId id="273" r:id="rId28"/>
    <p:sldId id="320" r:id="rId29"/>
    <p:sldId id="293" r:id="rId30"/>
    <p:sldId id="295" r:id="rId31"/>
    <p:sldId id="272" r:id="rId32"/>
    <p:sldId id="296" r:id="rId33"/>
    <p:sldId id="297" r:id="rId34"/>
    <p:sldId id="298" r:id="rId35"/>
    <p:sldId id="299" r:id="rId36"/>
    <p:sldId id="300" r:id="rId37"/>
    <p:sldId id="301" r:id="rId38"/>
    <p:sldId id="302" r:id="rId39"/>
    <p:sldId id="303" r:id="rId40"/>
    <p:sldId id="304" r:id="rId41"/>
    <p:sldId id="305" r:id="rId42"/>
    <p:sldId id="276" r:id="rId43"/>
    <p:sldId id="306" r:id="rId44"/>
    <p:sldId id="307" r:id="rId45"/>
    <p:sldId id="308" r:id="rId46"/>
    <p:sldId id="309" r:id="rId47"/>
    <p:sldId id="310" r:id="rId48"/>
    <p:sldId id="266" r:id="rId49"/>
    <p:sldId id="311"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00"/>
    <a:srgbClr val="CCCC00"/>
    <a:srgbClr val="FFFFCC"/>
    <a:srgbClr val="FFFF99"/>
    <a:srgbClr val="FF3300"/>
    <a:srgbClr val="FF3399"/>
    <a:srgbClr val="6600FF"/>
    <a:srgbClr val="99CC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15.11.2018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15.11.2018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НА ОЧЕРЕДИ\ИСТОРИЧЕСКИЕ КОНКУРСЫ\ОТЕЧЕСТВЕННАЯ ВОЙНА 1812\ПРЕЗЕНТАЦИЯ\Готовый 1 слайд.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5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ОТЕЧЕСТВЕННАЯ ВОЙНА 1812\ПРЕЗЕНТАЦИЯ\слайд2 (1).jpg"/>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chemeClr val="accent1">
              <a:lumMod val="60000"/>
              <a:lumOff val="40000"/>
            </a:schemeClr>
          </a:solidFill>
        </p:spPr>
      </p:pic>
      <p:sp>
        <p:nvSpPr>
          <p:cNvPr id="3" name="Прямоугольник 2"/>
          <p:cNvSpPr/>
          <p:nvPr/>
        </p:nvSpPr>
        <p:spPr>
          <a:xfrm>
            <a:off x="3491880" y="260648"/>
            <a:ext cx="5472608" cy="1754326"/>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75000"/>
                  </a:schemeClr>
                </a:solidFill>
                <a:latin typeface="Bookman Old Style" pitchFamily="18" charset="0"/>
              </a:rPr>
              <a:t>1</a:t>
            </a:r>
            <a:r>
              <a:rPr lang="ru-RU" dirty="0" smtClean="0">
                <a:latin typeface="Bookman Old Style" pitchFamily="18" charset="0"/>
              </a:rPr>
              <a:t>.</a:t>
            </a:r>
            <a:r>
              <a:rPr lang="ru-RU" dirty="0" smtClean="0">
                <a:latin typeface="Constantia" pitchFamily="18" charset="0"/>
              </a:rPr>
              <a:t> Граф Семен Романович Воронцов, русский посол в Англии, в начале июня 1812 года пишет: «Если Наполеон будет нас преследовать, он погиб…. Он кончит тем, что будет истреблен нашей верной союзницей». </a:t>
            </a:r>
            <a:r>
              <a:rPr lang="ru-RU" b="1" i="1" dirty="0" smtClean="0">
                <a:solidFill>
                  <a:schemeClr val="accent1">
                    <a:lumMod val="50000"/>
                  </a:schemeClr>
                </a:solidFill>
                <a:latin typeface="Constantia" pitchFamily="18" charset="0"/>
              </a:rPr>
              <a:t>О какой союзнице России идет речь?</a:t>
            </a:r>
            <a:endParaRPr lang="ru-RU" b="1" i="1" dirty="0">
              <a:solidFill>
                <a:schemeClr val="accent1">
                  <a:lumMod val="50000"/>
                </a:schemeClr>
              </a:solidFill>
              <a:latin typeface="Constantia" pitchFamily="18" charset="0"/>
            </a:endParaRPr>
          </a:p>
        </p:txBody>
      </p:sp>
      <p:sp>
        <p:nvSpPr>
          <p:cNvPr id="4" name="Прямоугольник 3"/>
          <p:cNvSpPr/>
          <p:nvPr/>
        </p:nvSpPr>
        <p:spPr>
          <a:xfrm>
            <a:off x="3131840" y="2204864"/>
            <a:ext cx="5832648" cy="3693319"/>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75000"/>
                  </a:schemeClr>
                </a:solidFill>
                <a:latin typeface="Bookman Old Style" pitchFamily="18" charset="0"/>
              </a:rPr>
              <a:t>2</a:t>
            </a:r>
            <a:r>
              <a:rPr lang="ru-RU" b="1" dirty="0" smtClean="0">
                <a:latin typeface="Bookman Old Style" pitchFamily="18" charset="0"/>
              </a:rPr>
              <a:t>. </a:t>
            </a:r>
            <a:r>
              <a:rPr lang="ru-RU" dirty="0" smtClean="0">
                <a:latin typeface="Constantia" pitchFamily="18" charset="0"/>
              </a:rPr>
              <a:t>После сражения за Малоярославец 12 октября 1812 года обе стороны готовились к генеральному сражению. Однако Наполеон на совете в </a:t>
            </a:r>
            <a:r>
              <a:rPr lang="ru-RU" dirty="0" err="1" smtClean="0">
                <a:latin typeface="Constantia" pitchFamily="18" charset="0"/>
              </a:rPr>
              <a:t>Гродне</a:t>
            </a:r>
            <a:r>
              <a:rPr lang="ru-RU" dirty="0" smtClean="0">
                <a:latin typeface="Constantia" pitchFamily="18" charset="0"/>
              </a:rPr>
              <a:t> принимает решение отступать на север к старой Смоленской дороге, а Кутузов, вместо того, чтобы преследовать его, принимает решение отступить к югу.  Кажется, впервые в мировой истории войн противники после сражения уходили один от другого в разные стороны. Сам Наполеон 20 октября говорил А. </a:t>
            </a:r>
            <a:r>
              <a:rPr lang="ru-RU" dirty="0" err="1" smtClean="0">
                <a:latin typeface="Constantia" pitchFamily="18" charset="0"/>
              </a:rPr>
              <a:t>Коленкуру</a:t>
            </a:r>
            <a:r>
              <a:rPr lang="ru-RU" dirty="0" smtClean="0">
                <a:latin typeface="Constantia" pitchFamily="18" charset="0"/>
              </a:rPr>
              <a:t>, что "никак не может понять тактику Кутузова, оставлявшего нас в полном спокойствии". </a:t>
            </a:r>
            <a:r>
              <a:rPr lang="ru-RU" b="1" i="1" dirty="0" smtClean="0">
                <a:solidFill>
                  <a:schemeClr val="accent1">
                    <a:lumMod val="50000"/>
                  </a:schemeClr>
                </a:solidFill>
                <a:latin typeface="Constantia" pitchFamily="18" charset="0"/>
              </a:rPr>
              <a:t>А чем вы можете объяснить, что несколько дней Кутузов не преследовал Наполеона?</a:t>
            </a:r>
            <a:endParaRPr lang="ru-RU" b="1" i="1" dirty="0">
              <a:solidFill>
                <a:schemeClr val="accent1">
                  <a:lumMod val="50000"/>
                </a:schemeClr>
              </a:solidFill>
              <a:latin typeface="Constantia" pitchFamily="18" charset="0"/>
            </a:endParaRPr>
          </a:p>
        </p:txBody>
      </p:sp>
      <p:sp>
        <p:nvSpPr>
          <p:cNvPr id="5" name="TextBox 4"/>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4</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ОТЕЧЕСТВЕННАЯ ВОЙНА 1812\ПРЕЗЕНТАЦИЯ\слайд2 (1).jpg"/>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chemeClr val="accent1">
              <a:lumMod val="60000"/>
              <a:lumOff val="40000"/>
            </a:schemeClr>
          </a:solidFill>
        </p:spPr>
      </p:pic>
      <p:sp>
        <p:nvSpPr>
          <p:cNvPr id="3" name="Прямоугольник 2"/>
          <p:cNvSpPr/>
          <p:nvPr/>
        </p:nvSpPr>
        <p:spPr>
          <a:xfrm>
            <a:off x="3491880" y="404664"/>
            <a:ext cx="5400600" cy="2585323"/>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75000"/>
                  </a:schemeClr>
                </a:solidFill>
                <a:latin typeface="Bookman Old Style" pitchFamily="18" charset="0"/>
              </a:rPr>
              <a:t>1</a:t>
            </a:r>
            <a:r>
              <a:rPr lang="ru-RU" dirty="0" smtClean="0">
                <a:latin typeface="Bookman Old Style" pitchFamily="18" charset="0"/>
              </a:rPr>
              <a:t>.</a:t>
            </a:r>
            <a:r>
              <a:rPr lang="ru-RU" dirty="0" smtClean="0">
                <a:latin typeface="Constantia" pitchFamily="18" charset="0"/>
              </a:rPr>
              <a:t> Общеизвестно, что Париж - законодатель мод. Однако когда в 1814 г. в него вошли в составе союзнических войск казаки, они не только не испытали на себе влияния моды, но, напротив, ввели в моду то, что раньше французы не носили. </a:t>
            </a:r>
            <a:r>
              <a:rPr lang="ru-RU" b="1" i="1" dirty="0" smtClean="0">
                <a:solidFill>
                  <a:schemeClr val="accent1">
                    <a:lumMod val="50000"/>
                  </a:schemeClr>
                </a:solidFill>
                <a:latin typeface="Constantia" pitchFamily="18" charset="0"/>
              </a:rPr>
              <a:t>Предположите, какой именно непременный атрибут русского казачества стал необычайно популярен среди некоторой части французского общества? </a:t>
            </a:r>
            <a:endParaRPr lang="ru-RU" b="1" i="1" dirty="0">
              <a:solidFill>
                <a:schemeClr val="accent1">
                  <a:lumMod val="50000"/>
                </a:schemeClr>
              </a:solidFill>
              <a:latin typeface="Constantia" pitchFamily="18" charset="0"/>
            </a:endParaRPr>
          </a:p>
        </p:txBody>
      </p:sp>
      <p:sp>
        <p:nvSpPr>
          <p:cNvPr id="4" name="Прямоугольник 3"/>
          <p:cNvSpPr/>
          <p:nvPr/>
        </p:nvSpPr>
        <p:spPr>
          <a:xfrm>
            <a:off x="3203848" y="3212976"/>
            <a:ext cx="5688632" cy="2862322"/>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75000"/>
                  </a:schemeClr>
                </a:solidFill>
                <a:latin typeface="Bookman Old Style" pitchFamily="18" charset="0"/>
              </a:rPr>
              <a:t>2</a:t>
            </a:r>
            <a:r>
              <a:rPr lang="ru-RU" b="1" dirty="0" smtClean="0">
                <a:latin typeface="Bookman Old Style" pitchFamily="18" charset="0"/>
              </a:rPr>
              <a:t>. </a:t>
            </a:r>
            <a:r>
              <a:rPr lang="ru-RU" dirty="0" smtClean="0">
                <a:latin typeface="Constantia" pitchFamily="18" charset="0"/>
              </a:rPr>
              <a:t>Ряд историков полагают, что, вместо того, чтобы «добить» Наполеона, Кутузов предоставил ему «золотой мост» из России – возможность выбраться.  Русская армия под командованием Кутузова двигалась параллельно по южной дороге, совершая так называемый «фланговый марш». Не нанес последний решительный удар по противнику по Красным, допустил переправу Наполеона через Березину.  </a:t>
            </a:r>
            <a:r>
              <a:rPr lang="ru-RU" b="1" i="1" dirty="0" smtClean="0">
                <a:solidFill>
                  <a:schemeClr val="accent1">
                    <a:lumMod val="50000"/>
                  </a:schemeClr>
                </a:solidFill>
                <a:latin typeface="Constantia" pitchFamily="18" charset="0"/>
              </a:rPr>
              <a:t>Почему Кутузов создал это «золотой мост»? </a:t>
            </a:r>
            <a:endParaRPr lang="ru-RU" b="1" i="1" dirty="0">
              <a:solidFill>
                <a:schemeClr val="accent1">
                  <a:lumMod val="50000"/>
                </a:schemeClr>
              </a:solidFill>
              <a:latin typeface="Constantia" pitchFamily="18" charset="0"/>
            </a:endParaRPr>
          </a:p>
        </p:txBody>
      </p:sp>
      <p:sp>
        <p:nvSpPr>
          <p:cNvPr id="5" name="TextBox 4"/>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5</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истратор\Desktop\ОТЕЧЕСТВЕННАЯ ВОЙНА 1812\ПРЕЗЕНТАЦИЯ\слайд 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rgbClr val="990099"/>
            </a:solidFill>
          </a:ln>
        </p:spPr>
      </p:pic>
      <p:sp>
        <p:nvSpPr>
          <p:cNvPr id="3" name="TextBox 2"/>
          <p:cNvSpPr txBox="1"/>
          <p:nvPr/>
        </p:nvSpPr>
        <p:spPr>
          <a:xfrm>
            <a:off x="2555776" y="548680"/>
            <a:ext cx="4392488" cy="923330"/>
          </a:xfrm>
          <a:prstGeom prst="rect">
            <a:avLst/>
          </a:prstGeom>
          <a:noFill/>
          <a:ln w="38100">
            <a:solidFill>
              <a:srgbClr val="6600FF"/>
            </a:solidFill>
          </a:ln>
        </p:spPr>
        <p:txBody>
          <a:bodyPr wrap="square" rtlCol="0">
            <a:spAutoFit/>
          </a:bodyPr>
          <a:lstStyle/>
          <a:p>
            <a:pPr algn="ctr"/>
            <a:r>
              <a:rPr lang="ru-RU" sz="5400" b="1" cap="all" dirty="0" smtClean="0">
                <a:ln w="90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2</a:t>
            </a:r>
            <a:r>
              <a:rPr lang="en-US" sz="5400" b="1" cap="all" dirty="0" smtClean="0">
                <a:ln w="90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 </a:t>
            </a:r>
            <a:r>
              <a:rPr lang="ru-RU" sz="5400" b="1" cap="all" dirty="0" smtClean="0">
                <a:ln w="90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ТУР</a:t>
            </a:r>
            <a:endParaRPr lang="ru-RU" sz="5400" b="1" cap="all" dirty="0">
              <a:ln w="90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4" name="TextBox 3"/>
          <p:cNvSpPr txBox="1"/>
          <p:nvPr/>
        </p:nvSpPr>
        <p:spPr>
          <a:xfrm>
            <a:off x="2123728" y="2060848"/>
            <a:ext cx="5256584" cy="2800767"/>
          </a:xfrm>
          <a:prstGeom prst="rect">
            <a:avLst/>
          </a:prstGeom>
          <a:noFill/>
        </p:spPr>
        <p:txBody>
          <a:bodyPr wrap="square" rtlCol="0">
            <a:spAutoFit/>
          </a:bodyPr>
          <a:lstStyle/>
          <a:p>
            <a:pPr algn="ctr"/>
            <a:r>
              <a:rPr lang="ru-RU" sz="4400" b="1" cap="all" dirty="0" smtClean="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«ЗА ЧЕСТЬ МУНДИРА ДРАЛИСЬ НА ДУЭЛЯХ»</a:t>
            </a:r>
            <a:endParaRPr lang="ru-RU" sz="4400" b="1" cap="all"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5" name="TextBox 4"/>
          <p:cNvSpPr txBox="1"/>
          <p:nvPr/>
        </p:nvSpPr>
        <p:spPr>
          <a:xfrm>
            <a:off x="3491880" y="4869160"/>
            <a:ext cx="2448272" cy="523220"/>
          </a:xfrm>
          <a:prstGeom prst="rect">
            <a:avLst/>
          </a:prstGeom>
          <a:noFill/>
          <a:ln>
            <a:solidFill>
              <a:srgbClr val="66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1 МИНУТА</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cdn.wallpapersafari.com/29/75/0A9qI3.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pic>
        <p:nvPicPr>
          <p:cNvPr id="3" name="Рисунок 2" descr="http://www.artwall.ru/files/products/poster_p-67402.jpg"/>
          <p:cNvPicPr/>
          <p:nvPr/>
        </p:nvPicPr>
        <p:blipFill>
          <a:blip r:embed="rId3" cstate="print"/>
          <a:srcRect/>
          <a:stretch>
            <a:fillRect/>
          </a:stretch>
        </p:blipFill>
        <p:spPr bwMode="auto">
          <a:xfrm flipH="1">
            <a:off x="1187624" y="836712"/>
            <a:ext cx="1800200" cy="2448272"/>
          </a:xfrm>
          <a:prstGeom prst="rect">
            <a:avLst/>
          </a:prstGeom>
          <a:noFill/>
          <a:ln w="38100">
            <a:solidFill>
              <a:srgbClr val="660066"/>
            </a:solidFill>
          </a:ln>
        </p:spPr>
      </p:pic>
      <p:pic>
        <p:nvPicPr>
          <p:cNvPr id="4" name="Рисунок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836712"/>
            <a:ext cx="1584176" cy="2448272"/>
          </a:xfrm>
          <a:prstGeom prst="rect">
            <a:avLst/>
          </a:prstGeom>
          <a:noFill/>
          <a:ln w="38100">
            <a:solidFill>
              <a:srgbClr val="66006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836712"/>
            <a:ext cx="1681093" cy="2448272"/>
          </a:xfrm>
          <a:prstGeom prst="rect">
            <a:avLst/>
          </a:prstGeom>
          <a:noFill/>
          <a:ln w="38100">
            <a:solidFill>
              <a:srgbClr val="66006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http://aria-art.ru/0/1/1812%20god/72.jpg"/>
          <p:cNvPicPr/>
          <p:nvPr/>
        </p:nvPicPr>
        <p:blipFill>
          <a:blip r:embed="rId6" cstate="print"/>
          <a:srcRect/>
          <a:stretch>
            <a:fillRect/>
          </a:stretch>
        </p:blipFill>
        <p:spPr bwMode="auto">
          <a:xfrm>
            <a:off x="1907704" y="3573016"/>
            <a:ext cx="2088232" cy="2376264"/>
          </a:xfrm>
          <a:prstGeom prst="rect">
            <a:avLst/>
          </a:prstGeom>
          <a:noFill/>
          <a:ln w="38100">
            <a:solidFill>
              <a:srgbClr val="660066"/>
            </a:solidFill>
            <a:miter lim="800000"/>
            <a:headEnd/>
            <a:tailEnd/>
          </a:ln>
        </p:spPr>
      </p:pic>
      <p:sp>
        <p:nvSpPr>
          <p:cNvPr id="7" name="TextBox 6"/>
          <p:cNvSpPr txBox="1"/>
          <p:nvPr/>
        </p:nvSpPr>
        <p:spPr>
          <a:xfrm>
            <a:off x="611560" y="188640"/>
            <a:ext cx="7704856" cy="461665"/>
          </a:xfrm>
          <a:prstGeom prst="rect">
            <a:avLst/>
          </a:prstGeom>
          <a:solidFill>
            <a:schemeClr val="bg1"/>
          </a:solidFill>
          <a:ln w="38100">
            <a:solidFill>
              <a:srgbClr val="660066"/>
            </a:solidFill>
          </a:ln>
        </p:spPr>
        <p:txBody>
          <a:bodyPr wrap="square" rtlCol="0">
            <a:spAutoFit/>
          </a:bodyPr>
          <a:lstStyle/>
          <a:p>
            <a:pPr algn="ctr"/>
            <a:r>
              <a:rPr lang="ru-RU" sz="2400" b="1" cap="all" dirty="0" smtClean="0">
                <a:ln w="9000" cmpd="sng">
                  <a:solidFill>
                    <a:srgbClr val="99CCFF"/>
                  </a:solidFill>
                  <a:prstDash val="solid"/>
                </a:ln>
                <a:solidFill>
                  <a:srgbClr val="660066"/>
                </a:solidFill>
                <a:effectLst>
                  <a:reflection blurRad="12700" stA="28000" endPos="45000" dist="1000" dir="5400000" sy="-100000" algn="bl" rotWithShape="0"/>
                </a:effectLst>
              </a:rPr>
              <a:t>МУНДИРЫ ОТЕЧЕСТВЕННОЙ ВОЙНЫ 1812 ГОДА</a:t>
            </a:r>
            <a:endParaRPr lang="ru-RU" sz="2400" b="1" cap="all" dirty="0">
              <a:ln w="9000" cmpd="sng">
                <a:solidFill>
                  <a:srgbClr val="99CCFF"/>
                </a:solidFill>
                <a:prstDash val="solid"/>
              </a:ln>
              <a:solidFill>
                <a:srgbClr val="660066"/>
              </a:solidFill>
              <a:effectLst>
                <a:reflection blurRad="12700" stA="28000" endPos="45000" dist="1000" dir="5400000" sy="-100000" algn="bl" rotWithShape="0"/>
              </a:effectLst>
            </a:endParaRPr>
          </a:p>
        </p:txBody>
      </p:sp>
      <p:pic>
        <p:nvPicPr>
          <p:cNvPr id="8" name="Рисунок 7" descr="http://img1.liveinternet.ru/images/attach/c/1/57/99/57099343_leybgvardii_Egerskiy_polk.jpg"/>
          <p:cNvPicPr/>
          <p:nvPr/>
        </p:nvPicPr>
        <p:blipFill>
          <a:blip r:embed="rId7" cstate="print"/>
          <a:srcRect/>
          <a:stretch>
            <a:fillRect/>
          </a:stretch>
        </p:blipFill>
        <p:spPr bwMode="auto">
          <a:xfrm>
            <a:off x="4716016" y="3573016"/>
            <a:ext cx="1872208" cy="2376264"/>
          </a:xfrm>
          <a:prstGeom prst="rect">
            <a:avLst/>
          </a:prstGeom>
          <a:noFill/>
          <a:ln w="38100">
            <a:solidFill>
              <a:srgbClr val="660066"/>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oldtimewallpapers.com/wallpapers/201204/1334758571.jpg"/>
          <p:cNvPicPr>
            <a:picLocks noChangeAspect="1" noChangeArrowheads="1"/>
          </p:cNvPicPr>
          <p:nvPr/>
        </p:nvPicPr>
        <p:blipFill>
          <a:blip r:embed="rId2" cstate="print"/>
          <a:srcRect/>
          <a:stretch>
            <a:fillRect/>
          </a:stretch>
        </p:blipFill>
        <p:spPr bwMode="auto">
          <a:xfrm>
            <a:off x="0" y="0"/>
            <a:ext cx="9168341" cy="6858000"/>
          </a:xfrm>
          <a:prstGeom prst="rect">
            <a:avLst/>
          </a:prstGeom>
          <a:noFill/>
        </p:spPr>
      </p:pic>
      <p:pic>
        <p:nvPicPr>
          <p:cNvPr id="4" name="Рисунок 3" descr="http://www.artwall.ru/files/products/poster_p-67402.jpg"/>
          <p:cNvPicPr/>
          <p:nvPr/>
        </p:nvPicPr>
        <p:blipFill>
          <a:blip r:embed="rId3" cstate="print"/>
          <a:srcRect/>
          <a:stretch>
            <a:fillRect/>
          </a:stretch>
        </p:blipFill>
        <p:spPr bwMode="auto">
          <a:xfrm flipH="1">
            <a:off x="2195736" y="260648"/>
            <a:ext cx="4896544" cy="6336704"/>
          </a:xfrm>
          <a:prstGeom prst="rect">
            <a:avLst/>
          </a:prstGeom>
          <a:noFill/>
          <a:ln w="38100">
            <a:solidFill>
              <a:schemeClr val="accent1">
                <a:lumMod val="75000"/>
              </a:schemeClr>
            </a:solidFill>
          </a:ln>
        </p:spPr>
      </p:pic>
      <p:sp>
        <p:nvSpPr>
          <p:cNvPr id="5" name="TextBox 4"/>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1</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oldtimewallpapers.com/wallpapers/201204/1334758571.jpg"/>
          <p:cNvPicPr>
            <a:picLocks noChangeAspect="1" noChangeArrowheads="1"/>
          </p:cNvPicPr>
          <p:nvPr/>
        </p:nvPicPr>
        <p:blipFill>
          <a:blip r:embed="rId2" cstate="print"/>
          <a:srcRect/>
          <a:stretch>
            <a:fillRect/>
          </a:stretch>
        </p:blipFill>
        <p:spPr bwMode="auto">
          <a:xfrm>
            <a:off x="0" y="0"/>
            <a:ext cx="9168341" cy="6858000"/>
          </a:xfrm>
          <a:prstGeom prst="rect">
            <a:avLst/>
          </a:prstGeom>
          <a:noFill/>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04664"/>
            <a:ext cx="4248472" cy="5976664"/>
          </a:xfrm>
          <a:prstGeom prst="rect">
            <a:avLst/>
          </a:prstGeom>
          <a:noFill/>
          <a:ln w="38100">
            <a:solidFill>
              <a:schemeClr val="accent1">
                <a:lumMod val="7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2</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avatanplus.com/files/resources/original/5a085c52518c615fb0a8a19e.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476672"/>
            <a:ext cx="3960440" cy="5904656"/>
          </a:xfrm>
          <a:prstGeom prst="rect">
            <a:avLst/>
          </a:prstGeom>
          <a:noFill/>
          <a:ln w="38100">
            <a:solidFill>
              <a:schemeClr val="accent1">
                <a:lumMod val="7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3</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vatanplus.com/files/resources/original/5a085c52518c615fb0a8a19e.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pic>
        <p:nvPicPr>
          <p:cNvPr id="3" name="Рисунок 2" descr="http://aria-art.ru/0/1/1812%20god/72.jpg"/>
          <p:cNvPicPr/>
          <p:nvPr/>
        </p:nvPicPr>
        <p:blipFill>
          <a:blip r:embed="rId3" cstate="print"/>
          <a:srcRect/>
          <a:stretch>
            <a:fillRect/>
          </a:stretch>
        </p:blipFill>
        <p:spPr bwMode="auto">
          <a:xfrm>
            <a:off x="1907704" y="476672"/>
            <a:ext cx="5184576" cy="5544616"/>
          </a:xfrm>
          <a:prstGeom prst="rect">
            <a:avLst/>
          </a:prstGeom>
          <a:noFill/>
          <a:ln w="38100">
            <a:solidFill>
              <a:schemeClr val="accent1">
                <a:lumMod val="75000"/>
              </a:schemeClr>
            </a:solidFill>
            <a:miter lim="800000"/>
            <a:headEnd/>
            <a:tailEnd/>
          </a:ln>
        </p:spPr>
      </p:pic>
      <p:sp>
        <p:nvSpPr>
          <p:cNvPr id="4" name="TextBox 3"/>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4</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oldtimewallpapers.com/wallpapers/201204/1334758571.jpg"/>
          <p:cNvPicPr>
            <a:picLocks noChangeAspect="1" noChangeArrowheads="1"/>
          </p:cNvPicPr>
          <p:nvPr/>
        </p:nvPicPr>
        <p:blipFill>
          <a:blip r:embed="rId2" cstate="print"/>
          <a:srcRect/>
          <a:stretch>
            <a:fillRect/>
          </a:stretch>
        </p:blipFill>
        <p:spPr bwMode="auto">
          <a:xfrm>
            <a:off x="0" y="0"/>
            <a:ext cx="9168341" cy="6858000"/>
          </a:xfrm>
          <a:prstGeom prst="rect">
            <a:avLst/>
          </a:prstGeom>
          <a:noFill/>
        </p:spPr>
      </p:pic>
      <p:pic>
        <p:nvPicPr>
          <p:cNvPr id="3" name="Рисунок 2" descr="http://img1.liveinternet.ru/images/attach/c/1/57/99/57099343_leybgvardii_Egerskiy_polk.jpg"/>
          <p:cNvPicPr/>
          <p:nvPr/>
        </p:nvPicPr>
        <p:blipFill>
          <a:blip r:embed="rId3" cstate="print"/>
          <a:srcRect/>
          <a:stretch>
            <a:fillRect/>
          </a:stretch>
        </p:blipFill>
        <p:spPr bwMode="auto">
          <a:xfrm>
            <a:off x="2195736" y="404664"/>
            <a:ext cx="4680520" cy="5760640"/>
          </a:xfrm>
          <a:prstGeom prst="rect">
            <a:avLst/>
          </a:prstGeom>
          <a:noFill/>
          <a:ln w="38100">
            <a:solidFill>
              <a:schemeClr val="accent1">
                <a:lumMod val="75000"/>
              </a:schemeClr>
            </a:solidFill>
            <a:miter lim="800000"/>
            <a:headEnd/>
            <a:tailEnd/>
          </a:ln>
        </p:spPr>
      </p:pic>
      <p:sp>
        <p:nvSpPr>
          <p:cNvPr id="4" name="TextBox 3"/>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5</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истратор\Desktop\ОТЕЧЕСТВЕННАЯ ВОЙНА 1812\ПРЕЗЕНТАЦИЯ\слайд 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rgbClr val="990099"/>
            </a:solidFill>
          </a:ln>
        </p:spPr>
      </p:pic>
      <p:sp>
        <p:nvSpPr>
          <p:cNvPr id="3" name="TextBox 2"/>
          <p:cNvSpPr txBox="1"/>
          <p:nvPr/>
        </p:nvSpPr>
        <p:spPr>
          <a:xfrm>
            <a:off x="2555776" y="548680"/>
            <a:ext cx="4392488" cy="923330"/>
          </a:xfrm>
          <a:prstGeom prst="rect">
            <a:avLst/>
          </a:prstGeom>
          <a:noFill/>
          <a:ln w="38100">
            <a:solidFill>
              <a:srgbClr val="6600FF"/>
            </a:solidFill>
          </a:ln>
        </p:spPr>
        <p:txBody>
          <a:bodyPr wrap="square" rtlCol="0">
            <a:spAutoFit/>
          </a:bodyPr>
          <a:lstStyle/>
          <a:p>
            <a:pPr algn="ctr"/>
            <a:r>
              <a:rPr lang="ru-RU" sz="5400" b="1" cap="all" dirty="0" smtClean="0">
                <a:ln w="9000" cmpd="sng">
                  <a:solidFill>
                    <a:srgbClr val="9999FF"/>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3</a:t>
            </a:r>
            <a:r>
              <a:rPr lang="en-US" sz="5400" b="1" cap="all" dirty="0" smtClean="0">
                <a:ln w="9000" cmpd="sng">
                  <a:solidFill>
                    <a:srgbClr val="9999FF"/>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 </a:t>
            </a:r>
            <a:r>
              <a:rPr lang="ru-RU" sz="5400" b="1" cap="all" dirty="0" smtClean="0">
                <a:ln w="9000" cmpd="sng">
                  <a:solidFill>
                    <a:srgbClr val="9999FF"/>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ТУР</a:t>
            </a:r>
            <a:endParaRPr lang="ru-RU" sz="5400" b="1" cap="all" dirty="0">
              <a:ln w="9000" cmpd="sng">
                <a:solidFill>
                  <a:srgbClr val="9999FF"/>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4" name="TextBox 3"/>
          <p:cNvSpPr txBox="1"/>
          <p:nvPr/>
        </p:nvSpPr>
        <p:spPr>
          <a:xfrm>
            <a:off x="2123728" y="2060848"/>
            <a:ext cx="5256584" cy="1754326"/>
          </a:xfrm>
          <a:prstGeom prst="rect">
            <a:avLst/>
          </a:prstGeom>
          <a:noFill/>
        </p:spPr>
        <p:txBody>
          <a:bodyPr wrap="square" rtlCol="0">
            <a:spAutoFit/>
          </a:bodyPr>
          <a:lstStyle/>
          <a:p>
            <a:pPr algn="ctr"/>
            <a:r>
              <a:rPr lang="ru-RU"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a:t>
            </a:r>
            <a:r>
              <a:rPr lang="ru-RU" sz="5400" b="1" cap="all" dirty="0" smtClean="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МАШИНА ВРЕМЕНИ»</a:t>
            </a:r>
            <a:endParaRPr lang="ru-RU" sz="5400" b="1" cap="all"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5" name="TextBox 4"/>
          <p:cNvSpPr txBox="1"/>
          <p:nvPr/>
        </p:nvSpPr>
        <p:spPr>
          <a:xfrm>
            <a:off x="3491880" y="4437112"/>
            <a:ext cx="2448272" cy="523220"/>
          </a:xfrm>
          <a:prstGeom prst="rect">
            <a:avLst/>
          </a:prstGeom>
          <a:noFill/>
          <a:ln>
            <a:solidFill>
              <a:srgbClr val="66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1 МИНУТА</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ics.livejournal.com/ter_psich_ora1/pic/001fwrf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01578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6015789"/>
            <a:ext cx="91440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400" dirty="0">
                <a:latin typeface="Cambria Math" pitchFamily="18" charset="0"/>
                <a:ea typeface="Cambria Math" pitchFamily="18" charset="0"/>
              </a:rPr>
              <a:t>Переправа наполеоновской армии через Неман </a:t>
            </a:r>
            <a:br>
              <a:rPr lang="ru-RU" sz="2400" dirty="0">
                <a:latin typeface="Cambria Math" pitchFamily="18" charset="0"/>
                <a:ea typeface="Cambria Math" pitchFamily="18" charset="0"/>
              </a:rPr>
            </a:br>
            <a:r>
              <a:rPr lang="ru-RU" sz="2400" dirty="0">
                <a:latin typeface="Cambria Math" pitchFamily="18" charset="0"/>
                <a:ea typeface="Cambria Math" pitchFamily="18" charset="0"/>
              </a:rPr>
              <a:t>Неизвестный </a:t>
            </a:r>
            <a:r>
              <a:rPr lang="ru-RU" sz="2400" dirty="0" smtClean="0">
                <a:latin typeface="Cambria Math" pitchFamily="18" charset="0"/>
                <a:ea typeface="Cambria Math" pitchFamily="18" charset="0"/>
              </a:rPr>
              <a:t>автор</a:t>
            </a:r>
            <a:endParaRPr lang="ru-RU" sz="2400" dirty="0">
              <a:latin typeface="Cambria Math" pitchFamily="18" charset="0"/>
              <a:ea typeface="Cambria Math" pitchFamily="18" charset="0"/>
            </a:endParaRPr>
          </a:p>
        </p:txBody>
      </p:sp>
    </p:spTree>
    <p:extLst>
      <p:ext uri="{BB962C8B-B14F-4D97-AF65-F5344CB8AC3E}">
        <p14:creationId xmlns:p14="http://schemas.microsoft.com/office/powerpoint/2010/main" val="855097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ota.ru/upload/wallpapers/source/2014/01/27/17/01/39039/ykxXQY2bYd.jpg"/>
          <p:cNvPicPr>
            <a:picLocks noChangeAspect="1" noChangeArrowheads="1"/>
          </p:cNvPicPr>
          <p:nvPr/>
        </p:nvPicPr>
        <p:blipFill>
          <a:blip r:embed="rId2" cstate="print"/>
          <a:srcRect/>
          <a:stretch>
            <a:fillRect/>
          </a:stretch>
        </p:blipFill>
        <p:spPr bwMode="auto">
          <a:xfrm>
            <a:off x="0" y="0"/>
            <a:ext cx="9168341"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2555776"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1</a:t>
            </a:r>
            <a:endParaRPr lang="ru-RU" sz="2800" b="1" dirty="0">
              <a:solidFill>
                <a:schemeClr val="accent1">
                  <a:lumMod val="50000"/>
                </a:schemeClr>
              </a:solidFill>
              <a:latin typeface="Bookman Old Style" pitchFamily="18" charset="0"/>
            </a:endParaRPr>
          </a:p>
        </p:txBody>
      </p:sp>
      <p:sp>
        <p:nvSpPr>
          <p:cNvPr id="7" name="Прямоугольник 6"/>
          <p:cNvSpPr/>
          <p:nvPr/>
        </p:nvSpPr>
        <p:spPr>
          <a:xfrm>
            <a:off x="251520" y="1700808"/>
            <a:ext cx="8640960" cy="3293209"/>
          </a:xfrm>
          <a:prstGeom prst="rect">
            <a:avLst/>
          </a:prstGeom>
          <a:solidFill>
            <a:schemeClr val="bg1"/>
          </a:solidFill>
          <a:ln w="28575">
            <a:solidFill>
              <a:schemeClr val="tx1">
                <a:lumMod val="50000"/>
                <a:lumOff val="50000"/>
              </a:schemeClr>
            </a:solidFill>
          </a:ln>
        </p:spPr>
        <p:txBody>
          <a:bodyPr wrap="square">
            <a:spAutoFit/>
          </a:bodyPr>
          <a:lstStyle/>
          <a:p>
            <a:pPr marL="342900" indent="-342900">
              <a:buAutoNum type="arabicPeriod"/>
            </a:pPr>
            <a:r>
              <a:rPr lang="ru-RU" sz="1600" dirty="0" smtClean="0">
                <a:ln>
                  <a:solidFill>
                    <a:schemeClr val="tx1">
                      <a:lumMod val="65000"/>
                      <a:lumOff val="35000"/>
                    </a:schemeClr>
                  </a:solidFill>
                </a:ln>
                <a:latin typeface="Constantia" pitchFamily="18" charset="0"/>
              </a:rPr>
              <a:t>Назовите город, в котором состоялся бал, на котором Александр получил известие о нападении Наполеона на Россию и начале войны  (1 балл). </a:t>
            </a:r>
          </a:p>
          <a:p>
            <a:pPr marL="342900" indent="-342900">
              <a:buAutoNum type="arabicPeriod"/>
            </a:pPr>
            <a:r>
              <a:rPr lang="ru-RU" sz="1600" dirty="0" smtClean="0">
                <a:ln>
                  <a:solidFill>
                    <a:schemeClr val="tx1">
                      <a:lumMod val="65000"/>
                      <a:lumOff val="35000"/>
                    </a:schemeClr>
                  </a:solidFill>
                </a:ln>
                <a:latin typeface="Constantia" pitchFamily="18" charset="0"/>
              </a:rPr>
              <a:t>Какое поручение получил генерал и министр полиции Балашов от Александра I?                       (1 балл).</a:t>
            </a:r>
          </a:p>
          <a:p>
            <a:pPr marL="342900" indent="-342900">
              <a:buAutoNum type="arabicPeriod"/>
            </a:pPr>
            <a:r>
              <a:rPr lang="ru-RU" sz="1600" dirty="0" smtClean="0">
                <a:ln>
                  <a:solidFill>
                    <a:schemeClr val="tx1">
                      <a:lumMod val="65000"/>
                      <a:lumOff val="35000"/>
                    </a:schemeClr>
                  </a:solidFill>
                </a:ln>
                <a:latin typeface="Constantia" pitchFamily="18" charset="0"/>
              </a:rPr>
              <a:t> Выехав немедленно, Балашов в туже ночь достиг аванпостов французов. Однако аудиенция с Наполеоном состоялась лишь через 5 дней. Все это время Балашова перевозили из одного местечка в другое. Через 5 дней Балашов имел все основания предполагать, что ему вовсе не стоило покидать Вильно для выполнения приказа своего императора. Почему? (2 балла).</a:t>
            </a:r>
          </a:p>
          <a:p>
            <a:pPr marL="342900" indent="-342900">
              <a:buAutoNum type="arabicPeriod"/>
            </a:pPr>
            <a:r>
              <a:rPr lang="ru-RU" sz="1600" dirty="0" smtClean="0">
                <a:ln>
                  <a:solidFill>
                    <a:schemeClr val="tx1">
                      <a:lumMod val="65000"/>
                      <a:lumOff val="35000"/>
                    </a:schemeClr>
                  </a:solidFill>
                </a:ln>
                <a:latin typeface="Constantia" pitchFamily="18" charset="0"/>
              </a:rPr>
              <a:t> В ходе беседы самоуверенный французский император спросил русского генерала:</a:t>
            </a:r>
            <a:r>
              <a:rPr lang="ru-RU" sz="1600" b="1" i="1" dirty="0" smtClean="0">
                <a:ln>
                  <a:solidFill>
                    <a:schemeClr val="tx1">
                      <a:lumMod val="65000"/>
                      <a:lumOff val="35000"/>
                    </a:schemeClr>
                  </a:solidFill>
                </a:ln>
                <a:latin typeface="Constantia" pitchFamily="18" charset="0"/>
              </a:rPr>
              <a:t> </a:t>
            </a:r>
            <a:r>
              <a:rPr lang="ru-RU" sz="1600" dirty="0" smtClean="0">
                <a:ln>
                  <a:solidFill>
                    <a:schemeClr val="tx1">
                      <a:lumMod val="65000"/>
                      <a:lumOff val="35000"/>
                    </a:schemeClr>
                  </a:solidFill>
                </a:ln>
                <a:latin typeface="Constantia" pitchFamily="18" charset="0"/>
              </a:rPr>
              <a:t>«Каков самый подходящий путь на Москву?». Предположите, какой знаменитый город Российской империи назвал Балашов, пытаясь тем самым предостеречь Наполеона в его стремлении поставить Россию на колени? (1 балл)</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tchive.ru/res/media/img/oy800/work/f76/195857.jpg"/>
          <p:cNvPicPr>
            <a:picLocks noChangeAspect="1" noChangeArrowheads="1"/>
          </p:cNvPicPr>
          <p:nvPr/>
        </p:nvPicPr>
        <p:blipFill>
          <a:blip r:embed="rId2" cstate="print"/>
          <a:srcRect/>
          <a:stretch>
            <a:fillRect/>
          </a:stretch>
        </p:blipFill>
        <p:spPr bwMode="auto">
          <a:xfrm>
            <a:off x="0" y="0"/>
            <a:ext cx="9176266"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avatars.mds.yandex.net/get-pdb/27625/c02d9a3b-2dec-4d37-9d68-ffe3c46a15df/s1200?webp=false"/>
          <p:cNvPicPr>
            <a:picLocks noChangeAspect="1" noChangeArrowheads="1"/>
          </p:cNvPicPr>
          <p:nvPr/>
        </p:nvPicPr>
        <p:blipFill>
          <a:blip r:embed="rId2" cstate="print"/>
          <a:srcRect/>
          <a:stretch>
            <a:fillRect/>
          </a:stretch>
        </p:blipFill>
        <p:spPr bwMode="auto">
          <a:xfrm>
            <a:off x="0" y="0"/>
            <a:ext cx="9173209"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2627784" y="188640"/>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2</a:t>
            </a:r>
            <a:endParaRPr lang="ru-RU" sz="2800" b="1" dirty="0">
              <a:solidFill>
                <a:schemeClr val="accent1">
                  <a:lumMod val="50000"/>
                </a:schemeClr>
              </a:solidFill>
              <a:latin typeface="Bookman Old Style" pitchFamily="18" charset="0"/>
            </a:endParaRPr>
          </a:p>
        </p:txBody>
      </p:sp>
      <p:sp>
        <p:nvSpPr>
          <p:cNvPr id="7" name="Прямоугольник 6"/>
          <p:cNvSpPr/>
          <p:nvPr/>
        </p:nvSpPr>
        <p:spPr>
          <a:xfrm>
            <a:off x="179512" y="1700808"/>
            <a:ext cx="8640960" cy="3539430"/>
          </a:xfrm>
          <a:prstGeom prst="rect">
            <a:avLst/>
          </a:prstGeom>
          <a:solidFill>
            <a:schemeClr val="bg1"/>
          </a:solidFill>
          <a:ln w="28575">
            <a:solidFill>
              <a:schemeClr val="tx1">
                <a:lumMod val="50000"/>
                <a:lumOff val="50000"/>
              </a:schemeClr>
            </a:solidFill>
          </a:ln>
        </p:spPr>
        <p:txBody>
          <a:bodyPr wrap="square">
            <a:spAutoFit/>
          </a:bodyPr>
          <a:lstStyle/>
          <a:p>
            <a:pPr marL="342900" indent="-342900">
              <a:buAutoNum type="arabicPeriod"/>
            </a:pPr>
            <a:r>
              <a:rPr lang="ru-RU" sz="1600" dirty="0" smtClean="0">
                <a:ln>
                  <a:solidFill>
                    <a:schemeClr val="tx1">
                      <a:lumMod val="65000"/>
                      <a:lumOff val="35000"/>
                    </a:schemeClr>
                  </a:solidFill>
                </a:ln>
                <a:latin typeface="Constantia" pitchFamily="18" charset="0"/>
              </a:rPr>
              <a:t>В каком населенном пункте Кутузов принял командование армией? (1 балл).</a:t>
            </a:r>
          </a:p>
          <a:p>
            <a:pPr marL="342900" indent="-342900">
              <a:buAutoNum type="arabicPeriod"/>
            </a:pPr>
            <a:r>
              <a:rPr lang="ru-RU" sz="1600" dirty="0" smtClean="0">
                <a:ln>
                  <a:solidFill>
                    <a:schemeClr val="tx1">
                      <a:lumMod val="65000"/>
                      <a:lumOff val="35000"/>
                    </a:schemeClr>
                  </a:solidFill>
                </a:ln>
                <a:latin typeface="Constantia" pitchFamily="18" charset="0"/>
              </a:rPr>
              <a:t> До назначения главнокомандующим М.И. Кутузов должен был возглавлять народное ополчение – военное формирование добровольцев. Ополчение какого города должен был возглавлять Кутузов? (1 балл).</a:t>
            </a:r>
          </a:p>
          <a:p>
            <a:pPr marL="342900" indent="-342900">
              <a:buAutoNum type="arabicPeriod"/>
            </a:pPr>
            <a:r>
              <a:rPr lang="ru-RU" sz="1600" dirty="0" smtClean="0">
                <a:ln>
                  <a:solidFill>
                    <a:schemeClr val="tx1">
                      <a:lumMod val="65000"/>
                      <a:lumOff val="35000"/>
                    </a:schemeClr>
                  </a:solidFill>
                </a:ln>
                <a:latin typeface="Constantia" pitchFamily="18" charset="0"/>
              </a:rPr>
              <a:t>Александр I сменил Барклая – де – Толли и назначил главнокомандующим                                      М.И. Кутузова, которого давно терпеть не мог. Почему в этой ситуации было не назначить Багратиона? Почему был назначении именно Кутузов? Назовите не менее 2 причин. (2 балла)</a:t>
            </a:r>
          </a:p>
          <a:p>
            <a:pPr marL="342900" indent="-342900">
              <a:buAutoNum type="arabicPeriod"/>
            </a:pPr>
            <a:r>
              <a:rPr lang="ru-RU" sz="1600" dirty="0" smtClean="0">
                <a:ln>
                  <a:solidFill>
                    <a:schemeClr val="tx1">
                      <a:lumMod val="65000"/>
                      <a:lumOff val="35000"/>
                    </a:schemeClr>
                  </a:solidFill>
                </a:ln>
                <a:latin typeface="Constantia" pitchFamily="18" charset="0"/>
              </a:rPr>
              <a:t>Барклая – де – Толли обвиняли в предательстве, Багратион, переделав его фамилию дал ему обидную кличку: «Болтай да и только». Однако Кутузов, приехав в войска, назначил Барклая командующим 1 западной армией и признал его тактику совершенно верной, дав приказ об отступлении к Москве.  Михайло Илларионович стал просто продолжать исполнять план Барклая, чем и спас Россию. А как называл Наполеон план Барклая – де – Толли и Кутузова? (1 балл).</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1.fotokto.ru/photo/full/65/6513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7" name="Прямоугольник 6"/>
          <p:cNvSpPr/>
          <p:nvPr/>
        </p:nvSpPr>
        <p:spPr>
          <a:xfrm>
            <a:off x="179512" y="1700808"/>
            <a:ext cx="8640960" cy="4524315"/>
          </a:xfrm>
          <a:prstGeom prst="rect">
            <a:avLst/>
          </a:prstGeom>
          <a:solidFill>
            <a:schemeClr val="bg1"/>
          </a:solidFill>
          <a:ln w="28575">
            <a:solidFill>
              <a:schemeClr val="tx1">
                <a:lumMod val="50000"/>
                <a:lumOff val="50000"/>
              </a:schemeClr>
            </a:solidFill>
          </a:ln>
        </p:spPr>
        <p:txBody>
          <a:bodyPr wrap="square">
            <a:spAutoFit/>
          </a:bodyPr>
          <a:lstStyle/>
          <a:p>
            <a:pPr marL="342900" indent="-342900">
              <a:buAutoNum type="arabicPeriod"/>
            </a:pPr>
            <a:r>
              <a:rPr lang="ru-RU" sz="1600" dirty="0" smtClean="0">
                <a:ln>
                  <a:solidFill>
                    <a:schemeClr val="tx1">
                      <a:lumMod val="65000"/>
                      <a:lumOff val="35000"/>
                    </a:schemeClr>
                  </a:solidFill>
                </a:ln>
                <a:latin typeface="Constantia" pitchFamily="18" charset="0"/>
              </a:rPr>
              <a:t>В какой губернии России действовал отряд бесстрашной старостихи?(1 балл).</a:t>
            </a:r>
          </a:p>
          <a:p>
            <a:pPr marL="342900" indent="-342900">
              <a:buAutoNum type="arabicPeriod"/>
            </a:pPr>
            <a:r>
              <a:rPr lang="ru-RU" sz="1600" dirty="0" smtClean="0">
                <a:ln>
                  <a:solidFill>
                    <a:schemeClr val="tx1">
                      <a:lumMod val="65000"/>
                      <a:lumOff val="35000"/>
                    </a:schemeClr>
                  </a:solidFill>
                </a:ln>
                <a:latin typeface="Constantia" pitchFamily="18" charset="0"/>
              </a:rPr>
              <a:t> В 1813 году старостихе поступило предписание явиться в Москву.</a:t>
            </a:r>
            <a:r>
              <a:rPr lang="ru-RU" sz="1600" b="1" i="1" dirty="0" smtClean="0">
                <a:ln>
                  <a:solidFill>
                    <a:schemeClr val="tx1">
                      <a:lumMod val="65000"/>
                      <a:lumOff val="35000"/>
                    </a:schemeClr>
                  </a:solidFill>
                </a:ln>
                <a:latin typeface="Constantia" pitchFamily="18" charset="0"/>
              </a:rPr>
              <a:t> </a:t>
            </a:r>
          </a:p>
          <a:p>
            <a:pPr marL="342900" indent="-342900"/>
            <a:r>
              <a:rPr lang="ru-RU" sz="1600" dirty="0" smtClean="0">
                <a:ln>
                  <a:solidFill>
                    <a:schemeClr val="tx1">
                      <a:lumMod val="65000"/>
                      <a:lumOff val="35000"/>
                    </a:schemeClr>
                  </a:solidFill>
                </a:ln>
                <a:latin typeface="Constantia" pitchFamily="18" charset="0"/>
              </a:rPr>
              <a:t>Не без робости смелая женщина поехала в сердце России. </a:t>
            </a:r>
          </a:p>
          <a:p>
            <a:pPr marL="342900" indent="-342900"/>
            <a:r>
              <a:rPr lang="ru-RU" sz="1600" dirty="0" smtClean="0">
                <a:ln>
                  <a:solidFill>
                    <a:schemeClr val="tx1">
                      <a:lumMod val="65000"/>
                      <a:lumOff val="35000"/>
                    </a:schemeClr>
                  </a:solidFill>
                </a:ln>
                <a:latin typeface="Constantia" pitchFamily="18" charset="0"/>
              </a:rPr>
              <a:t>С кем встречалась Василиса Кожина в Москве? </a:t>
            </a:r>
          </a:p>
          <a:p>
            <a:pPr marL="342900" indent="-342900"/>
            <a:r>
              <a:rPr lang="ru-RU" sz="1600" dirty="0" smtClean="0">
                <a:ln>
                  <a:solidFill>
                    <a:schemeClr val="tx1">
                      <a:lumMod val="65000"/>
                      <a:lumOff val="35000"/>
                    </a:schemeClr>
                  </a:solidFill>
                </a:ln>
                <a:latin typeface="Constantia" pitchFamily="18" charset="0"/>
              </a:rPr>
              <a:t>Кто вручил героине медаль и 500 рублей серебром и низко поклонился </a:t>
            </a:r>
          </a:p>
          <a:p>
            <a:pPr marL="342900" indent="-342900"/>
            <a:r>
              <a:rPr lang="ru-RU" sz="1600" dirty="0" smtClean="0">
                <a:ln>
                  <a:solidFill>
                    <a:schemeClr val="tx1">
                      <a:lumMod val="65000"/>
                      <a:lumOff val="35000"/>
                    </a:schemeClr>
                  </a:solidFill>
                </a:ln>
                <a:latin typeface="Constantia" pitchFamily="18" charset="0"/>
              </a:rPr>
              <a:t>ей как самой России  - матушке? (1 балл).</a:t>
            </a:r>
          </a:p>
          <a:p>
            <a:pPr marL="342900" indent="-342900"/>
            <a:r>
              <a:rPr lang="ru-RU" sz="1600" dirty="0" smtClean="0">
                <a:ln>
                  <a:solidFill>
                    <a:schemeClr val="tx1">
                      <a:lumMod val="65000"/>
                      <a:lumOff val="35000"/>
                    </a:schemeClr>
                  </a:solidFill>
                </a:ln>
                <a:latin typeface="Constantia" pitchFamily="18" charset="0"/>
              </a:rPr>
              <a:t>3. Василиса зачастую сама конвоировала пленных, имея в руках только</a:t>
            </a:r>
          </a:p>
          <a:p>
            <a:pPr marL="342900" indent="-342900"/>
            <a:r>
              <a:rPr lang="ru-RU" sz="1600" dirty="0" smtClean="0">
                <a:ln>
                  <a:solidFill>
                    <a:schemeClr val="tx1">
                      <a:lumMod val="65000"/>
                      <a:lumOff val="35000"/>
                    </a:schemeClr>
                  </a:solidFill>
                </a:ln>
                <a:latin typeface="Constantia" pitchFamily="18" charset="0"/>
              </a:rPr>
              <a:t> вилы.</a:t>
            </a:r>
            <a:r>
              <a:rPr lang="ru-RU" sz="1600" b="1" i="1" dirty="0" smtClean="0">
                <a:ln>
                  <a:solidFill>
                    <a:schemeClr val="tx1">
                      <a:lumMod val="65000"/>
                      <a:lumOff val="35000"/>
                    </a:schemeClr>
                  </a:solidFill>
                </a:ln>
                <a:latin typeface="Constantia" pitchFamily="18" charset="0"/>
              </a:rPr>
              <a:t> </a:t>
            </a:r>
            <a:r>
              <a:rPr lang="ru-RU" sz="1600" dirty="0" smtClean="0">
                <a:ln>
                  <a:solidFill>
                    <a:schemeClr val="tx1">
                      <a:lumMod val="65000"/>
                      <a:lumOff val="35000"/>
                    </a:schemeClr>
                  </a:solidFill>
                </a:ln>
                <a:latin typeface="Constantia" pitchFamily="18" charset="0"/>
              </a:rPr>
              <a:t>Однажды, когда Василиса вела под конвоем 200 человек, ей </a:t>
            </a:r>
          </a:p>
          <a:p>
            <a:pPr marL="342900" indent="-342900"/>
            <a:r>
              <a:rPr lang="ru-RU" sz="1600" dirty="0" smtClean="0">
                <a:ln>
                  <a:solidFill>
                    <a:schemeClr val="tx1">
                      <a:lumMod val="65000"/>
                      <a:lumOff val="35000"/>
                    </a:schemeClr>
                  </a:solidFill>
                </a:ln>
                <a:latin typeface="Constantia" pitchFamily="18" charset="0"/>
              </a:rPr>
              <a:t>повстречался знаменитый казачий атаман Матвей Иванович Платов, </a:t>
            </a:r>
          </a:p>
          <a:p>
            <a:pPr marL="342900" indent="-342900"/>
            <a:r>
              <a:rPr lang="ru-RU" sz="1600" dirty="0" smtClean="0">
                <a:ln>
                  <a:solidFill>
                    <a:schemeClr val="tx1">
                      <a:lumMod val="65000"/>
                      <a:lumOff val="35000"/>
                    </a:schemeClr>
                  </a:solidFill>
                </a:ln>
                <a:latin typeface="Constantia" pitchFamily="18" charset="0"/>
              </a:rPr>
              <a:t>изумившийся тому, как беспрекословно подчинялись храброй </a:t>
            </a:r>
          </a:p>
          <a:p>
            <a:pPr marL="342900" indent="-342900"/>
            <a:r>
              <a:rPr lang="ru-RU" sz="1600" dirty="0" smtClean="0">
                <a:ln>
                  <a:solidFill>
                    <a:schemeClr val="tx1">
                      <a:lumMod val="65000"/>
                      <a:lumOff val="35000"/>
                    </a:schemeClr>
                  </a:solidFill>
                </a:ln>
                <a:latin typeface="Constantia" pitchFamily="18" charset="0"/>
              </a:rPr>
              <a:t>воительнице пленные французы. Похвалив её за смелость, он подарил ей</a:t>
            </a:r>
          </a:p>
          <a:p>
            <a:pPr marL="342900" indent="-342900"/>
            <a:r>
              <a:rPr lang="ru-RU" sz="1600" dirty="0" smtClean="0">
                <a:ln>
                  <a:solidFill>
                    <a:schemeClr val="tx1">
                      <a:lumMod val="65000"/>
                      <a:lumOff val="35000"/>
                    </a:schemeClr>
                  </a:solidFill>
                </a:ln>
                <a:latin typeface="Constantia" pitchFamily="18" charset="0"/>
              </a:rPr>
              <a:t>серебряный червонец «на платок». Василиса возразила, что платок ей ни</a:t>
            </a:r>
          </a:p>
          <a:p>
            <a:pPr marL="342900" indent="-342900"/>
            <a:r>
              <a:rPr lang="ru-RU" sz="1600" dirty="0" smtClean="0">
                <a:ln>
                  <a:solidFill>
                    <a:schemeClr val="tx1">
                      <a:lumMod val="65000"/>
                      <a:lumOff val="35000"/>
                    </a:schemeClr>
                  </a:solidFill>
                </a:ln>
                <a:latin typeface="Constantia" pitchFamily="18" charset="0"/>
              </a:rPr>
              <a:t>к чему, а вот малым ребятам на гостинец она, пожалуй, возьмет. Однако</a:t>
            </a:r>
          </a:p>
          <a:p>
            <a:pPr marL="342900" indent="-342900"/>
            <a:r>
              <a:rPr lang="ru-RU" sz="1600" dirty="0" smtClean="0">
                <a:ln>
                  <a:solidFill>
                    <a:schemeClr val="tx1">
                      <a:lumMod val="65000"/>
                      <a:lumOff val="35000"/>
                    </a:schemeClr>
                  </a:solidFill>
                </a:ln>
                <a:latin typeface="Constantia" pitchFamily="18" charset="0"/>
              </a:rPr>
              <a:t> червонец не был потрачен на детей Василисы. Куда потратила Василиса подарок генерала</a:t>
            </a:r>
          </a:p>
          <a:p>
            <a:pPr marL="342900" indent="-342900"/>
            <a:r>
              <a:rPr lang="ru-RU" sz="1600" dirty="0" smtClean="0">
                <a:ln>
                  <a:solidFill>
                    <a:schemeClr val="tx1">
                      <a:lumMod val="65000"/>
                      <a:lumOff val="35000"/>
                    </a:schemeClr>
                  </a:solidFill>
                </a:ln>
                <a:latin typeface="Constantia" pitchFamily="18" charset="0"/>
              </a:rPr>
              <a:t>Платова? (2 балла)</a:t>
            </a:r>
          </a:p>
          <a:p>
            <a:pPr marL="342900" indent="-342900"/>
            <a:r>
              <a:rPr lang="ru-RU" sz="1600" dirty="0" smtClean="0">
                <a:ln>
                  <a:solidFill>
                    <a:schemeClr val="tx1">
                      <a:lumMod val="65000"/>
                      <a:lumOff val="35000"/>
                    </a:schemeClr>
                  </a:solidFill>
                </a:ln>
                <a:latin typeface="Constantia" pitchFamily="18" charset="0"/>
              </a:rPr>
              <a:t>4. Именно он награжден из рук самого Кутузова Георгиевским крестом. Это был редкий</a:t>
            </a:r>
          </a:p>
          <a:p>
            <a:pPr marL="342900" indent="-342900"/>
            <a:r>
              <a:rPr lang="ru-RU" sz="1600" dirty="0" smtClean="0">
                <a:ln>
                  <a:solidFill>
                    <a:schemeClr val="tx1">
                      <a:lumMod val="65000"/>
                      <a:lumOff val="35000"/>
                    </a:schemeClr>
                  </a:solidFill>
                </a:ln>
                <a:latin typeface="Constantia" pitchFamily="18" charset="0"/>
              </a:rPr>
              <a:t>случай награждения невоенного человека, да ещё и крепостного мужика </a:t>
            </a:r>
            <a:r>
              <a:rPr lang="ru-RU" sz="1600" dirty="0" err="1" smtClean="0">
                <a:ln>
                  <a:solidFill>
                    <a:schemeClr val="tx1">
                      <a:lumMod val="65000"/>
                      <a:lumOff val="35000"/>
                    </a:schemeClr>
                  </a:solidFill>
                </a:ln>
                <a:latin typeface="Constantia" pitchFamily="18" charset="0"/>
              </a:rPr>
              <a:t>воинско</a:t>
            </a:r>
            <a:endParaRPr lang="ru-RU" sz="1600" dirty="0" smtClean="0">
              <a:ln>
                <a:solidFill>
                  <a:schemeClr val="tx1">
                    <a:lumMod val="65000"/>
                    <a:lumOff val="35000"/>
                  </a:schemeClr>
                </a:solidFill>
              </a:ln>
              <a:latin typeface="Constantia" pitchFamily="18" charset="0"/>
            </a:endParaRPr>
          </a:p>
          <a:p>
            <a:pPr marL="342900" indent="-342900"/>
            <a:r>
              <a:rPr lang="ru-RU" sz="1600" dirty="0" smtClean="0">
                <a:ln>
                  <a:solidFill>
                    <a:schemeClr val="tx1">
                      <a:lumMod val="65000"/>
                      <a:lumOff val="35000"/>
                    </a:schemeClr>
                  </a:solidFill>
                </a:ln>
                <a:latin typeface="Constantia" pitchFamily="18" charset="0"/>
              </a:rPr>
              <a:t>наградой. Кто это?</a:t>
            </a:r>
          </a:p>
        </p:txBody>
      </p:sp>
      <p:sp>
        <p:nvSpPr>
          <p:cNvPr id="5" name="TextBox 4"/>
          <p:cNvSpPr txBox="1"/>
          <p:nvPr/>
        </p:nvSpPr>
        <p:spPr>
          <a:xfrm>
            <a:off x="2699792" y="188640"/>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3</a:t>
            </a:r>
            <a:endParaRPr lang="ru-RU" sz="2800" b="1" dirty="0">
              <a:solidFill>
                <a:schemeClr val="accent1">
                  <a:lumMod val="50000"/>
                </a:schemeClr>
              </a:solidFill>
              <a:latin typeface="Bookman Old Style" pitchFamily="18" charset="0"/>
            </a:endParaRPr>
          </a:p>
        </p:txBody>
      </p:sp>
      <p:pic>
        <p:nvPicPr>
          <p:cNvPr id="37890" name="Picture 2" descr="https://avatars.mds.yandex.net/get-zen_doc/59126/pub_5a2c1a849d5cb3112b07b838_5a2c213a780019b60d830a40/scale_600"/>
          <p:cNvPicPr>
            <a:picLocks noChangeAspect="1" noChangeArrowheads="1"/>
          </p:cNvPicPr>
          <p:nvPr/>
        </p:nvPicPr>
        <p:blipFill>
          <a:blip r:embed="rId3" cstate="print"/>
          <a:srcRect/>
          <a:stretch>
            <a:fillRect/>
          </a:stretch>
        </p:blipFill>
        <p:spPr bwMode="auto">
          <a:xfrm>
            <a:off x="7092280" y="2276872"/>
            <a:ext cx="1883177" cy="24997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дминистратор\Desktop\ОТЕЧЕСТВЕННАЯ ВОЙНА 1812\ПРЕЗЕНТАЦИЯ\слайд 3 (1).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Прямоугольник 2"/>
          <p:cNvSpPr/>
          <p:nvPr/>
        </p:nvSpPr>
        <p:spPr>
          <a:xfrm>
            <a:off x="395536" y="1700808"/>
            <a:ext cx="8280920" cy="3785652"/>
          </a:xfrm>
          <a:prstGeom prst="rect">
            <a:avLst/>
          </a:prstGeom>
          <a:solidFill>
            <a:schemeClr val="bg1"/>
          </a:solidFill>
          <a:ln w="38100">
            <a:solidFill>
              <a:schemeClr val="tx1">
                <a:lumMod val="50000"/>
                <a:lumOff val="50000"/>
              </a:schemeClr>
            </a:solidFill>
          </a:ln>
        </p:spPr>
        <p:txBody>
          <a:bodyPr wrap="square">
            <a:spAutoFit/>
          </a:bodyPr>
          <a:lstStyle/>
          <a:p>
            <a:pPr marL="342900" indent="-342900">
              <a:buAutoNum type="arabicPeriod"/>
            </a:pPr>
            <a:r>
              <a:rPr lang="ru-RU" sz="1600" dirty="0" smtClean="0">
                <a:ln>
                  <a:solidFill>
                    <a:schemeClr val="tx1">
                      <a:lumMod val="65000"/>
                      <a:lumOff val="35000"/>
                    </a:schemeClr>
                  </a:solidFill>
                </a:ln>
                <a:latin typeface="Constantia" pitchFamily="18" charset="0"/>
              </a:rPr>
              <a:t>В каком месте Наполеон ожидал делегацию москвичей с ключами от столицы? (1 балл).</a:t>
            </a:r>
          </a:p>
          <a:p>
            <a:pPr marL="342900" indent="-342900">
              <a:buAutoNum type="arabicPeriod"/>
            </a:pPr>
            <a:r>
              <a:rPr lang="ru-RU" sz="1600" b="1" dirty="0" smtClean="0">
                <a:ln>
                  <a:solidFill>
                    <a:schemeClr val="tx1">
                      <a:lumMod val="65000"/>
                      <a:lumOff val="35000"/>
                    </a:schemeClr>
                  </a:solidFill>
                </a:ln>
                <a:latin typeface="Constantia" pitchFamily="18" charset="0"/>
              </a:rPr>
              <a:t> </a:t>
            </a:r>
            <a:r>
              <a:rPr lang="ru-RU" sz="1600" dirty="0" smtClean="0">
                <a:ln>
                  <a:solidFill>
                    <a:schemeClr val="tx1">
                      <a:lumMod val="65000"/>
                      <a:lumOff val="35000"/>
                    </a:schemeClr>
                  </a:solidFill>
                </a:ln>
                <a:latin typeface="Constantia" pitchFamily="18" charset="0"/>
              </a:rPr>
              <a:t>5 октября дипломат и посланник Наполеона </a:t>
            </a:r>
            <a:r>
              <a:rPr lang="en-US" sz="1600" dirty="0" smtClean="0">
                <a:ln>
                  <a:solidFill>
                    <a:schemeClr val="tx1">
                      <a:lumMod val="65000"/>
                      <a:lumOff val="35000"/>
                    </a:schemeClr>
                  </a:solidFill>
                </a:ln>
                <a:latin typeface="Constantia" pitchFamily="18" charset="0"/>
              </a:rPr>
              <a:t> </a:t>
            </a:r>
            <a:r>
              <a:rPr lang="ru-RU" sz="1600" dirty="0" err="1" smtClean="0">
                <a:ln>
                  <a:solidFill>
                    <a:schemeClr val="tx1">
                      <a:lumMod val="65000"/>
                      <a:lumOff val="35000"/>
                    </a:schemeClr>
                  </a:solidFill>
                </a:ln>
                <a:latin typeface="Constantia" pitchFamily="18" charset="0"/>
              </a:rPr>
              <a:t>Лористон</a:t>
            </a:r>
            <a:r>
              <a:rPr lang="ru-RU" sz="1600" dirty="0" smtClean="0">
                <a:ln>
                  <a:solidFill>
                    <a:schemeClr val="tx1">
                      <a:lumMod val="65000"/>
                      <a:lumOff val="35000"/>
                    </a:schemeClr>
                  </a:solidFill>
                </a:ln>
                <a:latin typeface="Constantia" pitchFamily="18" charset="0"/>
              </a:rPr>
              <a:t> вручает письмо Наполеона Кутузову. В какой населенный пункт было доставлено это письмо?</a:t>
            </a:r>
          </a:p>
          <a:p>
            <a:pPr marL="342900" indent="-342900">
              <a:buAutoNum type="arabicPeriod"/>
            </a:pPr>
            <a:r>
              <a:rPr lang="ru-RU" sz="1600" dirty="0" smtClean="0">
                <a:ln>
                  <a:solidFill>
                    <a:schemeClr val="tx1">
                      <a:lumMod val="65000"/>
                      <a:lumOff val="35000"/>
                    </a:schemeClr>
                  </a:solidFill>
                </a:ln>
                <a:latin typeface="Constantia" pitchFamily="18" charset="0"/>
              </a:rPr>
              <a:t>Перед Вами текст письма Наполеона Кутузову: </a:t>
            </a:r>
            <a:r>
              <a:rPr lang="ru-RU" sz="1600" b="1" i="1" dirty="0" smtClean="0">
                <a:ln>
                  <a:solidFill>
                    <a:schemeClr val="tx1">
                      <a:lumMod val="65000"/>
                      <a:lumOff val="35000"/>
                    </a:schemeClr>
                  </a:solidFill>
                </a:ln>
                <a:latin typeface="Constantia" pitchFamily="18" charset="0"/>
              </a:rPr>
              <a:t>«Князь Кутузов! Посылаю в Вам одного из моих генерал – </a:t>
            </a:r>
            <a:r>
              <a:rPr lang="ru-RU" sz="1600" b="1" i="1" dirty="0" err="1" smtClean="0">
                <a:ln>
                  <a:solidFill>
                    <a:schemeClr val="tx1">
                      <a:lumMod val="65000"/>
                      <a:lumOff val="35000"/>
                    </a:schemeClr>
                  </a:solidFill>
                </a:ln>
                <a:latin typeface="Constantia" pitchFamily="18" charset="0"/>
              </a:rPr>
              <a:t>адьютантов</a:t>
            </a:r>
            <a:r>
              <a:rPr lang="ru-RU" sz="1600" b="1" i="1" dirty="0" smtClean="0">
                <a:ln>
                  <a:solidFill>
                    <a:schemeClr val="tx1">
                      <a:lumMod val="65000"/>
                      <a:lumOff val="35000"/>
                    </a:schemeClr>
                  </a:solidFill>
                </a:ln>
                <a:latin typeface="Constantia" pitchFamily="18" charset="0"/>
              </a:rPr>
              <a:t> для переговоров о многих важных делах. Хочу, чтобы ваша светлость поверили тому, что он Вам скажет, особенно, когда он выразит Вам чувства уважения и особого внимания, которые я с давних пор питаю к Вам. Не имея сказать ничего другого этим письмом, молю всевышнего, чтобы он хранил Вас, князь Кутузов, под своим священным и благим покровом. Наполеон». </a:t>
            </a:r>
            <a:r>
              <a:rPr lang="ru-RU" sz="1600" dirty="0" smtClean="0">
                <a:ln>
                  <a:solidFill>
                    <a:schemeClr val="tx1">
                      <a:lumMod val="65000"/>
                      <a:lumOff val="35000"/>
                    </a:schemeClr>
                  </a:solidFill>
                </a:ln>
                <a:latin typeface="Constantia" pitchFamily="18" charset="0"/>
              </a:rPr>
              <a:t>Не кажется ли вам странным, что воюющий противник пишет своему неприятелю такие слова? Предположите, чем они могли быть вызваны? (2 балла).</a:t>
            </a:r>
          </a:p>
          <a:p>
            <a:pPr marL="342900" indent="-342900">
              <a:buAutoNum type="arabicPeriod"/>
            </a:pPr>
            <a:r>
              <a:rPr lang="ru-RU" sz="1600" dirty="0" smtClean="0">
                <a:ln>
                  <a:solidFill>
                    <a:schemeClr val="tx1">
                      <a:lumMod val="75000"/>
                      <a:lumOff val="25000"/>
                    </a:schemeClr>
                  </a:solidFill>
                </a:ln>
                <a:latin typeface="Constantia" pitchFamily="18" charset="0"/>
              </a:rPr>
              <a:t>Французский дипломат </a:t>
            </a:r>
            <a:r>
              <a:rPr lang="ru-RU" sz="1600" dirty="0" err="1" smtClean="0">
                <a:ln>
                  <a:solidFill>
                    <a:schemeClr val="tx1">
                      <a:lumMod val="75000"/>
                      <a:lumOff val="25000"/>
                    </a:schemeClr>
                  </a:solidFill>
                </a:ln>
                <a:latin typeface="Constantia" pitchFamily="18" charset="0"/>
              </a:rPr>
              <a:t>Лористон</a:t>
            </a:r>
            <a:r>
              <a:rPr lang="ru-RU" sz="1600" dirty="0" smtClean="0">
                <a:ln>
                  <a:solidFill>
                    <a:schemeClr val="tx1">
                      <a:lumMod val="75000"/>
                      <a:lumOff val="25000"/>
                    </a:schemeClr>
                  </a:solidFill>
                </a:ln>
                <a:latin typeface="Constantia" pitchFamily="18" charset="0"/>
              </a:rPr>
              <a:t>, прибывший к Кутузову передал Кутузову письмо Наполеона. Кутузов прочитал письмо… Что ответил Кутузов</a:t>
            </a:r>
            <a:r>
              <a:rPr lang="en-US" sz="1600" smtClean="0">
                <a:ln>
                  <a:solidFill>
                    <a:schemeClr val="tx1">
                      <a:lumMod val="75000"/>
                      <a:lumOff val="25000"/>
                    </a:schemeClr>
                  </a:solidFill>
                </a:ln>
                <a:latin typeface="Constantia" pitchFamily="18" charset="0"/>
              </a:rPr>
              <a:t> </a:t>
            </a:r>
            <a:r>
              <a:rPr lang="ru-RU" sz="1600" smtClean="0">
                <a:ln>
                  <a:solidFill>
                    <a:schemeClr val="tx1">
                      <a:lumMod val="75000"/>
                      <a:lumOff val="25000"/>
                    </a:schemeClr>
                  </a:solidFill>
                </a:ln>
                <a:latin typeface="Constantia" pitchFamily="18" charset="0"/>
              </a:rPr>
              <a:t> </a:t>
            </a:r>
            <a:r>
              <a:rPr lang="ru-RU" sz="1600" dirty="0" err="1" smtClean="0">
                <a:ln>
                  <a:solidFill>
                    <a:schemeClr val="tx1">
                      <a:lumMod val="75000"/>
                      <a:lumOff val="25000"/>
                    </a:schemeClr>
                  </a:solidFill>
                </a:ln>
                <a:latin typeface="Constantia" pitchFamily="18" charset="0"/>
              </a:rPr>
              <a:t>Лористону</a:t>
            </a:r>
            <a:r>
              <a:rPr lang="ru-RU" sz="1600" dirty="0" smtClean="0">
                <a:ln>
                  <a:solidFill>
                    <a:schemeClr val="tx1">
                      <a:lumMod val="75000"/>
                      <a:lumOff val="25000"/>
                    </a:schemeClr>
                  </a:solidFill>
                </a:ln>
                <a:latin typeface="Constantia" pitchFamily="18" charset="0"/>
              </a:rPr>
              <a:t>? (1 балл).</a:t>
            </a:r>
            <a:endParaRPr lang="ru-RU" sz="1600" dirty="0">
              <a:ln>
                <a:solidFill>
                  <a:schemeClr val="tx1">
                    <a:lumMod val="75000"/>
                    <a:lumOff val="25000"/>
                  </a:schemeClr>
                </a:solidFill>
              </a:ln>
              <a:latin typeface="Constantia" pitchFamily="18" charset="0"/>
            </a:endParaRPr>
          </a:p>
        </p:txBody>
      </p:sp>
      <p:sp>
        <p:nvSpPr>
          <p:cNvPr id="4" name="TextBox 3"/>
          <p:cNvSpPr txBox="1"/>
          <p:nvPr/>
        </p:nvSpPr>
        <p:spPr>
          <a:xfrm>
            <a:off x="2627784"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4</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art-master777.ru/wp-content/uploads/Tavricheskij-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дминистратор\Desktop\ОТЕЧЕСТВЕННАЯ ВОЙНА 1812\ПРЕЗЕНТАЦИЯ\слайд 3 (1).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Прямоугольник 2"/>
          <p:cNvSpPr/>
          <p:nvPr/>
        </p:nvSpPr>
        <p:spPr>
          <a:xfrm>
            <a:off x="395536" y="1700808"/>
            <a:ext cx="8280920" cy="3785652"/>
          </a:xfrm>
          <a:prstGeom prst="rect">
            <a:avLst/>
          </a:prstGeom>
          <a:solidFill>
            <a:schemeClr val="bg1"/>
          </a:solidFill>
          <a:ln w="38100">
            <a:solidFill>
              <a:schemeClr val="tx1">
                <a:lumMod val="50000"/>
                <a:lumOff val="50000"/>
              </a:schemeClr>
            </a:solidFill>
          </a:ln>
        </p:spPr>
        <p:txBody>
          <a:bodyPr wrap="square">
            <a:spAutoFit/>
          </a:bodyPr>
          <a:lstStyle/>
          <a:p>
            <a:pPr marL="342900" indent="-342900">
              <a:buAutoNum type="arabicPeriod"/>
            </a:pPr>
            <a:r>
              <a:rPr lang="ru-RU" sz="1600" dirty="0" smtClean="0">
                <a:ln>
                  <a:solidFill>
                    <a:schemeClr val="tx1">
                      <a:lumMod val="65000"/>
                      <a:lumOff val="35000"/>
                    </a:schemeClr>
                  </a:solidFill>
                </a:ln>
                <a:latin typeface="Constantia" pitchFamily="18" charset="0"/>
              </a:rPr>
              <a:t>Вы увидели отрывок из пьесы Александра Гладкова «</a:t>
            </a:r>
            <a:r>
              <a:rPr lang="ru-RU" sz="1600" dirty="0" err="1" smtClean="0">
                <a:ln>
                  <a:solidFill>
                    <a:schemeClr val="tx1">
                      <a:lumMod val="65000"/>
                      <a:lumOff val="35000"/>
                    </a:schemeClr>
                  </a:solidFill>
                </a:ln>
                <a:latin typeface="Constantia" pitchFamily="18" charset="0"/>
              </a:rPr>
              <a:t>Давным</a:t>
            </a:r>
            <a:r>
              <a:rPr lang="ru-RU" sz="1600" dirty="0" smtClean="0">
                <a:ln>
                  <a:solidFill>
                    <a:schemeClr val="tx1">
                      <a:lumMod val="65000"/>
                      <a:lumOff val="35000"/>
                    </a:schemeClr>
                  </a:solidFill>
                </a:ln>
                <a:latin typeface="Constantia" pitchFamily="18" charset="0"/>
              </a:rPr>
              <a:t> – давно». Кто послужил прообразом главной героини Шурочки Азаровой? (1 балл).</a:t>
            </a:r>
          </a:p>
          <a:p>
            <a:pPr marL="342900" indent="-342900">
              <a:buAutoNum type="arabicPeriod"/>
            </a:pPr>
            <a:r>
              <a:rPr lang="ru-RU" sz="1600" dirty="0" smtClean="0">
                <a:ln>
                  <a:solidFill>
                    <a:schemeClr val="tx1">
                      <a:lumMod val="65000"/>
                      <a:lumOff val="35000"/>
                    </a:schemeClr>
                  </a:solidFill>
                </a:ln>
                <a:latin typeface="Constantia" pitchFamily="18" charset="0"/>
              </a:rPr>
              <a:t>Известно, что сначала героиня записалась в казачий полк, но через месяц поступила на службу в </a:t>
            </a:r>
            <a:r>
              <a:rPr lang="ru-RU" sz="1600" dirty="0" err="1" smtClean="0">
                <a:ln>
                  <a:solidFill>
                    <a:schemeClr val="tx1">
                      <a:lumMod val="65000"/>
                      <a:lumOff val="35000"/>
                    </a:schemeClr>
                  </a:solidFill>
                </a:ln>
                <a:latin typeface="Constantia" pitchFamily="18" charset="0"/>
              </a:rPr>
              <a:t>Коннопольский</a:t>
            </a:r>
            <a:r>
              <a:rPr lang="ru-RU" sz="1600" dirty="0" smtClean="0">
                <a:ln>
                  <a:solidFill>
                    <a:schemeClr val="tx1">
                      <a:lumMod val="65000"/>
                      <a:lumOff val="35000"/>
                    </a:schemeClr>
                  </a:solidFill>
                </a:ln>
                <a:latin typeface="Constantia" pitchFamily="18" charset="0"/>
              </a:rPr>
              <a:t> уланский полк. Там легче было скрыть, что она – не мужчина. Почему? </a:t>
            </a:r>
          </a:p>
          <a:p>
            <a:pPr marL="342900" indent="-342900">
              <a:buAutoNum type="arabicPeriod"/>
            </a:pPr>
            <a:r>
              <a:rPr lang="ru-RU" sz="1600" dirty="0" smtClean="0">
                <a:ln>
                  <a:solidFill>
                    <a:schemeClr val="tx1">
                      <a:lumMod val="65000"/>
                      <a:lumOff val="35000"/>
                    </a:schemeClr>
                  </a:solidFill>
                </a:ln>
                <a:latin typeface="Constantia" pitchFamily="18" charset="0"/>
              </a:rPr>
              <a:t>После разоблачения она была отправлена в Санкт – Петербург на аудиенцию к императору Александру I, который был восхищен храбростью женщины и её желанием служить родине. Он выслушал её просьбу не возвращать её к родителям и разрешил остаться в армии. Более того, он дал героине мужское имя и фамилию и отправил в новый полк в чине подпоручика. Назовите имя, которое дал император нашей героине и род войск, в который её отправил император. </a:t>
            </a:r>
          </a:p>
          <a:p>
            <a:pPr marL="342900" indent="-342900">
              <a:buAutoNum type="arabicPeriod"/>
            </a:pPr>
            <a:r>
              <a:rPr lang="ru-RU" sz="1600" dirty="0" smtClean="0">
                <a:ln>
                  <a:solidFill>
                    <a:schemeClr val="tx1">
                      <a:lumMod val="65000"/>
                      <a:lumOff val="35000"/>
                    </a:schemeClr>
                  </a:solidFill>
                </a:ln>
                <a:latin typeface="Constantia" pitchFamily="18" charset="0"/>
              </a:rPr>
              <a:t>В 1812 году она участвовала в битве под Смоленском и Бородине, где была ранена в ногу.</a:t>
            </a:r>
            <a:r>
              <a:rPr lang="ru-RU" sz="1600" b="1" i="1" dirty="0" smtClean="0">
                <a:ln>
                  <a:solidFill>
                    <a:schemeClr val="tx1">
                      <a:lumMod val="65000"/>
                      <a:lumOff val="35000"/>
                    </a:schemeClr>
                  </a:solidFill>
                </a:ln>
                <a:latin typeface="Constantia" pitchFamily="18" charset="0"/>
              </a:rPr>
              <a:t> </a:t>
            </a:r>
            <a:r>
              <a:rPr lang="ru-RU" sz="1600" dirty="0" smtClean="0">
                <a:ln>
                  <a:solidFill>
                    <a:schemeClr val="tx1">
                      <a:lumMod val="65000"/>
                      <a:lumOff val="35000"/>
                    </a:schemeClr>
                  </a:solidFill>
                </a:ln>
                <a:latin typeface="Constantia" pitchFamily="18" charset="0"/>
              </a:rPr>
              <a:t>После лечения она получила чин поручика и стала служить ординарцем у…  У какого знаменитого военачальника Отечественной войны 1812 года служила наша героиня  ординарцем? </a:t>
            </a:r>
            <a:endParaRPr lang="ru-RU" sz="1600" dirty="0">
              <a:ln>
                <a:solidFill>
                  <a:schemeClr val="tx1">
                    <a:lumMod val="65000"/>
                    <a:lumOff val="35000"/>
                  </a:schemeClr>
                </a:solidFill>
              </a:ln>
              <a:latin typeface="Constantia" pitchFamily="18" charset="0"/>
            </a:endParaRPr>
          </a:p>
        </p:txBody>
      </p:sp>
      <p:sp>
        <p:nvSpPr>
          <p:cNvPr id="4" name="TextBox 3"/>
          <p:cNvSpPr txBox="1"/>
          <p:nvPr/>
        </p:nvSpPr>
        <p:spPr>
          <a:xfrm>
            <a:off x="2627784"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5</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descr="http://www.k-istine.ru/images/people/alexandr_1_emperor-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2784" y="2377349"/>
            <a:ext cx="1731407" cy="2156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8" descr="Ð¤Ð°Ð¹Ð»:Napoleon Paul Delaroch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05243" cy="2350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8" name="Picture 6" descr="https://2.bp.blogspot.com/-4fLk8xQLo7c/WbBKMsM6jrI/AAAAAAAA0WQ/MemS1xELcQcOvWFq1xal0SNA4IJ-NlT2gCLcBGAs/s1600/Red_Right_Arrow_Transparent_PNG_Clip_Art_Ima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62715">
            <a:off x="1619672" y="2921832"/>
            <a:ext cx="2486572" cy="754222"/>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i.gifer.com/YQDj.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1340768"/>
            <a:ext cx="680641" cy="77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https://i.gifer.com/YQDj.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621827"/>
            <a:ext cx="680641" cy="7717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i.gifer.com/YQDj.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1198" y="789471"/>
            <a:ext cx="680641" cy="77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0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fltVal val="0"/>
                                          </p:val>
                                        </p:tav>
                                        <p:tav tm="100000">
                                          <p:val>
                                            <p:strVal val="#ppt_w"/>
                                          </p:val>
                                        </p:tav>
                                      </p:tavLst>
                                    </p:anim>
                                    <p:anim calcmode="lin" valueType="num">
                                      <p:cBhvr>
                                        <p:cTn id="8" dur="500" fill="hold"/>
                                        <p:tgtEl>
                                          <p:spTgt spid="3078"/>
                                        </p:tgtEl>
                                        <p:attrNameLst>
                                          <p:attrName>ppt_h</p:attrName>
                                        </p:attrNameLst>
                                      </p:cBhvr>
                                      <p:tavLst>
                                        <p:tav tm="0">
                                          <p:val>
                                            <p:fltVal val="0"/>
                                          </p:val>
                                        </p:tav>
                                        <p:tav tm="100000">
                                          <p:val>
                                            <p:strVal val="#ppt_h"/>
                                          </p:val>
                                        </p:tav>
                                      </p:tavLst>
                                    </p:anim>
                                    <p:animEffect transition="in" filter="fade">
                                      <p:cBhvr>
                                        <p:cTn id="9" dur="500"/>
                                        <p:tgtEl>
                                          <p:spTgt spid="3078"/>
                                        </p:tgtEl>
                                      </p:cBhvr>
                                    </p:animEffect>
                                  </p:childTnLst>
                                </p:cTn>
                              </p:par>
                              <p:par>
                                <p:cTn id="10" presetID="1" presetClass="entr" presetSubtype="0" fill="hold" nodeType="withEffect">
                                  <p:stCondLst>
                                    <p:cond delay="0"/>
                                  </p:stCondLst>
                                  <p:childTnLst>
                                    <p:set>
                                      <p:cBhvr>
                                        <p:cTn id="11" dur="1" fill="hold">
                                          <p:stCondLst>
                                            <p:cond delay="0"/>
                                          </p:stCondLst>
                                        </p:cTn>
                                        <p:tgtEl>
                                          <p:spTgt spid="308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истратор\Desktop\ОТЕЧЕСТВЕННАЯ ВОЙНА 1812\ПРЕЗЕНТАЦИЯ\слайд 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rgbClr val="6600FF"/>
            </a:solidFill>
          </a:ln>
        </p:spPr>
      </p:pic>
      <p:sp>
        <p:nvSpPr>
          <p:cNvPr id="3" name="TextBox 2"/>
          <p:cNvSpPr txBox="1"/>
          <p:nvPr/>
        </p:nvSpPr>
        <p:spPr>
          <a:xfrm>
            <a:off x="2555776" y="548680"/>
            <a:ext cx="4392488" cy="923330"/>
          </a:xfrm>
          <a:prstGeom prst="rect">
            <a:avLst/>
          </a:prstGeom>
          <a:noFill/>
          <a:ln w="38100">
            <a:solidFill>
              <a:srgbClr val="6600FF"/>
            </a:solidFill>
          </a:ln>
        </p:spPr>
        <p:txBody>
          <a:bodyPr wrap="square" rtlCol="0">
            <a:spAutoFit/>
          </a:bodyPr>
          <a:lstStyle/>
          <a:p>
            <a:pPr algn="ctr"/>
            <a:r>
              <a:rPr lang="ru-RU"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4</a:t>
            </a:r>
            <a:r>
              <a:rPr lang="en-US"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 </a:t>
            </a:r>
            <a:r>
              <a:rPr lang="ru-RU"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ТУР</a:t>
            </a:r>
            <a:endParaRPr lang="ru-RU" sz="5400" b="1" cap="all" dirty="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4" name="TextBox 3"/>
          <p:cNvSpPr txBox="1"/>
          <p:nvPr/>
        </p:nvSpPr>
        <p:spPr>
          <a:xfrm>
            <a:off x="2123728" y="2060848"/>
            <a:ext cx="5256584" cy="1446550"/>
          </a:xfrm>
          <a:prstGeom prst="rect">
            <a:avLst/>
          </a:prstGeom>
          <a:noFill/>
        </p:spPr>
        <p:txBody>
          <a:bodyPr wrap="square" rtlCol="0">
            <a:spAutoFit/>
          </a:bodyPr>
          <a:lstStyle/>
          <a:p>
            <a:pPr algn="ctr"/>
            <a:r>
              <a:rPr lang="ru-RU"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a:t>
            </a:r>
            <a:r>
              <a:rPr lang="ru-RU" sz="4400" b="1" cap="all" dirty="0" smtClean="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величайший роман в мире»</a:t>
            </a:r>
            <a:endParaRPr lang="ru-RU" sz="4400" b="1" cap="all"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5" name="TextBox 4"/>
          <p:cNvSpPr txBox="1"/>
          <p:nvPr/>
        </p:nvSpPr>
        <p:spPr>
          <a:xfrm>
            <a:off x="3491880" y="3861048"/>
            <a:ext cx="2448272" cy="523220"/>
          </a:xfrm>
          <a:prstGeom prst="rect">
            <a:avLst/>
          </a:prstGeom>
          <a:noFill/>
          <a:ln>
            <a:solidFill>
              <a:srgbClr val="66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1 МИНУТА</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ОТЕЧЕСТВЕННАЯ ВОЙНА 1812\ПРЕЗЕНТАЦИЯ\слайд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635896" y="692696"/>
            <a:ext cx="5256584" cy="707886"/>
          </a:xfrm>
          <a:prstGeom prst="rect">
            <a:avLst/>
          </a:prstGeom>
          <a:solidFill>
            <a:srgbClr val="FFFFCC"/>
          </a:solidFill>
          <a:ln w="38100">
            <a:solidFill>
              <a:schemeClr val="bg2">
                <a:lumMod val="50000"/>
              </a:schemeClr>
            </a:solidFill>
          </a:ln>
        </p:spPr>
        <p:txBody>
          <a:bodyPr wrap="square">
            <a:spAutoFit/>
          </a:bodyPr>
          <a:lstStyle/>
          <a:p>
            <a:pPr lvl="0" algn="just" fontAlgn="base">
              <a:spcBef>
                <a:spcPct val="0"/>
              </a:spcBef>
              <a:spcAft>
                <a:spcPct val="0"/>
              </a:spcAft>
            </a:pPr>
            <a:r>
              <a:rPr lang="ru-RU" sz="2000" dirty="0" smtClean="0">
                <a:latin typeface="Bookman Old Style" pitchFamily="18" charset="0"/>
                <a:ea typeface="Calibri" pitchFamily="34" charset="0"/>
                <a:cs typeface="Times New Roman" pitchFamily="18" charset="0"/>
              </a:rPr>
              <a:t>1.</a:t>
            </a:r>
            <a:r>
              <a:rPr lang="ru-RU" sz="2000" dirty="0" smtClean="0">
                <a:latin typeface="Constantia" pitchFamily="18" charset="0"/>
                <a:ea typeface="Calibri" pitchFamily="34" charset="0"/>
                <a:cs typeface="Times New Roman" pitchFamily="18" charset="0"/>
              </a:rPr>
              <a:t> Какую фразу произнес Наполеон перед Бородинским сражением?(1 балл)</a:t>
            </a:r>
          </a:p>
        </p:txBody>
      </p:sp>
      <p:sp>
        <p:nvSpPr>
          <p:cNvPr id="6" name="TextBox 5"/>
          <p:cNvSpPr txBox="1"/>
          <p:nvPr/>
        </p:nvSpPr>
        <p:spPr>
          <a:xfrm>
            <a:off x="395536" y="188640"/>
            <a:ext cx="792088" cy="523220"/>
          </a:xfrm>
          <a:prstGeom prst="rect">
            <a:avLst/>
          </a:prstGeom>
          <a:solidFill>
            <a:srgbClr val="CCCC00"/>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1</a:t>
            </a:r>
            <a:endParaRPr lang="ru-RU" sz="2800" b="1" dirty="0">
              <a:solidFill>
                <a:schemeClr val="accent1">
                  <a:lumMod val="50000"/>
                </a:schemeClr>
              </a:solidFill>
              <a:latin typeface="Bookman Old Style" pitchFamily="18" charset="0"/>
            </a:endParaRPr>
          </a:p>
        </p:txBody>
      </p:sp>
      <p:sp>
        <p:nvSpPr>
          <p:cNvPr id="7" name="Прямоугольник 6"/>
          <p:cNvSpPr/>
          <p:nvPr/>
        </p:nvSpPr>
        <p:spPr>
          <a:xfrm>
            <a:off x="3419872" y="1700808"/>
            <a:ext cx="5472608" cy="3477875"/>
          </a:xfrm>
          <a:prstGeom prst="rect">
            <a:avLst/>
          </a:prstGeom>
          <a:solidFill>
            <a:srgbClr val="FFFFCC"/>
          </a:solidFill>
          <a:ln w="38100">
            <a:solidFill>
              <a:schemeClr val="bg2">
                <a:lumMod val="50000"/>
              </a:schemeClr>
            </a:solidFill>
          </a:ln>
        </p:spPr>
        <p:txBody>
          <a:bodyPr wrap="square">
            <a:spAutoFit/>
          </a:bodyPr>
          <a:lstStyle/>
          <a:p>
            <a:r>
              <a:rPr lang="ru-RU" dirty="0" smtClean="0">
                <a:latin typeface="Bookman Old Style" pitchFamily="18" charset="0"/>
              </a:rPr>
              <a:t>2. </a:t>
            </a:r>
            <a:r>
              <a:rPr lang="ru-RU" sz="2000" dirty="0" smtClean="0">
                <a:latin typeface="Constantia" pitchFamily="18" charset="0"/>
              </a:rPr>
              <a:t>В романе Л.Н. Толстой приводит мнение иностранных историков, которые заявляют, что диспозиция Бородинского сражения была бы выбрана Наполеоном гораздо лучше, если бы не одна причина. По их мнению, отсутствуй эта причина, помешавшая Наполеону  и Россия погибла бы. Какую причину, не позволившую Наполеону гениально расставить свои войска называют историки (в основном, французские)? (2 балла)</a:t>
            </a:r>
            <a:endParaRPr lang="ru-RU" sz="2000" dirty="0">
              <a:latin typeface="Constantia"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ОТЕЧЕСТВЕННАЯ ВОЙНА 1812\ПРЕЗЕНТАЦИЯ\слайд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635896" y="476672"/>
            <a:ext cx="5256584" cy="1631216"/>
          </a:xfrm>
          <a:prstGeom prst="rect">
            <a:avLst/>
          </a:prstGeom>
          <a:solidFill>
            <a:srgbClr val="FFFFCC"/>
          </a:solidFill>
          <a:ln w="38100">
            <a:solidFill>
              <a:schemeClr val="bg2">
                <a:lumMod val="50000"/>
              </a:schemeClr>
            </a:solidFill>
          </a:ln>
        </p:spPr>
        <p:txBody>
          <a:bodyPr wrap="square">
            <a:spAutoFit/>
          </a:bodyPr>
          <a:lstStyle/>
          <a:p>
            <a:pPr lvl="0" algn="just" fontAlgn="base">
              <a:spcBef>
                <a:spcPct val="0"/>
              </a:spcBef>
              <a:spcAft>
                <a:spcPct val="0"/>
              </a:spcAft>
            </a:pPr>
            <a:r>
              <a:rPr lang="ru-RU" sz="2000" dirty="0" smtClean="0">
                <a:latin typeface="Bookman Old Style" pitchFamily="18" charset="0"/>
                <a:ea typeface="Calibri" pitchFamily="34" charset="0"/>
                <a:cs typeface="Times New Roman" pitchFamily="18" charset="0"/>
              </a:rPr>
              <a:t>1.</a:t>
            </a:r>
            <a:r>
              <a:rPr lang="ru-RU" sz="2000" dirty="0" smtClean="0">
                <a:latin typeface="Constantia" pitchFamily="18" charset="0"/>
                <a:ea typeface="Calibri" pitchFamily="34" charset="0"/>
                <a:cs typeface="Times New Roman" pitchFamily="18" charset="0"/>
              </a:rPr>
              <a:t> </a:t>
            </a:r>
            <a:r>
              <a:rPr lang="ru-RU" sz="2000" dirty="0" smtClean="0">
                <a:latin typeface="Constantia" pitchFamily="18" charset="0"/>
              </a:rPr>
              <a:t>По мнению Л.Н. Толстого девизом М.И. Кутузова во время Отечественной войны 1812 года являлись следующие 2 слова? Назовите девиз Кутузова, приведенный в романе. (1 балл)</a:t>
            </a:r>
            <a:endParaRPr lang="ru-RU" sz="2000" dirty="0" smtClean="0">
              <a:latin typeface="Constantia" pitchFamily="18" charset="0"/>
              <a:ea typeface="Calibri" pitchFamily="34" charset="0"/>
              <a:cs typeface="Times New Roman" pitchFamily="18" charset="0"/>
            </a:endParaRPr>
          </a:p>
        </p:txBody>
      </p:sp>
      <p:sp>
        <p:nvSpPr>
          <p:cNvPr id="6" name="TextBox 5"/>
          <p:cNvSpPr txBox="1"/>
          <p:nvPr/>
        </p:nvSpPr>
        <p:spPr>
          <a:xfrm>
            <a:off x="395536" y="188640"/>
            <a:ext cx="792088" cy="523220"/>
          </a:xfrm>
          <a:prstGeom prst="rect">
            <a:avLst/>
          </a:prstGeom>
          <a:solidFill>
            <a:srgbClr val="CCCC00"/>
          </a:solidFill>
          <a:ln w="28575">
            <a:solidFill>
              <a:schemeClr val="bg2">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2</a:t>
            </a:r>
            <a:endParaRPr lang="ru-RU" sz="2800" b="1" dirty="0">
              <a:solidFill>
                <a:schemeClr val="accent1">
                  <a:lumMod val="50000"/>
                </a:schemeClr>
              </a:solidFill>
              <a:latin typeface="Bookman Old Style" pitchFamily="18" charset="0"/>
            </a:endParaRPr>
          </a:p>
        </p:txBody>
      </p:sp>
      <p:sp>
        <p:nvSpPr>
          <p:cNvPr id="8" name="Прямоугольник 7"/>
          <p:cNvSpPr/>
          <p:nvPr/>
        </p:nvSpPr>
        <p:spPr>
          <a:xfrm>
            <a:off x="3491880" y="2132856"/>
            <a:ext cx="5472608" cy="2862322"/>
          </a:xfrm>
          <a:prstGeom prst="rect">
            <a:avLst/>
          </a:prstGeom>
          <a:solidFill>
            <a:srgbClr val="FFFFCC"/>
          </a:solidFill>
          <a:ln w="38100">
            <a:solidFill>
              <a:schemeClr val="bg2">
                <a:lumMod val="50000"/>
              </a:schemeClr>
            </a:solidFill>
          </a:ln>
        </p:spPr>
        <p:txBody>
          <a:bodyPr wrap="square">
            <a:spAutoFit/>
          </a:bodyPr>
          <a:lstStyle/>
          <a:p>
            <a:r>
              <a:rPr lang="ru-RU" sz="2000" dirty="0" smtClean="0">
                <a:latin typeface="Bookman Old Style" pitchFamily="18" charset="0"/>
              </a:rPr>
              <a:t>2.</a:t>
            </a:r>
            <a:r>
              <a:rPr lang="ru-RU" sz="2000" dirty="0" smtClean="0"/>
              <a:t> </a:t>
            </a:r>
            <a:r>
              <a:rPr lang="ru-RU" sz="2000" dirty="0" smtClean="0">
                <a:latin typeface="Constantia" pitchFamily="18" charset="0"/>
              </a:rPr>
              <a:t>В романе описана сцена, когда посланец Кутузова офицер </a:t>
            </a:r>
            <a:r>
              <a:rPr lang="ru-RU" sz="2000" dirty="0" err="1" smtClean="0">
                <a:latin typeface="Constantia" pitchFamily="18" charset="0"/>
              </a:rPr>
              <a:t>Мишо</a:t>
            </a:r>
            <a:r>
              <a:rPr lang="ru-RU" sz="2000" dirty="0" smtClean="0">
                <a:latin typeface="Constantia" pitchFamily="18" charset="0"/>
              </a:rPr>
              <a:t> (француз по происхождению), докладывает императору об оставлении Москвы и говорит следующие слова:</a:t>
            </a:r>
            <a:r>
              <a:rPr lang="ru-RU" sz="2000" b="1" i="1" dirty="0" smtClean="0">
                <a:latin typeface="Constantia" pitchFamily="18" charset="0"/>
              </a:rPr>
              <a:t> </a:t>
            </a:r>
            <a:r>
              <a:rPr lang="ru-RU" sz="2000" dirty="0" smtClean="0">
                <a:latin typeface="Constantia" pitchFamily="18" charset="0"/>
              </a:rPr>
              <a:t>«Я оставил всю армию, начиная с начальников и до последнего солдата, без исключения, в великом, отчаянном страхе». Чего так сильно боялась русская армия? (2 балла)</a:t>
            </a:r>
            <a:endParaRPr lang="ru-RU" sz="2000" dirty="0">
              <a:latin typeface="Constantia"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ОТЕЧЕСТВЕННАЯ ВОЙНА 1812\ПРЕЗЕНТАЦИЯ\слайд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635896" y="404664"/>
            <a:ext cx="5256584" cy="2554545"/>
          </a:xfrm>
          <a:prstGeom prst="rect">
            <a:avLst/>
          </a:prstGeom>
          <a:solidFill>
            <a:srgbClr val="FFFFCC"/>
          </a:solidFill>
          <a:ln w="38100">
            <a:solidFill>
              <a:schemeClr val="bg2">
                <a:lumMod val="50000"/>
              </a:schemeClr>
            </a:solidFill>
          </a:ln>
        </p:spPr>
        <p:txBody>
          <a:bodyPr wrap="square">
            <a:spAutoFit/>
          </a:bodyPr>
          <a:lstStyle/>
          <a:p>
            <a:pPr lvl="0" algn="just" fontAlgn="base">
              <a:spcBef>
                <a:spcPct val="0"/>
              </a:spcBef>
              <a:spcAft>
                <a:spcPct val="0"/>
              </a:spcAft>
            </a:pPr>
            <a:r>
              <a:rPr lang="ru-RU" sz="2000" dirty="0" smtClean="0">
                <a:latin typeface="Bookman Old Style" pitchFamily="18" charset="0"/>
                <a:ea typeface="Calibri" pitchFamily="34" charset="0"/>
                <a:cs typeface="Times New Roman" pitchFamily="18" charset="0"/>
              </a:rPr>
              <a:t>1.</a:t>
            </a:r>
            <a:r>
              <a:rPr lang="ru-RU" sz="2000" dirty="0" smtClean="0">
                <a:latin typeface="Constantia" pitchFamily="18" charset="0"/>
                <a:ea typeface="Calibri" pitchFamily="34" charset="0"/>
                <a:cs typeface="Times New Roman" pitchFamily="18" charset="0"/>
              </a:rPr>
              <a:t> </a:t>
            </a:r>
            <a:r>
              <a:rPr lang="ru-RU" sz="2000" dirty="0" smtClean="0">
                <a:latin typeface="Constantia" pitchFamily="18" charset="0"/>
              </a:rPr>
              <a:t>После Бородинского сражения Кутузов называет одного из генералов, принимавших участие в битве героем: «Вот он мой герой,- сказал Кутузов к полному черноволосому генералу, который в это время входил на курган. Это был….» Кто, по мнению Кутузова был главным героем сражения? (1 балл)</a:t>
            </a:r>
            <a:endParaRPr lang="ru-RU" sz="2000" dirty="0" smtClean="0">
              <a:latin typeface="Constantia" pitchFamily="18" charset="0"/>
              <a:ea typeface="Calibri" pitchFamily="34" charset="0"/>
              <a:cs typeface="Times New Roman" pitchFamily="18" charset="0"/>
            </a:endParaRPr>
          </a:p>
        </p:txBody>
      </p:sp>
      <p:sp>
        <p:nvSpPr>
          <p:cNvPr id="6" name="TextBox 5"/>
          <p:cNvSpPr txBox="1"/>
          <p:nvPr/>
        </p:nvSpPr>
        <p:spPr>
          <a:xfrm>
            <a:off x="395536" y="188640"/>
            <a:ext cx="792088" cy="523220"/>
          </a:xfrm>
          <a:prstGeom prst="rect">
            <a:avLst/>
          </a:prstGeom>
          <a:solidFill>
            <a:srgbClr val="CCCC00"/>
          </a:solidFill>
          <a:ln w="28575">
            <a:solidFill>
              <a:schemeClr val="bg2">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3</a:t>
            </a:r>
            <a:endParaRPr lang="ru-RU" sz="2800" b="1" dirty="0">
              <a:solidFill>
                <a:schemeClr val="accent1">
                  <a:lumMod val="50000"/>
                </a:schemeClr>
              </a:solidFill>
              <a:latin typeface="Bookman Old Style" pitchFamily="18" charset="0"/>
            </a:endParaRPr>
          </a:p>
        </p:txBody>
      </p:sp>
      <p:sp>
        <p:nvSpPr>
          <p:cNvPr id="8" name="Прямоугольник 7"/>
          <p:cNvSpPr/>
          <p:nvPr/>
        </p:nvSpPr>
        <p:spPr>
          <a:xfrm>
            <a:off x="3347864" y="3140968"/>
            <a:ext cx="5616624" cy="3477875"/>
          </a:xfrm>
          <a:prstGeom prst="rect">
            <a:avLst/>
          </a:prstGeom>
          <a:solidFill>
            <a:srgbClr val="FFFFCC"/>
          </a:solidFill>
          <a:ln w="38100">
            <a:solidFill>
              <a:schemeClr val="bg2">
                <a:lumMod val="50000"/>
              </a:schemeClr>
            </a:solidFill>
          </a:ln>
        </p:spPr>
        <p:txBody>
          <a:bodyPr wrap="square">
            <a:spAutoFit/>
          </a:bodyPr>
          <a:lstStyle/>
          <a:p>
            <a:r>
              <a:rPr lang="ru-RU" sz="2000" dirty="0" smtClean="0">
                <a:latin typeface="Bookman Old Style" pitchFamily="18" charset="0"/>
              </a:rPr>
              <a:t>2.</a:t>
            </a:r>
            <a:r>
              <a:rPr lang="ru-RU" sz="2000" dirty="0" smtClean="0"/>
              <a:t> </a:t>
            </a:r>
            <a:r>
              <a:rPr lang="ru-RU" sz="2000" dirty="0" smtClean="0">
                <a:latin typeface="Constantia" pitchFamily="18" charset="0"/>
              </a:rPr>
              <a:t>После смертельного ранения Багратиона Кутузов предлагает командование  1 армией принцу </a:t>
            </a:r>
            <a:r>
              <a:rPr lang="ru-RU" sz="2000" dirty="0" err="1" smtClean="0">
                <a:latin typeface="Constantia" pitchFamily="18" charset="0"/>
              </a:rPr>
              <a:t>Вюртембергскому</a:t>
            </a:r>
            <a:r>
              <a:rPr lang="ru-RU" sz="2000" dirty="0" smtClean="0">
                <a:latin typeface="Constantia" pitchFamily="18" charset="0"/>
              </a:rPr>
              <a:t>. Однако вскоре после отъезда принца, к Кутузову приезжает адъютант принца с просьбой к главнокомандующему, после чего Кутузов приказывает принять командование 1 армией генералу Дохтурову Дмитрию Сергеевичу. Что такое попросил принц у Кутузова, после чего фельдмаршал лишил его командование? (2 балла).</a:t>
            </a:r>
            <a:endParaRPr lang="ru-RU" sz="2000" dirty="0">
              <a:latin typeface="Constantia"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ОТЕЧЕСТВЕННАЯ ВОЙНА 1812\ПРЕЗЕНТАЦИЯ\слайд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635896" y="548680"/>
            <a:ext cx="5256584" cy="707886"/>
          </a:xfrm>
          <a:prstGeom prst="rect">
            <a:avLst/>
          </a:prstGeom>
          <a:solidFill>
            <a:srgbClr val="FFFFCC"/>
          </a:solidFill>
          <a:ln w="38100">
            <a:solidFill>
              <a:schemeClr val="bg2">
                <a:lumMod val="50000"/>
              </a:schemeClr>
            </a:solidFill>
          </a:ln>
        </p:spPr>
        <p:txBody>
          <a:bodyPr wrap="square">
            <a:spAutoFit/>
          </a:bodyPr>
          <a:lstStyle/>
          <a:p>
            <a:pPr lvl="0" algn="just" fontAlgn="base">
              <a:spcBef>
                <a:spcPct val="0"/>
              </a:spcBef>
              <a:spcAft>
                <a:spcPct val="0"/>
              </a:spcAft>
            </a:pPr>
            <a:r>
              <a:rPr lang="ru-RU" sz="2000" dirty="0" smtClean="0">
                <a:latin typeface="Bookman Old Style" pitchFamily="18" charset="0"/>
                <a:ea typeface="Calibri" pitchFamily="34" charset="0"/>
                <a:cs typeface="Times New Roman" pitchFamily="18" charset="0"/>
              </a:rPr>
              <a:t>1.</a:t>
            </a:r>
            <a:r>
              <a:rPr lang="ru-RU" sz="2000" dirty="0" smtClean="0">
                <a:latin typeface="Constantia" pitchFamily="18" charset="0"/>
                <a:ea typeface="Calibri" pitchFamily="34" charset="0"/>
                <a:cs typeface="Times New Roman" pitchFamily="18" charset="0"/>
              </a:rPr>
              <a:t> </a:t>
            </a:r>
            <a:r>
              <a:rPr lang="ru-RU" sz="2000" dirty="0" smtClean="0">
                <a:latin typeface="Constantia" pitchFamily="18" charset="0"/>
              </a:rPr>
              <a:t>Какую героиню романа – эпопеи </a:t>
            </a:r>
            <a:r>
              <a:rPr lang="en-US" sz="2000" dirty="0" smtClean="0">
                <a:latin typeface="Constantia" pitchFamily="18" charset="0"/>
              </a:rPr>
              <a:t>c</a:t>
            </a:r>
            <a:r>
              <a:rPr lang="ru-RU" sz="2000" dirty="0" err="1" smtClean="0">
                <a:latin typeface="Constantia" pitchFamily="18" charset="0"/>
              </a:rPr>
              <a:t>олдаты</a:t>
            </a:r>
            <a:r>
              <a:rPr lang="ru-RU" sz="2000" dirty="0" smtClean="0">
                <a:latin typeface="Constantia" pitchFamily="18" charset="0"/>
              </a:rPr>
              <a:t>  называли «Матвеевна»? (1 балл)</a:t>
            </a:r>
            <a:endParaRPr lang="ru-RU" sz="2000" dirty="0" smtClean="0">
              <a:latin typeface="Constantia" pitchFamily="18" charset="0"/>
              <a:ea typeface="Calibri" pitchFamily="34" charset="0"/>
              <a:cs typeface="Times New Roman" pitchFamily="18" charset="0"/>
            </a:endParaRPr>
          </a:p>
        </p:txBody>
      </p:sp>
      <p:sp>
        <p:nvSpPr>
          <p:cNvPr id="6" name="TextBox 5"/>
          <p:cNvSpPr txBox="1"/>
          <p:nvPr/>
        </p:nvSpPr>
        <p:spPr>
          <a:xfrm>
            <a:off x="395536" y="188640"/>
            <a:ext cx="792088" cy="523220"/>
          </a:xfrm>
          <a:prstGeom prst="rect">
            <a:avLst/>
          </a:prstGeom>
          <a:solidFill>
            <a:srgbClr val="CCCC00"/>
          </a:solidFill>
          <a:ln w="28575">
            <a:solidFill>
              <a:schemeClr val="bg2">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4</a:t>
            </a:r>
            <a:endParaRPr lang="ru-RU" sz="2800" b="1" dirty="0">
              <a:solidFill>
                <a:schemeClr val="accent1">
                  <a:lumMod val="50000"/>
                </a:schemeClr>
              </a:solidFill>
              <a:latin typeface="Bookman Old Style" pitchFamily="18" charset="0"/>
            </a:endParaRPr>
          </a:p>
        </p:txBody>
      </p:sp>
      <p:sp>
        <p:nvSpPr>
          <p:cNvPr id="8" name="Прямоугольник 7"/>
          <p:cNvSpPr/>
          <p:nvPr/>
        </p:nvSpPr>
        <p:spPr>
          <a:xfrm>
            <a:off x="3347864" y="1556792"/>
            <a:ext cx="5616624" cy="4093428"/>
          </a:xfrm>
          <a:prstGeom prst="rect">
            <a:avLst/>
          </a:prstGeom>
          <a:solidFill>
            <a:srgbClr val="FFFFCC"/>
          </a:solidFill>
          <a:ln w="38100">
            <a:solidFill>
              <a:schemeClr val="bg2">
                <a:lumMod val="50000"/>
              </a:schemeClr>
            </a:solidFill>
          </a:ln>
        </p:spPr>
        <p:txBody>
          <a:bodyPr wrap="square">
            <a:spAutoFit/>
          </a:bodyPr>
          <a:lstStyle/>
          <a:p>
            <a:r>
              <a:rPr lang="ru-RU" sz="2000" dirty="0" smtClean="0">
                <a:latin typeface="Bookman Old Style" pitchFamily="18" charset="0"/>
              </a:rPr>
              <a:t>2.</a:t>
            </a:r>
            <a:r>
              <a:rPr lang="ru-RU" sz="2000" dirty="0" smtClean="0"/>
              <a:t> </a:t>
            </a:r>
            <a:r>
              <a:rPr lang="ru-RU" sz="2000" dirty="0" smtClean="0">
                <a:latin typeface="Constantia" pitchFamily="18" charset="0"/>
              </a:rPr>
              <a:t>После окончания Бородинского сражения Кутузов диктует своему адъютанту </a:t>
            </a:r>
            <a:r>
              <a:rPr lang="ru-RU" sz="2000" dirty="0" err="1" smtClean="0">
                <a:latin typeface="Constantia" pitchFamily="18" charset="0"/>
              </a:rPr>
              <a:t>Кайсарову</a:t>
            </a:r>
            <a:r>
              <a:rPr lang="ru-RU" sz="2000" dirty="0" smtClean="0">
                <a:latin typeface="Constantia" pitchFamily="18" charset="0"/>
              </a:rPr>
              <a:t> приказ к сражению на завтрашний день. «Узнав, что мы назавтра </a:t>
            </a:r>
            <a:r>
              <a:rPr lang="ru-RU" sz="2000" dirty="0">
                <a:latin typeface="Constantia" pitchFamily="18" charset="0"/>
              </a:rPr>
              <a:t> </a:t>
            </a:r>
            <a:r>
              <a:rPr lang="ru-RU" sz="2000" dirty="0" smtClean="0">
                <a:latin typeface="Constantia" pitchFamily="18" charset="0"/>
              </a:rPr>
              <a:t>атакуем </a:t>
            </a:r>
            <a:r>
              <a:rPr lang="ru-RU" sz="2000" dirty="0" smtClean="0">
                <a:latin typeface="Constantia" pitchFamily="18" charset="0"/>
              </a:rPr>
              <a:t>неприятеля…., услыхав подтверждение тому, чему они хотели верить, измученные, колеблющиеся люди утешались и ободрялись» - пишет Толстой. Однако мы с вами знаем, что назавтра не только не состоялось нового генерального сражения, а был получен приказ об отступлении. Как же так? Почему Кутузов отменил первоначальное распоряжение, которое так вдохновило людей?  (2 балла)</a:t>
            </a:r>
            <a:endParaRPr lang="ru-RU" sz="2000" dirty="0">
              <a:latin typeface="Constantia"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ОТЕЧЕСТВЕННАЯ ВОЙНА 1812\ПРЕЗЕНТАЦИЯ\слайд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395536" y="188640"/>
            <a:ext cx="792088" cy="523220"/>
          </a:xfrm>
          <a:prstGeom prst="rect">
            <a:avLst/>
          </a:prstGeom>
          <a:solidFill>
            <a:srgbClr val="CCCC00"/>
          </a:solidFill>
          <a:ln w="28575">
            <a:solidFill>
              <a:schemeClr val="bg2">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5</a:t>
            </a:r>
            <a:endParaRPr lang="ru-RU" sz="2800" b="1" dirty="0">
              <a:solidFill>
                <a:schemeClr val="accent1">
                  <a:lumMod val="50000"/>
                </a:schemeClr>
              </a:solidFill>
              <a:latin typeface="Bookman Old Style" pitchFamily="18" charset="0"/>
            </a:endParaRPr>
          </a:p>
        </p:txBody>
      </p:sp>
      <p:sp>
        <p:nvSpPr>
          <p:cNvPr id="8" name="Прямоугольник 7"/>
          <p:cNvSpPr/>
          <p:nvPr/>
        </p:nvSpPr>
        <p:spPr>
          <a:xfrm>
            <a:off x="3491880" y="116632"/>
            <a:ext cx="5472608" cy="1938992"/>
          </a:xfrm>
          <a:prstGeom prst="rect">
            <a:avLst/>
          </a:prstGeom>
          <a:solidFill>
            <a:srgbClr val="FFFFCC"/>
          </a:solidFill>
          <a:ln w="38100">
            <a:solidFill>
              <a:schemeClr val="bg2">
                <a:lumMod val="50000"/>
              </a:schemeClr>
            </a:solidFill>
          </a:ln>
        </p:spPr>
        <p:txBody>
          <a:bodyPr wrap="square">
            <a:spAutoFit/>
          </a:bodyPr>
          <a:lstStyle/>
          <a:p>
            <a:r>
              <a:rPr lang="ru-RU" sz="2000" dirty="0" smtClean="0">
                <a:latin typeface="Bookman Old Style" pitchFamily="18" charset="0"/>
              </a:rPr>
              <a:t>1.</a:t>
            </a:r>
            <a:r>
              <a:rPr lang="ru-RU" sz="2000" dirty="0" smtClean="0"/>
              <a:t> </a:t>
            </a:r>
            <a:r>
              <a:rPr lang="ru-RU" sz="2000" dirty="0" smtClean="0">
                <a:latin typeface="Constantia" pitchFamily="18" charset="0"/>
              </a:rPr>
              <a:t>В романе есть эпизод, в котором графине </a:t>
            </a:r>
            <a:r>
              <a:rPr lang="ru-RU" sz="2000" dirty="0" smtClean="0">
                <a:latin typeface="Constantia" pitchFamily="18" charset="0"/>
              </a:rPr>
              <a:t>Ростовой </a:t>
            </a:r>
            <a:r>
              <a:rPr lang="ru-RU" sz="2000" dirty="0" smtClean="0">
                <a:latin typeface="Constantia" pitchFamily="18" charset="0"/>
              </a:rPr>
              <a:t>(матери Наташи) стало стыдно перед мужем и дочерью. Это произошло в момент эвакуации из Москвы. За какой поступок пришлось стыдиться графине? (1 балл)</a:t>
            </a:r>
            <a:endParaRPr lang="ru-RU" sz="2000" dirty="0">
              <a:latin typeface="Constantia" pitchFamily="18" charset="0"/>
            </a:endParaRPr>
          </a:p>
        </p:txBody>
      </p:sp>
      <p:sp>
        <p:nvSpPr>
          <p:cNvPr id="7" name="Прямоугольник 6"/>
          <p:cNvSpPr/>
          <p:nvPr/>
        </p:nvSpPr>
        <p:spPr>
          <a:xfrm>
            <a:off x="2987824" y="2204864"/>
            <a:ext cx="5976664" cy="4401205"/>
          </a:xfrm>
          <a:prstGeom prst="rect">
            <a:avLst/>
          </a:prstGeom>
          <a:solidFill>
            <a:srgbClr val="FFFFCC"/>
          </a:solidFill>
          <a:ln w="38100">
            <a:solidFill>
              <a:schemeClr val="bg2">
                <a:lumMod val="50000"/>
              </a:schemeClr>
            </a:solidFill>
          </a:ln>
        </p:spPr>
        <p:txBody>
          <a:bodyPr wrap="square">
            <a:spAutoFit/>
          </a:bodyPr>
          <a:lstStyle/>
          <a:p>
            <a:r>
              <a:rPr lang="ru-RU" sz="2000" dirty="0" smtClean="0"/>
              <a:t>2. </a:t>
            </a:r>
            <a:r>
              <a:rPr lang="ru-RU" sz="2000" dirty="0" smtClean="0">
                <a:latin typeface="Constantia" pitchFamily="18" charset="0"/>
              </a:rPr>
              <a:t>Во время Бородинского сражения Кутузову сообщают, что в плен взят </a:t>
            </a:r>
            <a:r>
              <a:rPr lang="ru-RU" sz="2000" dirty="0" err="1" smtClean="0">
                <a:latin typeface="Constantia" pitchFamily="18" charset="0"/>
              </a:rPr>
              <a:t>Иоахим</a:t>
            </a:r>
            <a:r>
              <a:rPr lang="ru-RU" sz="2000" dirty="0" smtClean="0">
                <a:latin typeface="Constantia" pitchFamily="18" charset="0"/>
              </a:rPr>
              <a:t> Мюрат – один из самых прославленных маршалов Наполеона, король Неаполитанский. Вот как описывается этот факт в романе: «Когда привезено было известие о взятии в плен </a:t>
            </a:r>
            <a:r>
              <a:rPr lang="ru-RU" sz="2000" dirty="0" err="1" smtClean="0">
                <a:latin typeface="Constantia" pitchFamily="18" charset="0"/>
              </a:rPr>
              <a:t>Мюрата</a:t>
            </a:r>
            <a:r>
              <a:rPr lang="ru-RU" sz="2000" dirty="0" smtClean="0">
                <a:latin typeface="Constantia" pitchFamily="18" charset="0"/>
              </a:rPr>
              <a:t> и штабные поздравляли Кутузова, он улыбнулся». Однако в действительности такого факта не было. Вскоре выяснилось, что в плен был взят командир полка генерал Бонами, который, пытаясь </a:t>
            </a:r>
            <a:r>
              <a:rPr lang="ru-RU" sz="2000" dirty="0" smtClean="0">
                <a:latin typeface="Constantia" pitchFamily="18" charset="0"/>
              </a:rPr>
              <a:t>спастись </a:t>
            </a:r>
            <a:r>
              <a:rPr lang="ru-RU" sz="2000" dirty="0" smtClean="0">
                <a:latin typeface="Constantia" pitchFamily="18" charset="0"/>
              </a:rPr>
              <a:t>от русских штыков, закричал: «Я король!». Однако Кутузов </a:t>
            </a:r>
            <a:r>
              <a:rPr lang="ru-RU" sz="2000" dirty="0" smtClean="0">
                <a:latin typeface="Constantia" pitchFamily="18" charset="0"/>
              </a:rPr>
              <a:t>велел распространить </a:t>
            </a:r>
            <a:r>
              <a:rPr lang="ru-RU" sz="2000" dirty="0" smtClean="0">
                <a:latin typeface="Constantia" pitchFamily="18" charset="0"/>
              </a:rPr>
              <a:t>новость о пленении </a:t>
            </a:r>
            <a:r>
              <a:rPr lang="ru-RU" sz="2000" dirty="0" err="1" smtClean="0">
                <a:latin typeface="Constantia" pitchFamily="18" charset="0"/>
              </a:rPr>
              <a:t>Мюрата</a:t>
            </a:r>
            <a:r>
              <a:rPr lang="ru-RU" sz="2000" dirty="0" smtClean="0">
                <a:latin typeface="Constantia" pitchFamily="18" charset="0"/>
              </a:rPr>
              <a:t> по войскам. Зачем он это сделал, ведь это была неправда? </a:t>
            </a:r>
            <a:r>
              <a:rPr lang="ru-RU" sz="2000" dirty="0" smtClean="0">
                <a:latin typeface="Constantia" pitchFamily="18" charset="0"/>
              </a:rPr>
              <a:t>(2 балла)</a:t>
            </a:r>
            <a:endParaRPr lang="ru-RU" sz="2000" dirty="0">
              <a:latin typeface="Constantia"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истратор\Desktop\ОТЕЧЕСТВЕННАЯ ВОЙНА 1812\ПРЕЗЕНТАЦИЯ\слайд 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rgbClr val="6600FF"/>
            </a:solidFill>
          </a:ln>
        </p:spPr>
      </p:pic>
      <p:sp>
        <p:nvSpPr>
          <p:cNvPr id="3" name="TextBox 2"/>
          <p:cNvSpPr txBox="1"/>
          <p:nvPr/>
        </p:nvSpPr>
        <p:spPr>
          <a:xfrm>
            <a:off x="2555776" y="548680"/>
            <a:ext cx="4392488" cy="923330"/>
          </a:xfrm>
          <a:prstGeom prst="rect">
            <a:avLst/>
          </a:prstGeom>
          <a:noFill/>
          <a:ln w="38100">
            <a:solidFill>
              <a:srgbClr val="6600FF"/>
            </a:solidFill>
          </a:ln>
        </p:spPr>
        <p:txBody>
          <a:bodyPr wrap="square" rtlCol="0">
            <a:spAutoFit/>
          </a:bodyPr>
          <a:lstStyle/>
          <a:p>
            <a:pPr algn="ctr"/>
            <a:r>
              <a:rPr lang="ru-RU"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5</a:t>
            </a:r>
            <a:r>
              <a:rPr lang="en-US"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 </a:t>
            </a:r>
            <a:r>
              <a:rPr lang="ru-RU"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ТУР</a:t>
            </a:r>
            <a:endParaRPr lang="ru-RU" sz="5400" b="1" cap="all" dirty="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4" name="TextBox 3"/>
          <p:cNvSpPr txBox="1"/>
          <p:nvPr/>
        </p:nvSpPr>
        <p:spPr>
          <a:xfrm>
            <a:off x="2123728" y="2060848"/>
            <a:ext cx="5256584" cy="1446550"/>
          </a:xfrm>
          <a:prstGeom prst="rect">
            <a:avLst/>
          </a:prstGeom>
          <a:noFill/>
        </p:spPr>
        <p:txBody>
          <a:bodyPr wrap="square" rtlCol="0">
            <a:spAutoFit/>
          </a:bodyPr>
          <a:lstStyle/>
          <a:p>
            <a:pPr algn="ctr"/>
            <a:r>
              <a:rPr lang="ru-RU"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a:t>
            </a:r>
            <a:r>
              <a:rPr lang="ru-RU" sz="4400" b="1" cap="all" dirty="0" smtClean="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ОДИН ЗА ВСЕХ»</a:t>
            </a:r>
            <a:endParaRPr lang="ru-RU" sz="4400" b="1" cap="all"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5" name="TextBox 4"/>
          <p:cNvSpPr txBox="1"/>
          <p:nvPr/>
        </p:nvSpPr>
        <p:spPr>
          <a:xfrm>
            <a:off x="3527884" y="4338101"/>
            <a:ext cx="2448272" cy="954107"/>
          </a:xfrm>
          <a:prstGeom prst="rect">
            <a:avLst/>
          </a:prstGeom>
          <a:noFill/>
          <a:ln>
            <a:solidFill>
              <a:srgbClr val="66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30 </a:t>
            </a: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СЕКУНД</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2555776"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1</a:t>
            </a:r>
            <a:endParaRPr lang="ru-RU" sz="2800" b="1" dirty="0">
              <a:solidFill>
                <a:schemeClr val="accent1">
                  <a:lumMod val="50000"/>
                </a:schemeClr>
              </a:solidFill>
              <a:latin typeface="Bookman Old Style" pitchFamily="18" charset="0"/>
            </a:endParaRPr>
          </a:p>
        </p:txBody>
      </p:sp>
      <p:sp>
        <p:nvSpPr>
          <p:cNvPr id="5" name="Прямоугольник 4"/>
          <p:cNvSpPr/>
          <p:nvPr/>
        </p:nvSpPr>
        <p:spPr>
          <a:xfrm>
            <a:off x="323528" y="1772816"/>
            <a:ext cx="8352928" cy="1015663"/>
          </a:xfrm>
          <a:prstGeom prst="rect">
            <a:avLst/>
          </a:prstGeom>
          <a:solidFill>
            <a:schemeClr val="bg1">
              <a:lumMod val="85000"/>
            </a:schemeClr>
          </a:solidFill>
          <a:ln w="28575">
            <a:solidFill>
              <a:schemeClr val="tx1">
                <a:lumMod val="65000"/>
                <a:lumOff val="35000"/>
              </a:schemeClr>
            </a:solidFill>
          </a:ln>
        </p:spPr>
        <p:txBody>
          <a:bodyPr wrap="square">
            <a:spAutoFit/>
          </a:bodyPr>
          <a:lstStyle/>
          <a:p>
            <a:pPr algn="ctr"/>
            <a:r>
              <a:rPr lang="ru-RU" sz="2000" dirty="0" smtClean="0">
                <a:ln>
                  <a:solidFill>
                    <a:schemeClr val="tx1">
                      <a:lumMod val="65000"/>
                      <a:lumOff val="35000"/>
                    </a:schemeClr>
                  </a:solidFill>
                </a:ln>
                <a:latin typeface="Constantia" pitchFamily="18" charset="0"/>
              </a:rPr>
              <a:t>Как назвалось отдельно стоящее укрепление сомкнутого вида, как правило  земляное, с валом и рвом, предназначенное для круговой обороны? </a:t>
            </a:r>
            <a:endParaRPr lang="ru-RU" sz="2000" dirty="0">
              <a:ln>
                <a:solidFill>
                  <a:schemeClr val="tx1">
                    <a:lumMod val="65000"/>
                    <a:lumOff val="35000"/>
                  </a:schemeClr>
                </a:solidFill>
              </a:ln>
              <a:latin typeface="Constantia" pitchFamily="18" charset="0"/>
            </a:endParaRPr>
          </a:p>
        </p:txBody>
      </p:sp>
      <p:pic>
        <p:nvPicPr>
          <p:cNvPr id="6" name="Рисунок 5" descr="http://be.sci-lib.com/picture/b51/b51_472-0.jpg"/>
          <p:cNvPicPr/>
          <p:nvPr/>
        </p:nvPicPr>
        <p:blipFill>
          <a:blip r:embed="rId3" cstate="print"/>
          <a:srcRect/>
          <a:stretch>
            <a:fillRect/>
          </a:stretch>
        </p:blipFill>
        <p:spPr bwMode="auto">
          <a:xfrm>
            <a:off x="2627784" y="2996952"/>
            <a:ext cx="4032448"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2555776"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2</a:t>
            </a:r>
            <a:endParaRPr lang="ru-RU" sz="2800" b="1" dirty="0">
              <a:solidFill>
                <a:schemeClr val="accent1">
                  <a:lumMod val="50000"/>
                </a:schemeClr>
              </a:solidFill>
              <a:latin typeface="Bookman Old Style" pitchFamily="18" charset="0"/>
            </a:endParaRPr>
          </a:p>
        </p:txBody>
      </p:sp>
      <p:sp>
        <p:nvSpPr>
          <p:cNvPr id="5" name="Прямоугольник 4"/>
          <p:cNvSpPr/>
          <p:nvPr/>
        </p:nvSpPr>
        <p:spPr>
          <a:xfrm>
            <a:off x="323528" y="1772816"/>
            <a:ext cx="8352928" cy="1015663"/>
          </a:xfrm>
          <a:prstGeom prst="rect">
            <a:avLst/>
          </a:prstGeom>
          <a:solidFill>
            <a:schemeClr val="bg1">
              <a:lumMod val="85000"/>
            </a:schemeClr>
          </a:solidFill>
          <a:ln w="28575">
            <a:solidFill>
              <a:schemeClr val="tx1">
                <a:lumMod val="65000"/>
                <a:lumOff val="35000"/>
              </a:schemeClr>
            </a:solidFill>
          </a:ln>
        </p:spPr>
        <p:txBody>
          <a:bodyPr wrap="square">
            <a:spAutoFit/>
          </a:bodyPr>
          <a:lstStyle/>
          <a:p>
            <a:pPr algn="ctr"/>
            <a:r>
              <a:rPr lang="ru-RU" sz="2000" dirty="0" smtClean="0">
                <a:ln>
                  <a:solidFill>
                    <a:schemeClr val="tx1">
                      <a:lumMod val="65000"/>
                      <a:lumOff val="35000"/>
                    </a:schemeClr>
                  </a:solidFill>
                </a:ln>
                <a:latin typeface="Constantia" pitchFamily="18" charset="0"/>
              </a:rPr>
              <a:t>Перед вами картина художника Аверьянова. На ней изображено место расположения людей на отдых и ночевку в условиях естественной природной среды. Как оно называется? </a:t>
            </a:r>
            <a:endParaRPr lang="ru-RU" sz="2000" dirty="0">
              <a:ln>
                <a:solidFill>
                  <a:schemeClr val="tx1">
                    <a:lumMod val="65000"/>
                    <a:lumOff val="35000"/>
                  </a:schemeClr>
                </a:solidFill>
              </a:ln>
              <a:latin typeface="Constantia" pitchFamily="18" charset="0"/>
            </a:endParaRPr>
          </a:p>
        </p:txBody>
      </p:sp>
      <p:pic>
        <p:nvPicPr>
          <p:cNvPr id="7" name="Рисунок 6" descr="http://slavyanskaya-kultura.ru/images/photos/710b8348c54108e9ede6e6f6adbcb851.jpg"/>
          <p:cNvPicPr/>
          <p:nvPr/>
        </p:nvPicPr>
        <p:blipFill>
          <a:blip r:embed="rId3" cstate="print"/>
          <a:srcRect/>
          <a:stretch>
            <a:fillRect/>
          </a:stretch>
        </p:blipFill>
        <p:spPr bwMode="auto">
          <a:xfrm>
            <a:off x="2123728" y="2996952"/>
            <a:ext cx="4680520" cy="33843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2555776"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3</a:t>
            </a:r>
            <a:endParaRPr lang="ru-RU" sz="2800" b="1" dirty="0">
              <a:solidFill>
                <a:schemeClr val="accent1">
                  <a:lumMod val="50000"/>
                </a:schemeClr>
              </a:solidFill>
              <a:latin typeface="Bookman Old Style" pitchFamily="18" charset="0"/>
            </a:endParaRPr>
          </a:p>
        </p:txBody>
      </p:sp>
      <p:sp>
        <p:nvSpPr>
          <p:cNvPr id="5" name="Прямоугольник 4"/>
          <p:cNvSpPr/>
          <p:nvPr/>
        </p:nvSpPr>
        <p:spPr>
          <a:xfrm>
            <a:off x="323528" y="1700808"/>
            <a:ext cx="8352928" cy="1200329"/>
          </a:xfrm>
          <a:prstGeom prst="rect">
            <a:avLst/>
          </a:prstGeom>
          <a:solidFill>
            <a:schemeClr val="bg1">
              <a:lumMod val="85000"/>
            </a:schemeClr>
          </a:solidFill>
          <a:ln w="28575">
            <a:solidFill>
              <a:schemeClr val="tx1">
                <a:lumMod val="65000"/>
                <a:lumOff val="35000"/>
              </a:schemeClr>
            </a:solidFill>
          </a:ln>
        </p:spPr>
        <p:txBody>
          <a:bodyPr wrap="square">
            <a:spAutoFit/>
          </a:bodyPr>
          <a:lstStyle/>
          <a:p>
            <a:pPr algn="ctr"/>
            <a:r>
              <a:rPr lang="ru-RU" sz="2400" dirty="0" smtClean="0">
                <a:ln>
                  <a:solidFill>
                    <a:schemeClr val="tx1">
                      <a:lumMod val="65000"/>
                      <a:lumOff val="35000"/>
                    </a:schemeClr>
                  </a:solidFill>
                </a:ln>
                <a:latin typeface="Constantia" pitchFamily="18" charset="0"/>
              </a:rPr>
              <a:t>В чинах русских полководцев часто фигурирует следующее сочетание «генерал от инфантерии». </a:t>
            </a:r>
          </a:p>
          <a:p>
            <a:pPr algn="ctr"/>
            <a:r>
              <a:rPr lang="ru-RU" sz="2400" dirty="0" smtClean="0">
                <a:ln>
                  <a:solidFill>
                    <a:schemeClr val="tx1">
                      <a:lumMod val="65000"/>
                      <a:lumOff val="35000"/>
                    </a:schemeClr>
                  </a:solidFill>
                </a:ln>
                <a:latin typeface="Constantia" pitchFamily="18" charset="0"/>
              </a:rPr>
              <a:t>Инфантерия – что это?</a:t>
            </a:r>
            <a:endParaRPr lang="ru-RU" sz="2400" dirty="0">
              <a:ln>
                <a:solidFill>
                  <a:schemeClr val="tx1">
                    <a:lumMod val="65000"/>
                    <a:lumOff val="35000"/>
                  </a:schemeClr>
                </a:solidFill>
              </a:ln>
              <a:latin typeface="Constantia" pitchFamily="18" charset="0"/>
            </a:endParaRPr>
          </a:p>
        </p:txBody>
      </p:sp>
      <p:pic>
        <p:nvPicPr>
          <p:cNvPr id="48130" name="Picture 2" descr="Bagration P I.jpg"/>
          <p:cNvPicPr>
            <a:picLocks noChangeAspect="1" noChangeArrowheads="1"/>
          </p:cNvPicPr>
          <p:nvPr/>
        </p:nvPicPr>
        <p:blipFill>
          <a:blip r:embed="rId3" cstate="print"/>
          <a:srcRect/>
          <a:stretch>
            <a:fillRect/>
          </a:stretch>
        </p:blipFill>
        <p:spPr bwMode="auto">
          <a:xfrm>
            <a:off x="3131840" y="2996952"/>
            <a:ext cx="2667000" cy="3124201"/>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2267744" y="6021288"/>
            <a:ext cx="4572000" cy="646331"/>
          </a:xfrm>
          <a:prstGeom prst="rect">
            <a:avLst/>
          </a:prstGeom>
          <a:ln>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spAutoFit/>
          </a:bodyPr>
          <a:lstStyle/>
          <a:p>
            <a:pPr algn="ctr"/>
            <a:r>
              <a:rPr lang="ru-RU" dirty="0" smtClean="0">
                <a:latin typeface="Constantia" pitchFamily="18" charset="0"/>
              </a:rPr>
              <a:t>Князь </a:t>
            </a:r>
            <a:r>
              <a:rPr lang="ru-RU" b="1" dirty="0" smtClean="0">
                <a:latin typeface="Constantia" pitchFamily="18" charset="0"/>
              </a:rPr>
              <a:t>Пётр </a:t>
            </a:r>
            <a:r>
              <a:rPr lang="ru-RU" b="1" dirty="0" err="1" smtClean="0">
                <a:latin typeface="Constantia" pitchFamily="18" charset="0"/>
              </a:rPr>
              <a:t>Ива́нович</a:t>
            </a:r>
            <a:r>
              <a:rPr lang="ru-RU" b="1" dirty="0" smtClean="0">
                <a:latin typeface="Constantia" pitchFamily="18" charset="0"/>
              </a:rPr>
              <a:t> </a:t>
            </a:r>
            <a:r>
              <a:rPr lang="ru-RU" b="1" dirty="0" err="1" smtClean="0">
                <a:latin typeface="Constantia" pitchFamily="18" charset="0"/>
              </a:rPr>
              <a:t>Багратио́н</a:t>
            </a:r>
            <a:r>
              <a:rPr lang="ru-RU" dirty="0" smtClean="0">
                <a:latin typeface="Constantia" pitchFamily="18" charset="0"/>
              </a:rPr>
              <a:t>  — русский генерал от инфантерии </a:t>
            </a:r>
            <a:endParaRPr lang="ru-RU" dirty="0">
              <a:latin typeface="Constanti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слайд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8" y="0"/>
            <a:ext cx="913611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2555776"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4</a:t>
            </a:r>
            <a:endParaRPr lang="ru-RU" sz="2800" b="1" dirty="0">
              <a:solidFill>
                <a:schemeClr val="accent1">
                  <a:lumMod val="50000"/>
                </a:schemeClr>
              </a:solidFill>
              <a:latin typeface="Bookman Old Style" pitchFamily="18" charset="0"/>
            </a:endParaRPr>
          </a:p>
        </p:txBody>
      </p:sp>
      <p:sp>
        <p:nvSpPr>
          <p:cNvPr id="5" name="Прямоугольник 4"/>
          <p:cNvSpPr/>
          <p:nvPr/>
        </p:nvSpPr>
        <p:spPr>
          <a:xfrm>
            <a:off x="323528" y="1916832"/>
            <a:ext cx="8352928" cy="954107"/>
          </a:xfrm>
          <a:prstGeom prst="rect">
            <a:avLst/>
          </a:prstGeom>
          <a:solidFill>
            <a:schemeClr val="bg1">
              <a:lumMod val="85000"/>
            </a:schemeClr>
          </a:solidFill>
          <a:ln w="28575">
            <a:solidFill>
              <a:schemeClr val="tx1">
                <a:lumMod val="65000"/>
                <a:lumOff val="35000"/>
              </a:schemeClr>
            </a:solidFill>
          </a:ln>
        </p:spPr>
        <p:txBody>
          <a:bodyPr wrap="square">
            <a:spAutoFit/>
          </a:bodyPr>
          <a:lstStyle/>
          <a:p>
            <a:pPr algn="ctr"/>
            <a:r>
              <a:rPr lang="ru-RU" sz="2800" dirty="0" smtClean="0">
                <a:ln>
                  <a:solidFill>
                    <a:schemeClr val="tx1">
                      <a:lumMod val="65000"/>
                      <a:lumOff val="35000"/>
                    </a:schemeClr>
                  </a:solidFill>
                </a:ln>
                <a:latin typeface="Constantia" pitchFamily="18" charset="0"/>
              </a:rPr>
              <a:t>Как назывался офицер, состоящий помощником при военном начальнике?</a:t>
            </a:r>
            <a:r>
              <a:rPr lang="ru-RU" sz="2800" b="1" i="1" dirty="0" smtClean="0">
                <a:ln>
                  <a:solidFill>
                    <a:schemeClr val="tx1">
                      <a:lumMod val="65000"/>
                      <a:lumOff val="35000"/>
                    </a:schemeClr>
                  </a:solidFill>
                </a:ln>
                <a:latin typeface="Constantia" pitchFamily="18" charset="0"/>
              </a:rPr>
              <a:t> </a:t>
            </a:r>
            <a:endParaRPr lang="ru-RU" sz="2800" dirty="0">
              <a:ln>
                <a:solidFill>
                  <a:schemeClr val="tx1">
                    <a:lumMod val="65000"/>
                    <a:lumOff val="35000"/>
                  </a:schemeClr>
                </a:solidFill>
              </a:ln>
              <a:latin typeface="Constantia" pitchFamily="18" charset="0"/>
            </a:endParaRPr>
          </a:p>
        </p:txBody>
      </p:sp>
      <p:pic>
        <p:nvPicPr>
          <p:cNvPr id="56322" name="Picture 2" descr="https://topwar.ru/uploads/posts/2011-09/1315293983_brdn014.jpg"/>
          <p:cNvPicPr>
            <a:picLocks noChangeAspect="1" noChangeArrowheads="1"/>
          </p:cNvPicPr>
          <p:nvPr/>
        </p:nvPicPr>
        <p:blipFill>
          <a:blip r:embed="rId3" cstate="print"/>
          <a:srcRect/>
          <a:stretch>
            <a:fillRect/>
          </a:stretch>
        </p:blipFill>
        <p:spPr bwMode="auto">
          <a:xfrm>
            <a:off x="2339752" y="2996952"/>
            <a:ext cx="4824412" cy="35278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2555776" y="116632"/>
            <a:ext cx="792088" cy="523220"/>
          </a:xfrm>
          <a:prstGeom prst="rect">
            <a:avLst/>
          </a:prstGeom>
          <a:solidFill>
            <a:schemeClr val="bg1">
              <a:lumMod val="75000"/>
            </a:schemeClr>
          </a:solidFill>
          <a:ln w="28575">
            <a:solidFill>
              <a:schemeClr val="tx1">
                <a:lumMod val="50000"/>
                <a:lumOff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5</a:t>
            </a:r>
            <a:endParaRPr lang="ru-RU" sz="2800" b="1" dirty="0">
              <a:solidFill>
                <a:schemeClr val="accent1">
                  <a:lumMod val="50000"/>
                </a:schemeClr>
              </a:solidFill>
              <a:latin typeface="Bookman Old Style" pitchFamily="18" charset="0"/>
            </a:endParaRPr>
          </a:p>
        </p:txBody>
      </p:sp>
      <p:sp>
        <p:nvSpPr>
          <p:cNvPr id="5" name="Прямоугольник 4"/>
          <p:cNvSpPr/>
          <p:nvPr/>
        </p:nvSpPr>
        <p:spPr>
          <a:xfrm>
            <a:off x="323528" y="1700808"/>
            <a:ext cx="8352928" cy="1107996"/>
          </a:xfrm>
          <a:prstGeom prst="rect">
            <a:avLst/>
          </a:prstGeom>
          <a:solidFill>
            <a:schemeClr val="bg1">
              <a:lumMod val="85000"/>
            </a:schemeClr>
          </a:solidFill>
          <a:ln w="28575">
            <a:solidFill>
              <a:schemeClr val="tx1">
                <a:lumMod val="65000"/>
                <a:lumOff val="35000"/>
              </a:schemeClr>
            </a:solidFill>
          </a:ln>
        </p:spPr>
        <p:txBody>
          <a:bodyPr wrap="square">
            <a:spAutoFit/>
          </a:bodyPr>
          <a:lstStyle/>
          <a:p>
            <a:pPr algn="ctr"/>
            <a:r>
              <a:rPr lang="ru-RU" sz="2200" dirty="0" smtClean="0">
                <a:ln>
                  <a:solidFill>
                    <a:schemeClr val="tx1">
                      <a:lumMod val="65000"/>
                      <a:lumOff val="35000"/>
                    </a:schemeClr>
                  </a:solidFill>
                </a:ln>
                <a:latin typeface="Constantia" pitchFamily="18" charset="0"/>
              </a:rPr>
              <a:t>Минин и Пожарский въезжали 4 ноября 1612 года в Москву с иконой Казанской Богоматери.</a:t>
            </a:r>
            <a:r>
              <a:rPr lang="ru-RU" sz="2200" b="1" i="1" dirty="0" smtClean="0">
                <a:ln>
                  <a:solidFill>
                    <a:schemeClr val="tx1">
                      <a:lumMod val="65000"/>
                      <a:lumOff val="35000"/>
                    </a:schemeClr>
                  </a:solidFill>
                </a:ln>
                <a:latin typeface="Constantia" pitchFamily="18" charset="0"/>
              </a:rPr>
              <a:t> </a:t>
            </a:r>
            <a:r>
              <a:rPr lang="ru-RU" sz="2200" dirty="0" smtClean="0">
                <a:ln>
                  <a:solidFill>
                    <a:schemeClr val="tx1">
                      <a:lumMod val="65000"/>
                      <a:lumOff val="35000"/>
                    </a:schemeClr>
                  </a:solidFill>
                </a:ln>
                <a:latin typeface="Constantia" pitchFamily="18" charset="0"/>
              </a:rPr>
              <a:t>А какой иконе молились русские воины накануне Бородинского сражения в 1812 году? </a:t>
            </a:r>
            <a:endParaRPr lang="ru-RU" sz="2200" dirty="0">
              <a:ln>
                <a:solidFill>
                  <a:schemeClr val="tx1">
                    <a:lumMod val="65000"/>
                    <a:lumOff val="35000"/>
                  </a:schemeClr>
                </a:solidFill>
              </a:ln>
              <a:latin typeface="Constantia" pitchFamily="18" charset="0"/>
            </a:endParaRPr>
          </a:p>
        </p:txBody>
      </p:sp>
      <p:pic>
        <p:nvPicPr>
          <p:cNvPr id="7" name="Рисунок 6" descr="Odigitriya Smolenskaya Dionisiy.jpg"/>
          <p:cNvPicPr/>
          <p:nvPr/>
        </p:nvPicPr>
        <p:blipFill>
          <a:blip r:embed="rId3" cstate="print"/>
          <a:srcRect/>
          <a:stretch>
            <a:fillRect/>
          </a:stretch>
        </p:blipFill>
        <p:spPr bwMode="auto">
          <a:xfrm>
            <a:off x="2699792" y="2996952"/>
            <a:ext cx="3312368" cy="36724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истратор\Desktop\ОТЕЧЕСТВЕННАЯ ВОЙНА 1812\ПРЕЗЕНТАЦИЯ\слайд 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419872" y="1268760"/>
            <a:ext cx="5328592" cy="2677656"/>
          </a:xfrm>
          <a:prstGeom prst="rect">
            <a:avLst/>
          </a:prstGeom>
          <a:solidFill>
            <a:schemeClr val="accent6">
              <a:lumMod val="40000"/>
              <a:lumOff val="60000"/>
            </a:schemeClr>
          </a:solidFill>
          <a:ln w="38100">
            <a:solidFill>
              <a:schemeClr val="accent6">
                <a:lumMod val="50000"/>
              </a:schemeClr>
            </a:solidFill>
          </a:ln>
        </p:spPr>
        <p:txBody>
          <a:bodyPr wrap="square">
            <a:spAutoFit/>
          </a:bodyPr>
          <a:lstStyle/>
          <a:p>
            <a:pPr algn="ctr"/>
            <a:r>
              <a:rPr lang="ru-RU" sz="2400" dirty="0" smtClean="0">
                <a:ln>
                  <a:solidFill>
                    <a:schemeClr val="tx1">
                      <a:lumMod val="65000"/>
                      <a:lumOff val="35000"/>
                    </a:schemeClr>
                  </a:solidFill>
                </a:ln>
                <a:solidFill>
                  <a:srgbClr val="990000"/>
                </a:solidFill>
                <a:latin typeface="Constantia" pitchFamily="18" charset="0"/>
              </a:rPr>
              <a:t>Под Малоярославцем Наполеон со свитой налетел на казачий отряд и только случайность спасла его от плена или казачьей пики. Это потрясло Наполеона. Вернувшись в штаб, он потребовал у своего врача… Что? Для чего? </a:t>
            </a:r>
            <a:endParaRPr lang="ru-RU" sz="2400" dirty="0">
              <a:ln>
                <a:solidFill>
                  <a:schemeClr val="tx1">
                    <a:lumMod val="65000"/>
                    <a:lumOff val="35000"/>
                  </a:schemeClr>
                </a:solidFill>
              </a:ln>
              <a:solidFill>
                <a:srgbClr val="990000"/>
              </a:solidFill>
              <a:latin typeface="Constantia" pitchFamily="18" charset="0"/>
            </a:endParaRPr>
          </a:p>
        </p:txBody>
      </p:sp>
      <p:sp>
        <p:nvSpPr>
          <p:cNvPr id="4" name="TextBox 3"/>
          <p:cNvSpPr txBox="1"/>
          <p:nvPr/>
        </p:nvSpPr>
        <p:spPr>
          <a:xfrm>
            <a:off x="5508104" y="260648"/>
            <a:ext cx="792088" cy="523220"/>
          </a:xfrm>
          <a:prstGeom prst="rect">
            <a:avLst/>
          </a:prstGeom>
          <a:solidFill>
            <a:schemeClr val="accent6">
              <a:lumMod val="60000"/>
              <a:lumOff val="40000"/>
            </a:schemeClr>
          </a:solidFill>
          <a:ln w="28575">
            <a:solidFill>
              <a:schemeClr val="accent6">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1</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истратор\Desktop\ОТЕЧЕСТВЕННАЯ ВОЙНА 1812\ПРЕЗЕНТАЦИЯ\слайд 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275856" y="908720"/>
            <a:ext cx="5688632" cy="4154984"/>
          </a:xfrm>
          <a:prstGeom prst="rect">
            <a:avLst/>
          </a:prstGeom>
          <a:solidFill>
            <a:schemeClr val="accent6">
              <a:lumMod val="40000"/>
              <a:lumOff val="60000"/>
            </a:schemeClr>
          </a:solidFill>
          <a:ln w="38100">
            <a:solidFill>
              <a:schemeClr val="accent6">
                <a:lumMod val="50000"/>
              </a:schemeClr>
            </a:solidFill>
          </a:ln>
        </p:spPr>
        <p:txBody>
          <a:bodyPr wrap="square">
            <a:spAutoFit/>
          </a:bodyPr>
          <a:lstStyle/>
          <a:p>
            <a:pPr algn="ctr"/>
            <a:r>
              <a:rPr lang="ru-RU" sz="2400" dirty="0" smtClean="0"/>
              <a:t> </a:t>
            </a:r>
            <a:r>
              <a:rPr lang="ru-RU" sz="2000" dirty="0" smtClean="0">
                <a:ln>
                  <a:solidFill>
                    <a:schemeClr val="tx1">
                      <a:lumMod val="65000"/>
                      <a:lumOff val="35000"/>
                    </a:schemeClr>
                  </a:solidFill>
                </a:ln>
                <a:solidFill>
                  <a:srgbClr val="990000"/>
                </a:solidFill>
                <a:latin typeface="Constantia" pitchFamily="18" charset="0"/>
              </a:rPr>
              <a:t>После удачного сражения 4-6 ноября 1812 г. при Красном (французы потеряли до 6 тыс. убитыми и 20 тыс. пленными) фельдмаршал Кутузов в присутствии собравшихся офицеров достал из кармана и прочитал присланную ему лично Иваном Андреевичем Крыловым новую басню. Предположите, какая именно басня Крылова так понравилась Кутузову, что ему даже пришлось, сняв шляпу, указать на свои седые волосы, дабы тем подчеркнуть сходство описанных в басне событий с реальным положением дел для Наполеона в конце войны? </a:t>
            </a:r>
            <a:endParaRPr lang="ru-RU" sz="2000" dirty="0">
              <a:ln>
                <a:solidFill>
                  <a:schemeClr val="tx1">
                    <a:lumMod val="65000"/>
                    <a:lumOff val="35000"/>
                  </a:schemeClr>
                </a:solidFill>
              </a:ln>
              <a:solidFill>
                <a:srgbClr val="990000"/>
              </a:solidFill>
              <a:latin typeface="Constantia" pitchFamily="18" charset="0"/>
            </a:endParaRPr>
          </a:p>
        </p:txBody>
      </p:sp>
      <p:sp>
        <p:nvSpPr>
          <p:cNvPr id="4" name="TextBox 3"/>
          <p:cNvSpPr txBox="1"/>
          <p:nvPr/>
        </p:nvSpPr>
        <p:spPr>
          <a:xfrm>
            <a:off x="5508104" y="260648"/>
            <a:ext cx="792088" cy="523220"/>
          </a:xfrm>
          <a:prstGeom prst="rect">
            <a:avLst/>
          </a:prstGeom>
          <a:solidFill>
            <a:schemeClr val="accent6">
              <a:lumMod val="60000"/>
              <a:lumOff val="40000"/>
            </a:schemeClr>
          </a:solidFill>
          <a:ln w="28575">
            <a:solidFill>
              <a:schemeClr val="accent6">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2</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истратор\Desktop\ОТЕЧЕСТВЕННАЯ ВОЙНА 1812\ПРЕЗЕНТАЦИЯ\слайд 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275856" y="908720"/>
            <a:ext cx="5688632" cy="3539430"/>
          </a:xfrm>
          <a:prstGeom prst="rect">
            <a:avLst/>
          </a:prstGeom>
          <a:solidFill>
            <a:schemeClr val="accent6">
              <a:lumMod val="40000"/>
              <a:lumOff val="60000"/>
            </a:schemeClr>
          </a:solidFill>
          <a:ln w="38100">
            <a:solidFill>
              <a:schemeClr val="accent6">
                <a:lumMod val="50000"/>
              </a:schemeClr>
            </a:solidFill>
          </a:ln>
        </p:spPr>
        <p:txBody>
          <a:bodyPr wrap="square">
            <a:spAutoFit/>
          </a:bodyPr>
          <a:lstStyle/>
          <a:p>
            <a:pPr algn="ctr"/>
            <a:r>
              <a:rPr lang="ru-RU" sz="2400" dirty="0" smtClean="0"/>
              <a:t> </a:t>
            </a:r>
            <a:r>
              <a:rPr lang="ru-RU" sz="2000" dirty="0" smtClean="0">
                <a:ln>
                  <a:solidFill>
                    <a:schemeClr val="tx1">
                      <a:lumMod val="65000"/>
                      <a:lumOff val="35000"/>
                    </a:schemeClr>
                  </a:solidFill>
                </a:ln>
                <a:solidFill>
                  <a:srgbClr val="990000"/>
                </a:solidFill>
                <a:latin typeface="Constantia" pitchFamily="18" charset="0"/>
              </a:rPr>
              <a:t>У лошадей подпалины в хвостах Москва – не хлеб да соль для супостата. Лавиной льется конница </a:t>
            </a:r>
            <a:r>
              <a:rPr lang="ru-RU" sz="2000" dirty="0" err="1" smtClean="0">
                <a:ln>
                  <a:solidFill>
                    <a:schemeClr val="tx1">
                      <a:lumMod val="65000"/>
                      <a:lumOff val="35000"/>
                    </a:schemeClr>
                  </a:solidFill>
                </a:ln>
                <a:solidFill>
                  <a:srgbClr val="990000"/>
                </a:solidFill>
                <a:latin typeface="Constantia" pitchFamily="18" charset="0"/>
              </a:rPr>
              <a:t>Мюрата</a:t>
            </a:r>
            <a:r>
              <a:rPr lang="ru-RU" sz="2000" dirty="0" smtClean="0">
                <a:ln>
                  <a:solidFill>
                    <a:schemeClr val="tx1">
                      <a:lumMod val="65000"/>
                      <a:lumOff val="35000"/>
                    </a:schemeClr>
                  </a:solidFill>
                </a:ln>
                <a:solidFill>
                  <a:srgbClr val="990000"/>
                </a:solidFill>
                <a:latin typeface="Constantia" pitchFamily="18" charset="0"/>
              </a:rPr>
              <a:t> … Мюрат по рощам рыщет волком. Любимец славы не привык К таким негаданным конфузам. Так близок был победы пир… Что скажет сир? Что скажет сир? Исчезли армии Кутузова, И никаких тебе наград, И только тут прозрел Мюрат: Ведь и Москва - не пир победы, Скорее, Пиррова победа! О чем это стихотворение? В районе какого города, по мысли автора стихотворения, прозрел Мюрат? </a:t>
            </a:r>
            <a:endParaRPr lang="ru-RU" sz="2000" dirty="0">
              <a:ln>
                <a:solidFill>
                  <a:schemeClr val="tx1">
                    <a:lumMod val="65000"/>
                    <a:lumOff val="35000"/>
                  </a:schemeClr>
                </a:solidFill>
              </a:ln>
              <a:solidFill>
                <a:srgbClr val="990000"/>
              </a:solidFill>
              <a:latin typeface="Constantia" pitchFamily="18" charset="0"/>
            </a:endParaRPr>
          </a:p>
        </p:txBody>
      </p:sp>
      <p:sp>
        <p:nvSpPr>
          <p:cNvPr id="4" name="TextBox 3"/>
          <p:cNvSpPr txBox="1"/>
          <p:nvPr/>
        </p:nvSpPr>
        <p:spPr>
          <a:xfrm>
            <a:off x="5508104" y="260648"/>
            <a:ext cx="792088" cy="523220"/>
          </a:xfrm>
          <a:prstGeom prst="rect">
            <a:avLst/>
          </a:prstGeom>
          <a:solidFill>
            <a:schemeClr val="accent6">
              <a:lumMod val="60000"/>
              <a:lumOff val="40000"/>
            </a:schemeClr>
          </a:solidFill>
          <a:ln w="28575">
            <a:solidFill>
              <a:schemeClr val="accent6">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3</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истратор\Desktop\ОТЕЧЕСТВЕННАЯ ВОЙНА 1812\ПРЕЗЕНТАЦИЯ\слайд 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275856" y="1052736"/>
            <a:ext cx="5688632" cy="3416320"/>
          </a:xfrm>
          <a:prstGeom prst="rect">
            <a:avLst/>
          </a:prstGeom>
          <a:solidFill>
            <a:schemeClr val="accent6">
              <a:lumMod val="40000"/>
              <a:lumOff val="60000"/>
            </a:schemeClr>
          </a:solidFill>
          <a:ln w="38100">
            <a:solidFill>
              <a:schemeClr val="accent6">
                <a:lumMod val="50000"/>
              </a:schemeClr>
            </a:solidFill>
          </a:ln>
        </p:spPr>
        <p:txBody>
          <a:bodyPr wrap="square">
            <a:spAutoFit/>
          </a:bodyPr>
          <a:lstStyle/>
          <a:p>
            <a:pPr algn="ctr"/>
            <a:r>
              <a:rPr lang="ru-RU" sz="2400" dirty="0" smtClean="0"/>
              <a:t> </a:t>
            </a:r>
            <a:r>
              <a:rPr lang="ru-RU" sz="2400" dirty="0" smtClean="0">
                <a:ln>
                  <a:solidFill>
                    <a:schemeClr val="tx1">
                      <a:lumMod val="65000"/>
                      <a:lumOff val="35000"/>
                    </a:schemeClr>
                  </a:solidFill>
                </a:ln>
                <a:solidFill>
                  <a:srgbClr val="990000"/>
                </a:solidFill>
                <a:latin typeface="Constantia" pitchFamily="18" charset="0"/>
              </a:rPr>
              <a:t>Командовал правым флангом русской армии при Бородино. По свидетельству современников, в момент Бородинской битвы он с ледяным спокойствием оказывался в самых опасных местах, как будто намерено искал смерть. Под ним было убито 5 лошадей, рядом с ним погибли 2 его адъютанта. Кто это был?</a:t>
            </a:r>
            <a:endParaRPr lang="ru-RU" sz="2400" dirty="0">
              <a:ln>
                <a:solidFill>
                  <a:schemeClr val="tx1">
                    <a:lumMod val="65000"/>
                    <a:lumOff val="35000"/>
                  </a:schemeClr>
                </a:solidFill>
              </a:ln>
              <a:solidFill>
                <a:srgbClr val="990000"/>
              </a:solidFill>
              <a:latin typeface="Constantia" pitchFamily="18" charset="0"/>
            </a:endParaRPr>
          </a:p>
        </p:txBody>
      </p:sp>
      <p:sp>
        <p:nvSpPr>
          <p:cNvPr id="4" name="TextBox 3"/>
          <p:cNvSpPr txBox="1"/>
          <p:nvPr/>
        </p:nvSpPr>
        <p:spPr>
          <a:xfrm>
            <a:off x="5508104" y="260648"/>
            <a:ext cx="792088" cy="523220"/>
          </a:xfrm>
          <a:prstGeom prst="rect">
            <a:avLst/>
          </a:prstGeom>
          <a:solidFill>
            <a:schemeClr val="accent6">
              <a:lumMod val="60000"/>
              <a:lumOff val="40000"/>
            </a:schemeClr>
          </a:solidFill>
          <a:ln w="28575">
            <a:solidFill>
              <a:schemeClr val="accent6">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4</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истратор\Desktop\ОТЕЧЕСТВЕННАЯ ВОЙНА 1812\ПРЕЗЕНТАЦИЯ\слайд 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275856" y="1052736"/>
            <a:ext cx="5688632" cy="4770537"/>
          </a:xfrm>
          <a:prstGeom prst="rect">
            <a:avLst/>
          </a:prstGeom>
          <a:solidFill>
            <a:schemeClr val="accent6">
              <a:lumMod val="40000"/>
              <a:lumOff val="60000"/>
            </a:schemeClr>
          </a:solidFill>
          <a:ln w="38100">
            <a:solidFill>
              <a:schemeClr val="accent6">
                <a:lumMod val="50000"/>
              </a:schemeClr>
            </a:solidFill>
          </a:ln>
        </p:spPr>
        <p:txBody>
          <a:bodyPr wrap="square">
            <a:spAutoFit/>
          </a:bodyPr>
          <a:lstStyle/>
          <a:p>
            <a:pPr algn="ctr"/>
            <a:r>
              <a:rPr lang="ru-RU" sz="2400" dirty="0" smtClean="0"/>
              <a:t> </a:t>
            </a:r>
            <a:r>
              <a:rPr lang="ru-RU" sz="2000" dirty="0" smtClean="0">
                <a:ln>
                  <a:solidFill>
                    <a:schemeClr val="tx1">
                      <a:lumMod val="65000"/>
                      <a:lumOff val="35000"/>
                    </a:schemeClr>
                  </a:solidFill>
                </a:ln>
                <a:solidFill>
                  <a:srgbClr val="990000"/>
                </a:solidFill>
                <a:latin typeface="Constantia" pitchFamily="18" charset="0"/>
              </a:rPr>
              <a:t>На войне было место и шуткам. Адъютант Петра Ивановича Багратиона высмеял длину его носа в стихотворении, после чего боялся встречаться с ним. Затем адъютант ушел в партизаны. Когда они все – таки встретились, Багратион сказал: «Вот тот, кто потешался над моим носом». На что бывший адъютант ответил, что высмеивал его нос из зависти, ведь свой очень мал. Эту шутку Багратион оценил по достоинству.  С тех пор, Когда Багратиону докладывали, что враг на носу, он говорил:» На чьем носу? Если на моем, то можно ещё отобедать, а если на  (называл имя </a:t>
            </a:r>
            <a:r>
              <a:rPr lang="ru-RU" sz="2000" dirty="0" err="1" smtClean="0">
                <a:ln>
                  <a:solidFill>
                    <a:schemeClr val="tx1">
                      <a:lumMod val="65000"/>
                      <a:lumOff val="35000"/>
                    </a:schemeClr>
                  </a:solidFill>
                </a:ln>
                <a:solidFill>
                  <a:srgbClr val="990000"/>
                </a:solidFill>
                <a:latin typeface="Constantia" pitchFamily="18" charset="0"/>
              </a:rPr>
              <a:t>адьютанта</a:t>
            </a:r>
            <a:r>
              <a:rPr lang="ru-RU" sz="2000" dirty="0" smtClean="0">
                <a:ln>
                  <a:solidFill>
                    <a:schemeClr val="tx1">
                      <a:lumMod val="65000"/>
                      <a:lumOff val="35000"/>
                    </a:schemeClr>
                  </a:solidFill>
                </a:ln>
                <a:solidFill>
                  <a:srgbClr val="990000"/>
                </a:solidFill>
                <a:latin typeface="Constantia" pitchFamily="18" charset="0"/>
              </a:rPr>
              <a:t>), то по коням»! Кто был адъютантом Багратиона с маленьким носом?</a:t>
            </a:r>
            <a:endParaRPr lang="ru-RU" sz="2000" dirty="0">
              <a:ln>
                <a:solidFill>
                  <a:schemeClr val="tx1">
                    <a:lumMod val="65000"/>
                    <a:lumOff val="35000"/>
                  </a:schemeClr>
                </a:solidFill>
              </a:ln>
              <a:solidFill>
                <a:srgbClr val="990000"/>
              </a:solidFill>
              <a:latin typeface="Constantia" pitchFamily="18" charset="0"/>
            </a:endParaRPr>
          </a:p>
        </p:txBody>
      </p:sp>
      <p:sp>
        <p:nvSpPr>
          <p:cNvPr id="4" name="TextBox 3"/>
          <p:cNvSpPr txBox="1"/>
          <p:nvPr/>
        </p:nvSpPr>
        <p:spPr>
          <a:xfrm>
            <a:off x="5508104" y="260648"/>
            <a:ext cx="792088" cy="523220"/>
          </a:xfrm>
          <a:prstGeom prst="rect">
            <a:avLst/>
          </a:prstGeom>
          <a:solidFill>
            <a:schemeClr val="accent6">
              <a:lumMod val="60000"/>
              <a:lumOff val="40000"/>
            </a:schemeClr>
          </a:solidFill>
          <a:ln w="28575">
            <a:solidFill>
              <a:schemeClr val="accent6">
                <a:lumMod val="50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5</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ОТЕЧЕСТВЕННАЯ ВОЙНА 1812\ПРЕЗЕНТАЦИЯ\слайд 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7" name="TextBox 6"/>
          <p:cNvSpPr txBox="1"/>
          <p:nvPr/>
        </p:nvSpPr>
        <p:spPr>
          <a:xfrm>
            <a:off x="323528" y="1700808"/>
            <a:ext cx="8352928" cy="646331"/>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3600" b="1" dirty="0" smtClean="0">
                <a:ln w="10541" cmpd="sng">
                  <a:solidFill>
                    <a:schemeClr val="accent4">
                      <a:lumMod val="75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4">
                      <a:satMod val="175000"/>
                      <a:alpha val="40000"/>
                    </a:schemeClr>
                  </a:glow>
                </a:effectLst>
              </a:rPr>
              <a:t>ШКАТУЛОЧКИ</a:t>
            </a:r>
            <a:endParaRPr lang="ru-RU" sz="3600" b="1" dirty="0">
              <a:ln w="10541" cmpd="sng">
                <a:solidFill>
                  <a:schemeClr val="accent4">
                    <a:lumMod val="75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4">
                    <a:satMod val="175000"/>
                    <a:alpha val="40000"/>
                  </a:schemeClr>
                </a:glow>
              </a:effectLst>
            </a:endParaRPr>
          </a:p>
        </p:txBody>
      </p:sp>
      <p:pic>
        <p:nvPicPr>
          <p:cNvPr id="57348" name="Picture 4" descr="https://mmedia.ozone.ru/multimedia/1018669894.jpg"/>
          <p:cNvPicPr>
            <a:picLocks noChangeAspect="1" noChangeArrowheads="1"/>
          </p:cNvPicPr>
          <p:nvPr/>
        </p:nvPicPr>
        <p:blipFill>
          <a:blip r:embed="rId3" cstate="print"/>
          <a:srcRect/>
          <a:stretch>
            <a:fillRect/>
          </a:stretch>
        </p:blipFill>
        <p:spPr bwMode="auto">
          <a:xfrm>
            <a:off x="179512" y="2492896"/>
            <a:ext cx="2843375" cy="3096344"/>
          </a:xfrm>
          <a:prstGeom prst="rect">
            <a:avLst/>
          </a:prstGeom>
          <a:noFill/>
        </p:spPr>
      </p:pic>
      <p:pic>
        <p:nvPicPr>
          <p:cNvPr id="9" name="Picture 4" descr="https://mmedia.ozone.ru/multimedia/1018669894.jpg"/>
          <p:cNvPicPr>
            <a:picLocks noChangeAspect="1" noChangeArrowheads="1"/>
          </p:cNvPicPr>
          <p:nvPr/>
        </p:nvPicPr>
        <p:blipFill>
          <a:blip r:embed="rId3" cstate="print"/>
          <a:srcRect/>
          <a:stretch>
            <a:fillRect/>
          </a:stretch>
        </p:blipFill>
        <p:spPr bwMode="auto">
          <a:xfrm>
            <a:off x="3131840" y="3212976"/>
            <a:ext cx="2843375" cy="3096344"/>
          </a:xfrm>
          <a:prstGeom prst="rect">
            <a:avLst/>
          </a:prstGeom>
          <a:noFill/>
        </p:spPr>
      </p:pic>
      <p:pic>
        <p:nvPicPr>
          <p:cNvPr id="10" name="Picture 4" descr="https://mmedia.ozone.ru/multimedia/1018669894.jpg"/>
          <p:cNvPicPr>
            <a:picLocks noChangeAspect="1" noChangeArrowheads="1"/>
          </p:cNvPicPr>
          <p:nvPr/>
        </p:nvPicPr>
        <p:blipFill>
          <a:blip r:embed="rId3" cstate="print"/>
          <a:srcRect/>
          <a:stretch>
            <a:fillRect/>
          </a:stretch>
        </p:blipFill>
        <p:spPr bwMode="auto">
          <a:xfrm>
            <a:off x="6156176" y="2564904"/>
            <a:ext cx="2843375" cy="3096344"/>
          </a:xfrm>
          <a:prstGeom prst="rect">
            <a:avLst/>
          </a:prstGeom>
          <a:noFill/>
        </p:spPr>
      </p:pic>
      <p:sp>
        <p:nvSpPr>
          <p:cNvPr id="11" name="TextBox 10"/>
          <p:cNvSpPr txBox="1"/>
          <p:nvPr/>
        </p:nvSpPr>
        <p:spPr>
          <a:xfrm>
            <a:off x="1979712" y="5373216"/>
            <a:ext cx="792088" cy="523220"/>
          </a:xfrm>
          <a:prstGeom prst="rect">
            <a:avLst/>
          </a:prstGeom>
          <a:solidFill>
            <a:schemeClr val="accent1">
              <a:lumMod val="40000"/>
              <a:lumOff val="60000"/>
            </a:schemeClr>
          </a:solidFill>
          <a:ln w="28575">
            <a:solidFill>
              <a:srgbClr val="0000FF"/>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1</a:t>
            </a:r>
            <a:endParaRPr lang="ru-RU" sz="2800" b="1" dirty="0">
              <a:solidFill>
                <a:schemeClr val="accent1">
                  <a:lumMod val="50000"/>
                </a:schemeClr>
              </a:solidFill>
              <a:latin typeface="Bookman Old Style" pitchFamily="18" charset="0"/>
            </a:endParaRPr>
          </a:p>
        </p:txBody>
      </p:sp>
      <p:sp>
        <p:nvSpPr>
          <p:cNvPr id="12" name="TextBox 11"/>
          <p:cNvSpPr txBox="1"/>
          <p:nvPr/>
        </p:nvSpPr>
        <p:spPr>
          <a:xfrm>
            <a:off x="5436096" y="5949280"/>
            <a:ext cx="792088" cy="523220"/>
          </a:xfrm>
          <a:prstGeom prst="rect">
            <a:avLst/>
          </a:prstGeom>
          <a:solidFill>
            <a:schemeClr val="accent1">
              <a:lumMod val="40000"/>
              <a:lumOff val="60000"/>
            </a:schemeClr>
          </a:solidFill>
          <a:ln w="28575">
            <a:solidFill>
              <a:srgbClr val="0000FF"/>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2</a:t>
            </a:r>
            <a:endParaRPr lang="ru-RU" sz="2800" b="1" dirty="0">
              <a:solidFill>
                <a:schemeClr val="accent1">
                  <a:lumMod val="50000"/>
                </a:schemeClr>
              </a:solidFill>
              <a:latin typeface="Bookman Old Style" pitchFamily="18" charset="0"/>
            </a:endParaRPr>
          </a:p>
        </p:txBody>
      </p:sp>
      <p:sp>
        <p:nvSpPr>
          <p:cNvPr id="13" name="TextBox 12"/>
          <p:cNvSpPr txBox="1"/>
          <p:nvPr/>
        </p:nvSpPr>
        <p:spPr>
          <a:xfrm>
            <a:off x="8244408" y="5517232"/>
            <a:ext cx="792088" cy="523220"/>
          </a:xfrm>
          <a:prstGeom prst="rect">
            <a:avLst/>
          </a:prstGeom>
          <a:solidFill>
            <a:schemeClr val="accent1">
              <a:lumMod val="40000"/>
              <a:lumOff val="60000"/>
            </a:schemeClr>
          </a:solidFill>
          <a:ln w="28575">
            <a:solidFill>
              <a:srgbClr val="0000FF"/>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3</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691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НА ОЧЕРЕДИ\ИСТОРИЧЕСКИЕ КОНКУРСЫ\ОТЕЧЕСТВЕННАЯ ВОЙНА 1812\ПРЕЗЕНТАЦИЯ\Готовый 1 слайд.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5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НА ОЧЕРЕДИ\ИСТОРИЧЕСКИЕ КОНКУРСЫ\ОТЕЧЕСТВЕННАЯ ВОЙНА 1812\ПРЕЗЕНТАЦИЯ\Готовый 1 слайд.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52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истратор\Desktop\ОТЕЧЕСТВЕННАЯ ВОЙНА 1812\ПРЕЗЕНТАЦИЯ\слайд 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rgbClr val="6600FF"/>
            </a:solidFill>
          </a:ln>
        </p:spPr>
      </p:pic>
      <p:sp>
        <p:nvSpPr>
          <p:cNvPr id="3" name="TextBox 2"/>
          <p:cNvSpPr txBox="1"/>
          <p:nvPr/>
        </p:nvSpPr>
        <p:spPr>
          <a:xfrm>
            <a:off x="2555776" y="548680"/>
            <a:ext cx="4392488" cy="923330"/>
          </a:xfrm>
          <a:prstGeom prst="rect">
            <a:avLst/>
          </a:prstGeom>
          <a:noFill/>
          <a:ln w="38100">
            <a:solidFill>
              <a:srgbClr val="6600FF"/>
            </a:solidFill>
          </a:ln>
        </p:spPr>
        <p:txBody>
          <a:bodyPr wrap="square" rtlCol="0">
            <a:spAutoFit/>
          </a:bodyPr>
          <a:lstStyle/>
          <a:p>
            <a:pPr algn="ctr"/>
            <a:r>
              <a:rPr lang="en-US"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1 </a:t>
            </a:r>
            <a:r>
              <a:rPr lang="ru-RU" sz="5400" b="1" cap="all" dirty="0" smtClean="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ТУР</a:t>
            </a:r>
            <a:endParaRPr lang="ru-RU" sz="5400" b="1" cap="all" dirty="0">
              <a:ln w="38100" cmpd="sng">
                <a:solidFill>
                  <a:schemeClr val="accent1">
                    <a:lumMod val="40000"/>
                    <a:lumOff val="6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4" name="TextBox 3"/>
          <p:cNvSpPr txBox="1"/>
          <p:nvPr/>
        </p:nvSpPr>
        <p:spPr>
          <a:xfrm>
            <a:off x="2123728" y="2060848"/>
            <a:ext cx="5256584" cy="2308324"/>
          </a:xfrm>
          <a:prstGeom prst="rect">
            <a:avLst/>
          </a:prstGeom>
          <a:noFill/>
        </p:spPr>
        <p:txBody>
          <a:bodyPr wrap="square" rtlCol="0">
            <a:spAutoFit/>
          </a:bodyPr>
          <a:lstStyle/>
          <a:p>
            <a:pPr algn="ct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a:t>
            </a:r>
            <a:r>
              <a:rPr lang="ru-RU" sz="4800" b="1" cap="all" dirty="0" smtClean="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rPr>
              <a:t>ВЕДЬ БЫЛИ  СХВАТКИ БОЕВЫЕ»</a:t>
            </a:r>
            <a:endParaRPr lang="ru-RU" sz="4800" b="1" cap="all"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ookman Old Style" pitchFamily="18" charset="0"/>
            </a:endParaRPr>
          </a:p>
        </p:txBody>
      </p:sp>
      <p:sp>
        <p:nvSpPr>
          <p:cNvPr id="5" name="TextBox 4"/>
          <p:cNvSpPr txBox="1"/>
          <p:nvPr/>
        </p:nvSpPr>
        <p:spPr>
          <a:xfrm>
            <a:off x="3491880" y="4725144"/>
            <a:ext cx="2448272" cy="523220"/>
          </a:xfrm>
          <a:prstGeom prst="rect">
            <a:avLst/>
          </a:prstGeom>
          <a:noFill/>
          <a:ln>
            <a:solidFill>
              <a:srgbClr val="6600FF"/>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1 МИНУТА</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ОТЕЧЕСТВЕННАЯ ВОЙНА 1812\ПРЕЗЕНТАЦИЯ\слайд2 (1).jpg"/>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chemeClr val="accent1">
              <a:lumMod val="60000"/>
              <a:lumOff val="40000"/>
            </a:schemeClr>
          </a:solidFill>
        </p:spPr>
      </p:pic>
      <p:sp>
        <p:nvSpPr>
          <p:cNvPr id="3" name="Прямоугольник 2"/>
          <p:cNvSpPr/>
          <p:nvPr/>
        </p:nvSpPr>
        <p:spPr>
          <a:xfrm>
            <a:off x="3491880" y="548680"/>
            <a:ext cx="5400600" cy="2031325"/>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75000"/>
                  </a:schemeClr>
                </a:solidFill>
                <a:latin typeface="Bookman Old Style" pitchFamily="18" charset="0"/>
              </a:rPr>
              <a:t>1</a:t>
            </a:r>
            <a:r>
              <a:rPr lang="ru-RU" dirty="0" smtClean="0">
                <a:latin typeface="Bookman Old Style" pitchFamily="18" charset="0"/>
              </a:rPr>
              <a:t>.</a:t>
            </a:r>
            <a:r>
              <a:rPr lang="ru-RU" dirty="0" smtClean="0">
                <a:latin typeface="Constantia" pitchFamily="18" charset="0"/>
              </a:rPr>
              <a:t> Известно, что Наполеон невысоко оценивал русских генералов. Перед началом войны с Россией, он считал, что у России есть только один настоящий, хороший генерал, но и он на вторых ролях… </a:t>
            </a:r>
            <a:r>
              <a:rPr lang="ru-RU" b="1" i="1" dirty="0" smtClean="0">
                <a:solidFill>
                  <a:schemeClr val="accent1">
                    <a:lumMod val="50000"/>
                  </a:schemeClr>
                </a:solidFill>
                <a:latin typeface="Constantia" pitchFamily="18" charset="0"/>
              </a:rPr>
              <a:t>Кто же этот генерал, единственный, которого высоко оценивал император французов? </a:t>
            </a:r>
            <a:endParaRPr lang="ru-RU" b="1" i="1" dirty="0">
              <a:solidFill>
                <a:schemeClr val="accent1">
                  <a:lumMod val="50000"/>
                </a:schemeClr>
              </a:solidFill>
              <a:latin typeface="Constantia" pitchFamily="18" charset="0"/>
            </a:endParaRPr>
          </a:p>
        </p:txBody>
      </p:sp>
      <p:sp>
        <p:nvSpPr>
          <p:cNvPr id="4" name="Прямоугольник 3"/>
          <p:cNvSpPr/>
          <p:nvPr/>
        </p:nvSpPr>
        <p:spPr>
          <a:xfrm>
            <a:off x="3203848" y="2924944"/>
            <a:ext cx="5688632" cy="2308324"/>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75000"/>
                  </a:schemeClr>
                </a:solidFill>
                <a:latin typeface="Bookman Old Style" pitchFamily="18" charset="0"/>
              </a:rPr>
              <a:t>2</a:t>
            </a:r>
            <a:r>
              <a:rPr lang="ru-RU" b="1" dirty="0" smtClean="0">
                <a:latin typeface="Bookman Old Style" pitchFamily="18" charset="0"/>
              </a:rPr>
              <a:t>. </a:t>
            </a:r>
            <a:r>
              <a:rPr lang="ru-RU" dirty="0" smtClean="0">
                <a:latin typeface="Constantia" pitchFamily="18" charset="0"/>
              </a:rPr>
              <a:t>Когда Кутузову представили ночью первые подсчеты и когда он увидел, что половина русской армии истреблена в этот день, 7 сентября, он категорически решил спасти другую половину и отдать Москву без нового боя. Это не мешало ему провозгласить, что Бородино было победой</a:t>
            </a:r>
            <a:r>
              <a:rPr lang="en-US" dirty="0" smtClean="0">
                <a:latin typeface="Constantia" pitchFamily="18" charset="0"/>
              </a:rPr>
              <a:t> </a:t>
            </a:r>
            <a:r>
              <a:rPr lang="ru-RU" dirty="0" smtClean="0">
                <a:latin typeface="Constantia" pitchFamily="18" charset="0"/>
              </a:rPr>
              <a:t>русских, хотя он и был удручен. </a:t>
            </a:r>
            <a:r>
              <a:rPr lang="ru-RU" b="1" i="1" dirty="0" smtClean="0">
                <a:solidFill>
                  <a:schemeClr val="accent1">
                    <a:lumMod val="50000"/>
                  </a:schemeClr>
                </a:solidFill>
                <a:latin typeface="Constantia" pitchFamily="18" charset="0"/>
              </a:rPr>
              <a:t>Почему он тем не менее провозгласил Бородино русской победой? </a:t>
            </a:r>
            <a:endParaRPr lang="ru-RU" b="1" i="1" dirty="0">
              <a:solidFill>
                <a:schemeClr val="accent1">
                  <a:lumMod val="50000"/>
                </a:schemeClr>
              </a:solidFill>
              <a:latin typeface="Constantia" pitchFamily="18" charset="0"/>
            </a:endParaRPr>
          </a:p>
        </p:txBody>
      </p:sp>
      <p:sp>
        <p:nvSpPr>
          <p:cNvPr id="5" name="TextBox 4"/>
          <p:cNvSpPr txBox="1"/>
          <p:nvPr/>
        </p:nvSpPr>
        <p:spPr>
          <a:xfrm>
            <a:off x="323528"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1</a:t>
            </a:r>
            <a:endParaRPr lang="ru-RU" sz="2800" b="1" dirty="0">
              <a:solidFill>
                <a:schemeClr val="accent1">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дминистратор\Desktop\ОТЕЧЕСТВЕННАЯ ВОЙНА 1812\ПРЕЗЕНТАЦИЯ\слайд2 (1).jpg"/>
          <p:cNvPicPr>
            <a:picLocks noChangeAspect="1" noChangeArrowheads="1"/>
          </p:cNvPicPr>
          <p:nvPr/>
        </p:nvPicPr>
        <p:blipFill>
          <a:blip r:embed="rId2" cstate="print"/>
          <a:srcRect/>
          <a:stretch>
            <a:fillRect/>
          </a:stretch>
        </p:blipFill>
        <p:spPr bwMode="auto">
          <a:xfrm>
            <a:off x="0" y="1"/>
            <a:ext cx="9144000" cy="6858000"/>
          </a:xfrm>
          <a:prstGeom prst="rect">
            <a:avLst/>
          </a:prstGeom>
          <a:solidFill>
            <a:schemeClr val="accent1">
              <a:lumMod val="60000"/>
              <a:lumOff val="40000"/>
            </a:schemeClr>
          </a:solidFill>
        </p:spPr>
      </p:pic>
      <p:sp>
        <p:nvSpPr>
          <p:cNvPr id="3" name="TextBox 2"/>
          <p:cNvSpPr txBox="1"/>
          <p:nvPr/>
        </p:nvSpPr>
        <p:spPr>
          <a:xfrm>
            <a:off x="251520"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2</a:t>
            </a:r>
            <a:endParaRPr lang="ru-RU" sz="2800" b="1" dirty="0">
              <a:solidFill>
                <a:schemeClr val="accent1">
                  <a:lumMod val="50000"/>
                </a:schemeClr>
              </a:solidFill>
              <a:latin typeface="Bookman Old Style" pitchFamily="18" charset="0"/>
            </a:endParaRPr>
          </a:p>
        </p:txBody>
      </p:sp>
      <p:sp>
        <p:nvSpPr>
          <p:cNvPr id="4" name="Прямоугольник 3"/>
          <p:cNvSpPr/>
          <p:nvPr/>
        </p:nvSpPr>
        <p:spPr>
          <a:xfrm>
            <a:off x="3347864" y="548680"/>
            <a:ext cx="5544616" cy="2585323"/>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50000"/>
                  </a:schemeClr>
                </a:solidFill>
                <a:latin typeface="Bookman Old Style" pitchFamily="18" charset="0"/>
              </a:rPr>
              <a:t>1.</a:t>
            </a:r>
            <a:r>
              <a:rPr lang="ru-RU" dirty="0" smtClean="0">
                <a:latin typeface="Constantia" pitchFamily="18" charset="0"/>
              </a:rPr>
              <a:t> Известно, что в Бородинской битве наиболее кровопролитные бои развернулись вокруг небольшой высоты, которую сами французы впоследствии назвали «редутом смерти», «могилой французской кавалерии», «вулканом в центре русской армии». </a:t>
            </a:r>
            <a:r>
              <a:rPr lang="ru-RU" b="1" i="1" dirty="0" smtClean="0">
                <a:latin typeface="Constantia" pitchFamily="18" charset="0"/>
              </a:rPr>
              <a:t>Вспомните, как, согласно разработанной Кутузовым диспозиции, называли этот опорный пункт обороны сами русские? </a:t>
            </a:r>
            <a:endParaRPr lang="ru-RU" b="1" i="1" dirty="0">
              <a:latin typeface="Constantia" pitchFamily="18" charset="0"/>
            </a:endParaRPr>
          </a:p>
        </p:txBody>
      </p:sp>
      <p:sp>
        <p:nvSpPr>
          <p:cNvPr id="5" name="Прямоугольник 4"/>
          <p:cNvSpPr/>
          <p:nvPr/>
        </p:nvSpPr>
        <p:spPr>
          <a:xfrm>
            <a:off x="3275856" y="3356992"/>
            <a:ext cx="5616624" cy="2585323"/>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50000"/>
                  </a:schemeClr>
                </a:solidFill>
                <a:latin typeface="Bookman Old Style" pitchFamily="18" charset="0"/>
              </a:rPr>
              <a:t>2. </a:t>
            </a:r>
            <a:r>
              <a:rPr lang="ru-RU" dirty="0" smtClean="0">
                <a:latin typeface="Constantia" pitchFamily="18" charset="0"/>
              </a:rPr>
              <a:t>Наполеон провел в Москве 38 дней. За это время М.И. Кутузов поставил под ружье 60 тыс. новобранцев, раздобыл 30 тыс. лошадей. С этих пор примерное прежде равновесие в силах Наполеона и Кутузова нарушилось и французам восстановить его уже не удалось. </a:t>
            </a:r>
            <a:r>
              <a:rPr lang="ru-RU" b="1" i="1" dirty="0" smtClean="0">
                <a:solidFill>
                  <a:schemeClr val="accent1">
                    <a:lumMod val="50000"/>
                  </a:schemeClr>
                </a:solidFill>
                <a:latin typeface="Constantia" pitchFamily="18" charset="0"/>
              </a:rPr>
              <a:t>Почему Наполеон медлил с уходом из Москвы, почему бездействовал? </a:t>
            </a:r>
            <a:r>
              <a:rPr lang="ru-RU" dirty="0" smtClean="0">
                <a:latin typeface="Constantia" pitchFamily="18" charset="0"/>
              </a:rPr>
              <a:t>Ведь не мог же он, великий полководец и политик, не понимать, что время играет не на него. </a:t>
            </a:r>
            <a:endParaRPr lang="ru-RU" dirty="0">
              <a:latin typeface="Constantia"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дминистратор\Desktop\ОТЕЧЕСТВЕННАЯ ВОЙНА 1812\ПРЕЗЕНТАЦИЯ\слайд2 (1).jpg"/>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chemeClr val="accent1">
              <a:lumMod val="60000"/>
              <a:lumOff val="40000"/>
            </a:schemeClr>
          </a:solidFill>
        </p:spPr>
      </p:pic>
      <p:sp>
        <p:nvSpPr>
          <p:cNvPr id="3" name="TextBox 2"/>
          <p:cNvSpPr txBox="1"/>
          <p:nvPr/>
        </p:nvSpPr>
        <p:spPr>
          <a:xfrm>
            <a:off x="251520" y="116632"/>
            <a:ext cx="792088" cy="523220"/>
          </a:xfrm>
          <a:prstGeom prst="rect">
            <a:avLst/>
          </a:prstGeom>
          <a:solidFill>
            <a:srgbClr val="99CCFF"/>
          </a:solidFill>
          <a:ln w="57150">
            <a:solidFill>
              <a:schemeClr val="accent1">
                <a:lumMod val="75000"/>
              </a:schemeClr>
            </a:solidFill>
          </a:ln>
        </p:spPr>
        <p:txBody>
          <a:bodyPr wrap="square" rtlCol="0">
            <a:spAutoFit/>
          </a:bodyPr>
          <a:lstStyle/>
          <a:p>
            <a:pPr algn="ctr"/>
            <a:r>
              <a:rPr lang="ru-RU" sz="2800" b="1" dirty="0" smtClean="0">
                <a:solidFill>
                  <a:schemeClr val="accent1">
                    <a:lumMod val="50000"/>
                  </a:schemeClr>
                </a:solidFill>
                <a:latin typeface="Bookman Old Style" pitchFamily="18" charset="0"/>
              </a:rPr>
              <a:t>3</a:t>
            </a:r>
            <a:endParaRPr lang="ru-RU" sz="2800" b="1" dirty="0">
              <a:solidFill>
                <a:schemeClr val="accent1">
                  <a:lumMod val="50000"/>
                </a:schemeClr>
              </a:solidFill>
              <a:latin typeface="Bookman Old Style" pitchFamily="18" charset="0"/>
            </a:endParaRPr>
          </a:p>
        </p:txBody>
      </p:sp>
      <p:sp>
        <p:nvSpPr>
          <p:cNvPr id="4" name="Прямоугольник 3"/>
          <p:cNvSpPr/>
          <p:nvPr/>
        </p:nvSpPr>
        <p:spPr>
          <a:xfrm>
            <a:off x="3131840" y="188640"/>
            <a:ext cx="3096344" cy="3139321"/>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50000"/>
                  </a:schemeClr>
                </a:solidFill>
                <a:latin typeface="Bookman Old Style" pitchFamily="18" charset="0"/>
              </a:rPr>
              <a:t>1. </a:t>
            </a:r>
            <a:r>
              <a:rPr lang="ru-RU" dirty="0" smtClean="0">
                <a:latin typeface="Constantia" pitchFamily="18" charset="0"/>
              </a:rPr>
              <a:t>Перед вами воин башкирских полков, которые принимали участие в Отечественной войне 1812 года. Всего Башкортостан выставил 45 полков, 9 из них вступили в Париж. </a:t>
            </a:r>
            <a:r>
              <a:rPr lang="ru-RU" b="1" i="1" dirty="0" smtClean="0">
                <a:solidFill>
                  <a:schemeClr val="accent1">
                    <a:lumMod val="50000"/>
                  </a:schemeClr>
                </a:solidFill>
                <a:latin typeface="Constantia" pitchFamily="18" charset="0"/>
              </a:rPr>
              <a:t>А какое прозвище дали башкирам французские воины и за что? </a:t>
            </a:r>
            <a:endParaRPr lang="ru-RU" b="1" i="1" dirty="0">
              <a:solidFill>
                <a:schemeClr val="accent1">
                  <a:lumMod val="50000"/>
                </a:schemeClr>
              </a:solidFill>
              <a:latin typeface="Constantia" pitchFamily="18" charset="0"/>
            </a:endParaRPr>
          </a:p>
        </p:txBody>
      </p:sp>
      <p:pic>
        <p:nvPicPr>
          <p:cNvPr id="5" name="Рисунок 4" descr="https://www.mgazeta.com/upload/medialibrary/c76/c76ebac24662bca4387e45deb514b935.png"/>
          <p:cNvPicPr/>
          <p:nvPr/>
        </p:nvPicPr>
        <p:blipFill>
          <a:blip r:embed="rId3" cstate="print"/>
          <a:srcRect/>
          <a:stretch>
            <a:fillRect/>
          </a:stretch>
        </p:blipFill>
        <p:spPr bwMode="auto">
          <a:xfrm>
            <a:off x="6516216" y="188640"/>
            <a:ext cx="2362775" cy="3168352"/>
          </a:xfrm>
          <a:prstGeom prst="rect">
            <a:avLst/>
          </a:prstGeom>
          <a:noFill/>
          <a:ln w="38100">
            <a:solidFill>
              <a:schemeClr val="bg1"/>
            </a:solidFill>
            <a:miter lim="800000"/>
            <a:headEnd/>
            <a:tailEnd/>
          </a:ln>
        </p:spPr>
      </p:pic>
      <p:sp>
        <p:nvSpPr>
          <p:cNvPr id="6" name="Прямоугольник 5"/>
          <p:cNvSpPr/>
          <p:nvPr/>
        </p:nvSpPr>
        <p:spPr>
          <a:xfrm>
            <a:off x="3059832" y="3573016"/>
            <a:ext cx="5904656" cy="2585323"/>
          </a:xfrm>
          <a:prstGeom prst="rect">
            <a:avLst/>
          </a:prstGeom>
          <a:solidFill>
            <a:schemeClr val="bg1"/>
          </a:solidFill>
          <a:ln w="57150">
            <a:solidFill>
              <a:schemeClr val="accent1">
                <a:lumMod val="60000"/>
                <a:lumOff val="40000"/>
              </a:schemeClr>
            </a:solidFill>
          </a:ln>
        </p:spPr>
        <p:txBody>
          <a:bodyPr wrap="square">
            <a:spAutoFit/>
          </a:bodyPr>
          <a:lstStyle/>
          <a:p>
            <a:r>
              <a:rPr lang="ru-RU" b="1" dirty="0" smtClean="0">
                <a:solidFill>
                  <a:schemeClr val="accent1">
                    <a:lumMod val="50000"/>
                  </a:schemeClr>
                </a:solidFill>
                <a:latin typeface="Bookman Old Style" pitchFamily="18" charset="0"/>
              </a:rPr>
              <a:t>2.</a:t>
            </a:r>
            <a:r>
              <a:rPr lang="ru-RU" dirty="0" smtClean="0"/>
              <a:t> </a:t>
            </a:r>
            <a:r>
              <a:rPr lang="ru-RU" dirty="0" smtClean="0">
                <a:latin typeface="Constantia" pitchFamily="18" charset="0"/>
              </a:rPr>
              <a:t>Когда Наполеону в ночь после битвы доложили, что 47 его генералов убиты или тяжело ранены, что несколько десятков тысяч его солдат его армии лежат мертвые или раненые на поле битвы, когда он лично убедился, что ни одно из данных им до сих пори сражений не может сравниться по ожесточению и кровопролитию с Бородино, он был растерян, но </a:t>
            </a:r>
            <a:r>
              <a:rPr lang="ru-RU" b="1" i="1" dirty="0" smtClean="0">
                <a:solidFill>
                  <a:schemeClr val="accent1">
                    <a:lumMod val="50000"/>
                  </a:schemeClr>
                </a:solidFill>
                <a:latin typeface="Constantia" pitchFamily="18" charset="0"/>
              </a:rPr>
              <a:t>это тоже не помешало ему провозгласить Бородино своей победой. Почему? </a:t>
            </a:r>
            <a:endParaRPr lang="ru-RU" b="1" i="1" dirty="0">
              <a:solidFill>
                <a:schemeClr val="accent1">
                  <a:lumMod val="50000"/>
                </a:schemeClr>
              </a:solidFill>
              <a:latin typeface="Constanti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2287</Words>
  <Application>Microsoft Office PowerPoint</Application>
  <PresentationFormat>Экран (4:3)</PresentationFormat>
  <Paragraphs>117</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87</cp:revision>
  <dcterms:created xsi:type="dcterms:W3CDTF">2018-11-06T01:07:14Z</dcterms:created>
  <dcterms:modified xsi:type="dcterms:W3CDTF">2018-11-15T10:13:16Z</dcterms:modified>
</cp:coreProperties>
</file>