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76" r:id="rId3"/>
    <p:sldId id="285" r:id="rId4"/>
    <p:sldId id="282" r:id="rId5"/>
    <p:sldId id="283" r:id="rId6"/>
    <p:sldId id="307" r:id="rId7"/>
    <p:sldId id="284" r:id="rId8"/>
    <p:sldId id="279" r:id="rId9"/>
    <p:sldId id="280" r:id="rId10"/>
    <p:sldId id="289" r:id="rId11"/>
    <p:sldId id="281" r:id="rId12"/>
    <p:sldId id="288" r:id="rId13"/>
    <p:sldId id="292" r:id="rId14"/>
    <p:sldId id="296" r:id="rId15"/>
    <p:sldId id="290" r:id="rId16"/>
    <p:sldId id="295" r:id="rId17"/>
    <p:sldId id="294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78" r:id="rId26"/>
    <p:sldId id="304" r:id="rId27"/>
    <p:sldId id="305" r:id="rId28"/>
    <p:sldId id="306" r:id="rId29"/>
    <p:sldId id="287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60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Lcj5tJYJZIk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https://openclipart.org/image/2400px/svg_to_png/219992/microphone.p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nmjH3eN3o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L’Espace: une voie </a:t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de la coopération scientifique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5214950"/>
            <a:ext cx="3000396" cy="1143008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solidFill>
                  <a:srgbClr val="7030A0"/>
                </a:solidFill>
                <a:latin typeface="Adobe Garamond Pro" pitchFamily="18" charset="0"/>
                <a:ea typeface="Arial Unicode MS" pitchFamily="34" charset="-128"/>
                <a:cs typeface="Arial Unicode MS" pitchFamily="34" charset="-128"/>
              </a:rPr>
              <a:t>par</a:t>
            </a:r>
            <a:r>
              <a:rPr lang="fr-FR" sz="2800" dirty="0" smtClean="0">
                <a:solidFill>
                  <a:srgbClr val="7030A0"/>
                </a:solidFill>
                <a:latin typeface="Adobe Garamond Pro" pitchFamily="18" charset="0"/>
                <a:ea typeface="Arial Unicode MS" pitchFamily="34" charset="-128"/>
                <a:cs typeface="Arial Unicode MS" pitchFamily="34" charset="-128"/>
              </a:rPr>
              <a:t> Irina Karantééva</a:t>
            </a:r>
          </a:p>
          <a:p>
            <a:pPr algn="l"/>
            <a:r>
              <a:rPr lang="fr-FR" sz="2800" dirty="0" smtClean="0">
                <a:solidFill>
                  <a:srgbClr val="7030A0"/>
                </a:solidFill>
                <a:latin typeface="Adobe Garamond Pro" pitchFamily="18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fr-FR" sz="2000" dirty="0" smtClean="0">
                <a:solidFill>
                  <a:srgbClr val="7030A0"/>
                </a:solidFill>
                <a:latin typeface="Adobe Garamond Pro" pitchFamily="18" charset="0"/>
                <a:ea typeface="Arial Unicode MS" pitchFamily="34" charset="-128"/>
                <a:cs typeface="Arial Unicode MS" pitchFamily="34" charset="-128"/>
              </a:rPr>
              <a:t>professeur de français</a:t>
            </a:r>
            <a:endParaRPr lang="ru-RU" sz="28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endParaRPr lang="ru-RU" dirty="0"/>
          </a:p>
        </p:txBody>
      </p:sp>
      <p:pic>
        <p:nvPicPr>
          <p:cNvPr id="4" name="Рисунок 3" descr="103818835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57157" y="2857496"/>
            <a:ext cx="3986229" cy="32861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effectLst/>
              </a:rPr>
              <a:t>THOMAS PESQUET: </a:t>
            </a:r>
            <a:br>
              <a:rPr lang="fr-FR" sz="3200" dirty="0" smtClean="0">
                <a:solidFill>
                  <a:srgbClr val="0070C0"/>
                </a:solidFill>
                <a:effectLst/>
              </a:rPr>
            </a:br>
            <a:r>
              <a:rPr lang="fr-FR" sz="3200" dirty="0" smtClean="0">
                <a:solidFill>
                  <a:srgbClr val="0070C0"/>
                </a:solidFill>
                <a:effectLst/>
              </a:rPr>
              <a:t>Le dixième Français dans l’espace 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  <p:pic>
        <p:nvPicPr>
          <p:cNvPr id="7" name="Содержимое 8" descr="6234022lpw-6237379-jpg_39037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857364"/>
            <a:ext cx="5643602" cy="4518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Carte+d’identité+de+l’ISS,+station+spatiale+internationale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8461207" cy="5857916"/>
          </a:xfr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85786" y="142852"/>
            <a:ext cx="7098115" cy="664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Pour en savoir plus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smtClean="0"/>
              <a:t>En route vers L’ISS</a:t>
            </a:r>
            <a:endParaRPr lang="ru-RU" sz="36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fr-FR" b="1" i="1" dirty="0" smtClean="0"/>
              <a:t>Reportage</a:t>
            </a:r>
            <a:r>
              <a:rPr lang="fr-FR" i="1" dirty="0" smtClean="0"/>
              <a:t>: </a:t>
            </a:r>
            <a:r>
              <a:rPr lang="fr-FR" dirty="0" smtClean="0"/>
              <a:t>Décollage de la fusée Soyouz à Baikonour avec T. Pesquet à bord 18/11</a:t>
            </a:r>
            <a:r>
              <a:rPr lang="ru-RU" b="1" dirty="0" smtClean="0"/>
              <a:t>//</a:t>
            </a:r>
            <a:r>
              <a:rPr lang="fr-FR" dirty="0" smtClean="0"/>
              <a:t>Chaîne d'origine France3 Soir- le 18.11.2016</a:t>
            </a:r>
          </a:p>
          <a:p>
            <a:pPr algn="l"/>
            <a:endParaRPr lang="fr-FR" dirty="0" smtClean="0"/>
          </a:p>
          <a:p>
            <a:pPr algn="l"/>
            <a:r>
              <a:rPr lang="fr-FR" u="sng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https://www.youtube.com/watch?v=Lcj5tJYJZIk</a:t>
            </a:r>
            <a:endParaRPr lang="fr-FR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18" name="Рисунок 17" descr="2811758lpmw-6243852-article-kazakhstanrussiausfrancespaceisspresser-jpg_402003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736"/>
            <a:ext cx="7098115" cy="664536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1. Écoutez le document sonore et cochez les mots entendus </a:t>
            </a:r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857224" y="2571744"/>
          <a:ext cx="7643866" cy="3214712"/>
        </p:xfrm>
        <a:graphic>
          <a:graphicData uri="http://schemas.openxmlformats.org/drawingml/2006/table">
            <a:tbl>
              <a:tblPr/>
              <a:tblGrid>
                <a:gridCol w="1998691"/>
                <a:gridCol w="1822865"/>
                <a:gridCol w="1910780"/>
                <a:gridCol w="1911530"/>
              </a:tblGrid>
              <a:tr h="80367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U</a:t>
                      </a:r>
                      <a:r>
                        <a:rPr lang="fr-FR" sz="1600" dirty="0">
                          <a:latin typeface="Times New Roman"/>
                          <a:ea typeface="Times New Roman"/>
                        </a:rPr>
                        <a:t>ne fusée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Un </a:t>
                      </a:r>
                      <a:r>
                        <a:rPr lang="fr-FR" sz="1600" dirty="0">
                          <a:latin typeface="Times New Roman"/>
                          <a:ea typeface="Times New Roman"/>
                        </a:rPr>
                        <a:t>vaisseau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fr-FR" sz="1600">
                          <a:latin typeface="Times New Roman"/>
                          <a:ea typeface="Times New Roman"/>
                        </a:rPr>
                        <a:t>Des coéquipiers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Un atelier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367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Des </a:t>
                      </a:r>
                      <a:r>
                        <a:rPr lang="fr-FR" sz="1600" dirty="0">
                          <a:latin typeface="Times New Roman"/>
                          <a:ea typeface="Times New Roman"/>
                        </a:rPr>
                        <a:t>cosmonautes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fr-FR" sz="1600">
                          <a:latin typeface="Times New Roman"/>
                          <a:ea typeface="Times New Roman"/>
                        </a:rPr>
                        <a:t>Le décollage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Des </a:t>
                      </a:r>
                      <a:r>
                        <a:rPr lang="fr-FR" sz="1600">
                          <a:latin typeface="Times New Roman"/>
                          <a:ea typeface="Times New Roman"/>
                        </a:rPr>
                        <a:t>savants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Une usine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367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Un</a:t>
                      </a:r>
                      <a:r>
                        <a:rPr lang="fr-FR" sz="1600" dirty="0">
                          <a:latin typeface="Times New Roman"/>
                          <a:ea typeface="Times New Roman"/>
                        </a:rPr>
                        <a:t> bateau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fr-FR" sz="1600" dirty="0">
                          <a:latin typeface="Times New Roman"/>
                          <a:ea typeface="Times New Roman"/>
                        </a:rPr>
                        <a:t>a banque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fr-FR" sz="1600" dirty="0">
                          <a:latin typeface="Times New Roman"/>
                          <a:ea typeface="Times New Roman"/>
                        </a:rPr>
                        <a:t>’ingénieur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La construction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367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Des </a:t>
                      </a:r>
                      <a:r>
                        <a:rPr lang="fr-FR" sz="1600">
                          <a:latin typeface="Times New Roman"/>
                          <a:ea typeface="Times New Roman"/>
                        </a:rPr>
                        <a:t>spationautes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La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fr-FR" sz="1600" dirty="0">
                          <a:latin typeface="Times New Roman"/>
                          <a:ea typeface="Times New Roman"/>
                        </a:rPr>
                        <a:t>apsule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Des ouvriers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La </a:t>
                      </a:r>
                      <a:r>
                        <a:rPr lang="fr-FR" sz="1600" dirty="0">
                          <a:latin typeface="Times New Roman"/>
                          <a:ea typeface="Times New Roman"/>
                        </a:rPr>
                        <a:t>vitesse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928662" y="500042"/>
            <a:ext cx="7098115" cy="664536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Compréhension du reportage </a:t>
            </a:r>
            <a:r>
              <a:rPr kumimoji="0" lang="fr-FR" sz="29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j-ea"/>
                <a:cs typeface="+mj-cs"/>
              </a:rPr>
              <a:t>/tests/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286676" cy="12144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 smtClean="0"/>
              <a:t>2. Qui sont les membres de l’équipage 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fr-FR" sz="2200" b="0" dirty="0" smtClean="0">
                <a:solidFill>
                  <a:schemeClr val="accent5">
                    <a:lumMod val="75000"/>
                  </a:schemeClr>
                </a:solidFill>
              </a:rPr>
              <a:t>Trouvez la correspondance entre les données des colonnes gauche et droite: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endParaRPr lang="ru-RU" sz="2400" b="0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642910" y="2071678"/>
          <a:ext cx="7715305" cy="1643076"/>
        </p:xfrm>
        <a:graphic>
          <a:graphicData uri="http://schemas.openxmlformats.org/drawingml/2006/table">
            <a:tbl>
              <a:tblPr/>
              <a:tblGrid>
                <a:gridCol w="3822899"/>
                <a:gridCol w="367684"/>
                <a:gridCol w="3524722"/>
              </a:tblGrid>
              <a:tr h="5476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fr-FR" sz="20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.  le Français Thomas Pesquet</a:t>
                      </a:r>
                      <a:endParaRPr lang="ru-RU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0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a)</a:t>
                      </a:r>
                      <a:r>
                        <a:rPr lang="fr-FR" sz="200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  l’ingénieur de vol</a:t>
                      </a:r>
                      <a:endParaRPr lang="ru-RU" sz="20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fr-FR" sz="20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.  l’Américaine Peggy Whitson</a:t>
                      </a:r>
                      <a:endParaRPr lang="ru-RU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b)</a:t>
                      </a:r>
                      <a:r>
                        <a:rPr lang="fr-FR" sz="20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  le commandant de bord</a:t>
                      </a:r>
                      <a:endParaRPr lang="ru-RU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fr-FR" sz="20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.  le Russe Oleg Novitsky</a:t>
                      </a:r>
                      <a:endParaRPr lang="ru-RU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c)</a:t>
                      </a:r>
                      <a:r>
                        <a:rPr lang="fr-FR" sz="20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  le copilote</a:t>
                      </a:r>
                      <a:endParaRPr lang="ru-RU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098115" cy="664536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3. Le nom de la fusée cosmique est... </a:t>
            </a:r>
            <a:endParaRPr lang="ru-RU" sz="2400" dirty="0"/>
          </a:p>
        </p:txBody>
      </p:sp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857224" y="1785926"/>
          <a:ext cx="4500594" cy="2714643"/>
        </p:xfrm>
        <a:graphic>
          <a:graphicData uri="http://schemas.openxmlformats.org/drawingml/2006/table">
            <a:tbl>
              <a:tblPr/>
              <a:tblGrid>
                <a:gridCol w="4500594"/>
              </a:tblGrid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fr-FR" sz="3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hlinkClick r:id="rId2" action="ppaction://hlinksldjump"/>
                        </a:rPr>
                        <a:t>«</a:t>
                      </a:r>
                      <a:r>
                        <a:rPr lang="fr-FR" sz="36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hlinkClick r:id="rId2" action="ppaction://hlinksldjump"/>
                        </a:rPr>
                        <a:t> Espace »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fr-FR" sz="36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hlinkClick r:id="" action="ppaction://hlinkshowjump?jump=nextslide"/>
                        </a:rPr>
                        <a:t>« Soyouz »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fr-FR" sz="36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hlinkClick r:id="rId2" action="ppaction://hlinksldjump"/>
                        </a:rPr>
                        <a:t>« Proxima »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098115" cy="664536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4. Le commandant de bord est... </a:t>
            </a:r>
            <a:endParaRPr lang="ru-RU" sz="2400" dirty="0"/>
          </a:p>
        </p:txBody>
      </p:sp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857224" y="1785926"/>
          <a:ext cx="4500594" cy="2714643"/>
        </p:xfrm>
        <a:graphic>
          <a:graphicData uri="http://schemas.openxmlformats.org/drawingml/2006/table">
            <a:tbl>
              <a:tblPr/>
              <a:tblGrid>
                <a:gridCol w="4500594"/>
              </a:tblGrid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fr-FR" sz="3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hlinkClick r:id="" action="ppaction://hlinkshowjump?jump=nextslide"/>
                        </a:rPr>
                        <a:t>un 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" action="ppaction://hlinkshowjump?jump=nextslide"/>
                        </a:rPr>
                        <a:t>Russe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fr-FR" sz="3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hlinkClick r:id="rId2" action="ppaction://hlinksldjump"/>
                        </a:rPr>
                        <a:t>un 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Français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fr-FR" sz="3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hlinkClick r:id="rId2" action="ppaction://hlinksldjump"/>
                        </a:rPr>
                        <a:t>un 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Américain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098115" cy="664536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5. La fusée a démarré ...</a:t>
            </a:r>
            <a:endParaRPr lang="ru-RU" sz="2400" dirty="0"/>
          </a:p>
        </p:txBody>
      </p:sp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857224" y="1785926"/>
          <a:ext cx="4500594" cy="2714643"/>
        </p:xfrm>
        <a:graphic>
          <a:graphicData uri="http://schemas.openxmlformats.org/drawingml/2006/table">
            <a:tbl>
              <a:tblPr/>
              <a:tblGrid>
                <a:gridCol w="4500594"/>
              </a:tblGrid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fr-FR" sz="3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hlinkClick r:id="rId2" action="ppaction://hlinksldjump"/>
                        </a:rPr>
                        <a:t>en 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France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fr-FR" sz="3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hlinkClick r:id="rId2" action="ppaction://hlinksldjump"/>
                        </a:rPr>
                        <a:t>en 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Guiyane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lang="fr-FR" sz="36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hlinkClick r:id="" action="ppaction://hlinkshowjump?jump=nextslide"/>
                        </a:rPr>
                        <a:t>au 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" action="ppaction://hlinkshowjump?jump=nextslide"/>
                        </a:rPr>
                        <a:t>Kazakhstan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098115" cy="664536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6. La fusée a décollé ...</a:t>
            </a:r>
            <a:endParaRPr lang="ru-RU" sz="2400" dirty="0"/>
          </a:p>
        </p:txBody>
      </p:sp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857224" y="1785926"/>
          <a:ext cx="6000792" cy="2714643"/>
        </p:xfrm>
        <a:graphic>
          <a:graphicData uri="http://schemas.openxmlformats.org/drawingml/2006/table">
            <a:tbl>
              <a:tblPr/>
              <a:tblGrid>
                <a:gridCol w="6000792"/>
              </a:tblGrid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" action="ppaction://hlinkshowjump?jump=nextslide"/>
                        </a:rPr>
                        <a:t>le 18 novembre 2016</a:t>
                      </a:r>
                      <a:endParaRPr lang="ru-RU" sz="3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le 14 juillet 2015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3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le 11 décembre 2014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3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098115" cy="664536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7. L’heure du décollage est  ...</a:t>
            </a:r>
            <a:endParaRPr lang="ru-RU" sz="2400" dirty="0"/>
          </a:p>
        </p:txBody>
      </p:sp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857224" y="1785926"/>
          <a:ext cx="6000792" cy="2714643"/>
        </p:xfrm>
        <a:graphic>
          <a:graphicData uri="http://schemas.openxmlformats.org/drawingml/2006/table">
            <a:tbl>
              <a:tblPr/>
              <a:tblGrid>
                <a:gridCol w="6000792"/>
              </a:tblGrid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17.30</a:t>
                      </a:r>
                      <a:r>
                        <a:rPr kumimoji="0" lang="fr-FR" sz="3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" action="ppaction://hlinkshowjump?jump=nextslide"/>
                        </a:rPr>
                        <a:t>21.20</a:t>
                      </a:r>
                      <a:r>
                        <a:rPr kumimoji="0" lang="fr-FR" sz="3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3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00.00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r-FR" sz="3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La France êst le troisème pays du monde 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000" dirty="0" smtClean="0">
                <a:solidFill>
                  <a:srgbClr val="0070C0"/>
                </a:solidFill>
              </a:rPr>
              <a:t>après la Russie et les USA </a:t>
            </a:r>
            <a:br>
              <a:rPr lang="fr-FR" sz="2000" dirty="0" smtClean="0">
                <a:solidFill>
                  <a:srgbClr val="0070C0"/>
                </a:solidFill>
              </a:rPr>
            </a:br>
            <a:r>
              <a:rPr lang="fr-FR" sz="2400" dirty="0" smtClean="0">
                <a:solidFill>
                  <a:srgbClr val="0070C0"/>
                </a:solidFill>
              </a:rPr>
              <a:t>dans l’étude et exploration de l’espace cosmique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282" y="5143512"/>
            <a:ext cx="4040188" cy="639762"/>
          </a:xfrm>
        </p:spPr>
        <p:txBody>
          <a:bodyPr/>
          <a:lstStyle/>
          <a:p>
            <a:r>
              <a:rPr lang="fr-FR" sz="1800" dirty="0" smtClean="0"/>
              <a:t>Jean-Yves Le Gall, </a:t>
            </a:r>
          </a:p>
          <a:p>
            <a:r>
              <a:rPr lang="fr-FR" sz="1600" dirty="0" smtClean="0"/>
              <a:t>président du CNES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14876" y="5143512"/>
            <a:ext cx="4041775" cy="639762"/>
          </a:xfrm>
        </p:spPr>
        <p:txBody>
          <a:bodyPr/>
          <a:lstStyle/>
          <a:p>
            <a:r>
              <a:rPr lang="fr-FR" sz="1800" dirty="0" smtClean="0"/>
              <a:t>Le Centre National d’Études spaciales (CNES) </a:t>
            </a:r>
            <a:r>
              <a:rPr lang="fr-FR" sz="1600" dirty="0" smtClean="0"/>
              <a:t>à Toulouse</a:t>
            </a:r>
            <a:endParaRPr lang="ru-RU" sz="1800" dirty="0"/>
          </a:p>
        </p:txBody>
      </p:sp>
      <p:pic>
        <p:nvPicPr>
          <p:cNvPr id="8" name="Содержимое 7" descr="cnes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22140" y="2357430"/>
            <a:ext cx="4178422" cy="2714644"/>
          </a:xfrm>
        </p:spPr>
      </p:pic>
      <p:pic>
        <p:nvPicPr>
          <p:cNvPr id="12" name="Содержимое 11" descr="CNES_Facility_in_Toulouse_France-900x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881565" y="2357430"/>
            <a:ext cx="3619525" cy="2714644"/>
          </a:xfrm>
        </p:spPr>
      </p:pic>
      <p:pic>
        <p:nvPicPr>
          <p:cNvPr id="11" name="Содержимое 8" descr="382150404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5143512"/>
            <a:ext cx="928694" cy="818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5572164" cy="664536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 smtClean="0"/>
              <a:t>8. Dans la capsule du vaisseau </a:t>
            </a:r>
            <a:br>
              <a:rPr lang="fr-FR" sz="2400" dirty="0" smtClean="0"/>
            </a:br>
            <a:r>
              <a:rPr lang="fr-FR" sz="2400" dirty="0" smtClean="0"/>
              <a:t>se trouvent  ...         coéquipiers.</a:t>
            </a:r>
            <a:endParaRPr lang="ru-RU" sz="2400" dirty="0"/>
          </a:p>
        </p:txBody>
      </p:sp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2571736" y="1857364"/>
          <a:ext cx="928694" cy="2714643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2</a:t>
                      </a:r>
                      <a:endParaRPr lang="ru-RU" sz="3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" action="ppaction://hlinkshowjump?jump=nextslide"/>
                        </a:rPr>
                        <a:t>3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3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4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3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098115" cy="664536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9. Dans l’équipage il y a  ...</a:t>
            </a:r>
            <a:endParaRPr lang="ru-RU" sz="2400" dirty="0"/>
          </a:p>
        </p:txBody>
      </p:sp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857224" y="1785926"/>
          <a:ext cx="5286412" cy="2714643"/>
        </p:xfrm>
        <a:graphic>
          <a:graphicData uri="http://schemas.openxmlformats.org/drawingml/2006/table">
            <a:tbl>
              <a:tblPr/>
              <a:tblGrid>
                <a:gridCol w="5286412"/>
              </a:tblGrid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un médecin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un professeur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" action="ppaction://hlinkshowjump?jump=nextslide"/>
                        </a:rPr>
                        <a:t>un ingénieur de vol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098115" cy="664536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10. Le nom de la mission est   ...</a:t>
            </a:r>
            <a:endParaRPr lang="ru-RU" sz="2400" dirty="0"/>
          </a:p>
        </p:txBody>
      </p:sp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857224" y="1785926"/>
          <a:ext cx="5286412" cy="2714643"/>
        </p:xfrm>
        <a:graphic>
          <a:graphicData uri="http://schemas.openxmlformats.org/drawingml/2006/table">
            <a:tbl>
              <a:tblPr/>
              <a:tblGrid>
                <a:gridCol w="5286412"/>
              </a:tblGrid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« Soyouz »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« Salut »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" action="ppaction://hlinkshowjump?jump=nextslide"/>
                        </a:rPr>
                        <a:t>« Proxima »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098115" cy="664536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11. La mission va durer    ...</a:t>
            </a:r>
            <a:endParaRPr lang="ru-RU" sz="2400" dirty="0"/>
          </a:p>
        </p:txBody>
      </p:sp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857224" y="1785926"/>
          <a:ext cx="5286412" cy="2714643"/>
        </p:xfrm>
        <a:graphic>
          <a:graphicData uri="http://schemas.openxmlformats.org/drawingml/2006/table">
            <a:tbl>
              <a:tblPr/>
              <a:tblGrid>
                <a:gridCol w="5286412"/>
              </a:tblGrid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10 jours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un an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" action="ppaction://hlinkshowjump?jump=nextslide"/>
                        </a:rPr>
                        <a:t>6 mois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7098115" cy="664536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 smtClean="0"/>
              <a:t>12. Sur la station spatiale internationale </a:t>
            </a:r>
            <a:br>
              <a:rPr lang="fr-FR" sz="2400" dirty="0" smtClean="0"/>
            </a:br>
            <a:r>
              <a:rPr lang="fr-FR" sz="2400" dirty="0" smtClean="0"/>
              <a:t>      vont travailler  ... </a:t>
            </a:r>
            <a:r>
              <a:rPr lang="fr-FR" dirty="0" smtClean="0"/>
              <a:t>astronautes .</a:t>
            </a:r>
            <a:endParaRPr lang="ru-RU" sz="2400" dirty="0"/>
          </a:p>
        </p:txBody>
      </p:sp>
      <p:graphicFrame>
        <p:nvGraphicFramePr>
          <p:cNvPr id="5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2928926" y="1857364"/>
          <a:ext cx="928694" cy="2714643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2</a:t>
                      </a:r>
                      <a:endParaRPr lang="ru-RU" sz="3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3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3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200"/>
                        <a:buFont typeface="Wingdings"/>
                        <a:buChar char=""/>
                        <a:tabLst>
                          <a:tab pos="300355" algn="l"/>
                        </a:tabLst>
                      </a:pP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6</a:t>
                      </a:r>
                      <a:r>
                        <a:rPr kumimoji="0" lang="fr-FR" sz="3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3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 smtClean="0"/>
              <a:t>C’est faux!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l"/>
            <a:r>
              <a:rPr lang="fr-FR" dirty="0" smtClean="0"/>
              <a:t>Revenez!</a:t>
            </a:r>
            <a:endParaRPr lang="ru-RU" dirty="0"/>
          </a:p>
        </p:txBody>
      </p:sp>
      <p:pic>
        <p:nvPicPr>
          <p:cNvPr id="8" name="Содержимое 7" descr="800px_COLOURBOX346113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285984" y="1785926"/>
            <a:ext cx="4865863" cy="3466930"/>
          </a:xfrm>
        </p:spPr>
      </p:pic>
      <p:sp>
        <p:nvSpPr>
          <p:cNvPr id="9" name="Управляющая кнопка: назад 8">
            <a:hlinkClick r:id="" action="ppaction://hlinkshowjump?jump=lastslideviewed" highlightClick="1"/>
          </p:cNvPr>
          <p:cNvSpPr/>
          <p:nvPr/>
        </p:nvSpPr>
        <p:spPr>
          <a:xfrm>
            <a:off x="714348" y="5857892"/>
            <a:ext cx="642942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69685" cy="84774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Que signifient ces chiffres mentionnés dans le reportage 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42910" y="785795"/>
            <a:ext cx="5486400" cy="357190"/>
          </a:xfrm>
        </p:spPr>
        <p:txBody>
          <a:bodyPr/>
          <a:lstStyle/>
          <a:p>
            <a:pPr algn="l"/>
            <a:r>
              <a:rPr lang="fr-FR" dirty="0" smtClean="0"/>
              <a:t> </a:t>
            </a:r>
            <a:r>
              <a:rPr lang="fr-FR" i="1" dirty="0" smtClean="0"/>
              <a:t>Associez les données et leurs significations</a:t>
            </a:r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428596" y="1785926"/>
          <a:ext cx="8501122" cy="3098375"/>
        </p:xfrm>
        <a:graphic>
          <a:graphicData uri="http://schemas.openxmlformats.org/drawingml/2006/table">
            <a:tbl>
              <a:tblPr/>
              <a:tblGrid>
                <a:gridCol w="956640"/>
                <a:gridCol w="452112"/>
                <a:gridCol w="7092370"/>
              </a:tblGrid>
              <a:tr h="2740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endParaRPr lang="ru-RU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... mois – la durée de la mission orbitale</a:t>
                      </a:r>
                      <a:endParaRPr lang="ru-RU" sz="20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6</a:t>
                      </a:r>
                      <a:endParaRPr lang="ru-RU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... novembre – la date du décollage de la fusée</a:t>
                      </a:r>
                      <a:endParaRPr lang="ru-RU" sz="20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18</a:t>
                      </a:r>
                      <a:endParaRPr lang="ru-RU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... heures – le temps pour arriver à la station spatiale internationale</a:t>
                      </a:r>
                      <a:endParaRPr lang="ru-RU" sz="20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400</a:t>
                      </a:r>
                      <a:endParaRPr lang="ru-RU" sz="20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... km – l’altutude  de « Soyouz » au dessus de la terre</a:t>
                      </a:r>
                      <a:endParaRPr lang="ru-RU" sz="20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200</a:t>
                      </a:r>
                      <a:endParaRPr lang="ru-RU" sz="20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... km/h – la vitesse du vaisseau</a:t>
                      </a:r>
                      <a:endParaRPr lang="ru-RU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6</a:t>
                      </a:r>
                      <a:endParaRPr lang="ru-RU" sz="20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... – nombre de personnes dans l’équipage</a:t>
                      </a:r>
                      <a:endParaRPr lang="ru-RU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48</a:t>
                      </a:r>
                      <a:endParaRPr lang="ru-RU" sz="20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... – nombre d’astronautes dans la station spatiale internationale</a:t>
                      </a:r>
                      <a:endParaRPr lang="ru-RU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26000</a:t>
                      </a:r>
                      <a:endParaRPr lang="ru-RU" sz="20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... km – l’ altutude de la station spatiale internationale au dessus de la terre </a:t>
                      </a:r>
                      <a:endParaRPr lang="ru-RU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2800" b="1" dirty="0" smtClean="0"/>
              <a:t>Imaginez-vous dans le rôle d’un journaliste  </a:t>
            </a:r>
            <a:br>
              <a:rPr lang="fr-FR" sz="2800" b="1" dirty="0" smtClean="0"/>
            </a:br>
            <a:r>
              <a:rPr lang="fr-FR" sz="2800" dirty="0" smtClean="0"/>
              <a:t>/expression orale/</a:t>
            </a:r>
            <a:endParaRPr lang="ru-RU" sz="2800" dirty="0"/>
          </a:p>
        </p:txBody>
      </p:sp>
      <p:pic>
        <p:nvPicPr>
          <p:cNvPr id="9" name="Содержимое 8" descr="arrives-le-1er-novembre-a-baikonour-au-kazakhstan-les-trois-astronautes-ont-ete-mis-en-quarantaine-et-progressivement-separes-du-monde-exterieur-photo-afp-150831309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714487"/>
            <a:ext cx="4643470" cy="3099517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072066" y="1645920"/>
            <a:ext cx="3714776" cy="4526280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>
                <a:solidFill>
                  <a:srgbClr val="0070C0"/>
                </a:solidFill>
              </a:rPr>
              <a:t>Vous êtes invité à une conférence de presse avec Thomas Pesquet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dans le centre de contrôle après sa mission à bod de « Soyouz-T03 ». Imaginez les questions que vous allez lui poser: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________________ ?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________________ ?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________________ ?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________________ ?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________________ ?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7106" name="Picture 2" descr="microphone by worker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 rot="2465907">
            <a:off x="3928253" y="4881684"/>
            <a:ext cx="494321" cy="170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18142"/>
          </a:xfrm>
        </p:spPr>
        <p:txBody>
          <a:bodyPr>
            <a:normAutofit fontScale="90000"/>
          </a:bodyPr>
          <a:lstStyle/>
          <a:p>
            <a:pPr algn="l"/>
            <a:r>
              <a:rPr lang="fr-FR" sz="2000" b="1" dirty="0" smtClean="0"/>
              <a:t>Vous avez trouvé cette photo dans une revue de presse française.</a:t>
            </a: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1800" dirty="0" smtClean="0">
                <a:effectLst/>
              </a:rPr>
              <a:t>Vous annoncez à votre ami(e) apprenant le français l’événement qui est décrit </a:t>
            </a:r>
            <a:br>
              <a:rPr lang="fr-FR" sz="1800" dirty="0" smtClean="0">
                <a:effectLst/>
              </a:rPr>
            </a:br>
            <a:r>
              <a:rPr lang="fr-FR" sz="1800" dirty="0" smtClean="0">
                <a:effectLst/>
              </a:rPr>
              <a:t>dans cette revue, vous décrivez à votre ami cette photo en précisant les détails </a:t>
            </a:r>
            <a:br>
              <a:rPr lang="fr-FR" sz="1800" dirty="0" smtClean="0">
                <a:effectLst/>
              </a:rPr>
            </a:br>
            <a:r>
              <a:rPr lang="fr-FR" sz="1800" dirty="0" smtClean="0">
                <a:effectLst/>
              </a:rPr>
              <a:t>de cet événement et en donnant vos impressions là-dessus.</a:t>
            </a:r>
            <a:r>
              <a:rPr lang="fr-FR" sz="2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30" name="Picture 2" descr="15032732_1261773870532143_3396609038490812737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7"/>
            <a:ext cx="7072362" cy="473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95-base-de-lancement-avec-fusee-2-1487081519_1000x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8662" y="928670"/>
            <a:ext cx="7346363" cy="5143536"/>
          </a:xfrm>
        </p:spPr>
      </p:pic>
      <p:sp>
        <p:nvSpPr>
          <p:cNvPr id="5" name="TextBox 4"/>
          <p:cNvSpPr txBox="1"/>
          <p:nvPr/>
        </p:nvSpPr>
        <p:spPr>
          <a:xfrm>
            <a:off x="857224" y="28572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BRAVO!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Le musée de l'air et de l'espace,  </a:t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4000" dirty="0" smtClean="0">
                <a:solidFill>
                  <a:srgbClr val="0070C0"/>
                </a:solidFill>
              </a:rPr>
              <a:t>Le Bourget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880x495_cmsv2_ab811473-4001-5808-962b-447efbfb56b5-32361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46238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4800" dirty="0" smtClean="0"/>
              <a:t>Sources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83159"/>
          </a:xfrm>
        </p:spPr>
        <p:txBody>
          <a:bodyPr>
            <a:normAutofit fontScale="92500" lnSpcReduction="10000"/>
          </a:bodyPr>
          <a:lstStyle/>
          <a:p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http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://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fmes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france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org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download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commission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de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la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defense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nationale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et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des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forces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armees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audition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de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jean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yves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le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gall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president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du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cnes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900" cap="all" dirty="0" smtClean="0">
                <a:solidFill>
                  <a:schemeClr val="bg2">
                    <a:lumMod val="25000"/>
                  </a:schemeClr>
                </a:solidFill>
              </a:rPr>
              <a:t>CNES MAG N°75 FÉV/MAR 2018 // 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http://fr.1001mags.com/parution/cnes-mag/numero-75-fev-mar-2018/page-4-5-texte-integral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900" dirty="0" smtClean="0">
                <a:solidFill>
                  <a:schemeClr val="bg2">
                    <a:lumMod val="25000"/>
                  </a:schemeClr>
                </a:solidFill>
              </a:rPr>
              <a:t>Décollage d'Ariane 5 - Vol 215 - 29/08/13 - EUTELSAT 25B/Es'hail 1 et GSAT-7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</a:rPr>
              <a:t>// 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https://www.youtube.com/watch?v=nmjH3eN3otM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http://www.spaceblog.org/2017/12/la-fusee-ariane-5-c-est-quoi.html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juniors.chez-alice.fr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https://fr.wikipedia.org/wiki/Ariane_5</a:t>
            </a:r>
          </a:p>
          <a:p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https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://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enseigner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tv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monde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com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fiches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pedagogiques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fle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les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quatre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grands</a:t>
            </a:r>
            <a:r>
              <a:rPr lang="ru-RU" sz="1900" u="sng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medias</a:t>
            </a:r>
          </a:p>
          <a:p>
            <a:r>
              <a:rPr lang="fr-FR" sz="1900" dirty="0" smtClean="0">
                <a:solidFill>
                  <a:schemeClr val="bg2">
                    <a:lumMod val="25000"/>
                  </a:schemeClr>
                </a:solidFill>
              </a:rPr>
              <a:t>Décollage de la fusée Soyouz à Baikonour avec T. Pesquet à bord 18/11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</a:rPr>
              <a:t>//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https://</a:t>
            </a:r>
            <a:r>
              <a:rPr lang="fr-FR" sz="1900" u="sng" dirty="0" smtClean="0">
                <a:solidFill>
                  <a:schemeClr val="bg2">
                    <a:lumMod val="25000"/>
                  </a:schemeClr>
                </a:solidFill>
              </a:rPr>
              <a:t>www.youtube.com/watch?v=Lcj5tJYJZIk</a:t>
            </a:r>
          </a:p>
          <a:p>
            <a:r>
              <a:rPr lang="fr-FR" sz="2000" u="sng" dirty="0" smtClean="0">
                <a:solidFill>
                  <a:schemeClr val="bg2">
                    <a:lumMod val="25000"/>
                  </a:schemeClr>
                </a:solidFill>
              </a:rPr>
              <a:t>https://ru.ambafrance.org/50-ans-de-cooperation-spatiale-entre Paris et </a:t>
            </a:r>
            <a:r>
              <a:rPr lang="fr-FR" sz="2000" u="sng" dirty="0" smtClean="0">
                <a:solidFill>
                  <a:schemeClr val="bg2">
                    <a:lumMod val="25000"/>
                  </a:schemeClr>
                </a:solidFill>
              </a:rPr>
              <a:t>Moscou</a:t>
            </a:r>
          </a:p>
          <a:p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https://fr.rbth.com/tech/2016/06/25/lodyssee-franco-russe-dans-lespace-se-poursuit_606171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9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1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0070C0"/>
                </a:solidFill>
              </a:rPr>
              <a:t>La fusée Ariane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4143404" cy="4526280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 smtClean="0"/>
              <a:t>Ariane</a:t>
            </a:r>
            <a:r>
              <a:rPr lang="fr-FR" dirty="0" smtClean="0"/>
              <a:t> est le nom générique d'une famille de lanceurs civils  </a:t>
            </a:r>
          </a:p>
          <a:p>
            <a:pPr>
              <a:buNone/>
            </a:pPr>
            <a:r>
              <a:rPr lang="fr-FR" dirty="0" smtClean="0"/>
              <a:t>	européens de satellites. </a:t>
            </a:r>
            <a:endParaRPr lang="ru-RU" dirty="0" smtClean="0"/>
          </a:p>
          <a:p>
            <a:r>
              <a:rPr lang="fr-FR" b="1" dirty="0" smtClean="0"/>
              <a:t>Ariane 5 </a:t>
            </a:r>
            <a:r>
              <a:rPr lang="fr-FR" dirty="0" smtClean="0"/>
              <a:t>fait partie de la famille des fusées Ariane et en est le 5</a:t>
            </a:r>
            <a:r>
              <a:rPr lang="fr-FR" baseline="30000" dirty="0" smtClean="0"/>
              <a:t>ème</a:t>
            </a:r>
            <a:r>
              <a:rPr lang="fr-FR" dirty="0" smtClean="0"/>
              <a:t>exemplaire qui a été développé depuis 1995. </a:t>
            </a:r>
          </a:p>
          <a:p>
            <a:r>
              <a:rPr lang="fr-FR" dirty="0" smtClean="0"/>
              <a:t>C’est un lanceur civil.</a:t>
            </a:r>
          </a:p>
          <a:p>
            <a:r>
              <a:rPr lang="fr-FR" dirty="0" smtClean="0"/>
              <a:t>Ariane 5 est une fusée de l’ESA (l’Agence Spatiale Européenne) qui sert à envoyer dans l’espace des satellites et des charges lourdes.</a:t>
            </a:r>
            <a:endParaRPr lang="ru-RU" dirty="0" smtClean="0"/>
          </a:p>
          <a:p>
            <a:r>
              <a:rPr lang="fr-FR" dirty="0" smtClean="0"/>
              <a:t>C’est un lanceur Français, réalisé par le CNES (le Centre National d’Etudes Spatiales) avec la participation d’environ 1100 industriels. </a:t>
            </a:r>
          </a:p>
          <a:p>
            <a:r>
              <a:rPr lang="fr-FR" dirty="0" smtClean="0"/>
              <a:t>Il est lancé depuis le Centre spatial guyanais (CSG).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" name="Содержимое 11" descr="280px-Ariane_5_Le_Bourget_FRA_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572" y="1500174"/>
            <a:ext cx="3381172" cy="5083835"/>
          </a:xfrm>
        </p:spPr>
      </p:pic>
      <p:sp>
        <p:nvSpPr>
          <p:cNvPr id="13" name="TextBox 12"/>
          <p:cNvSpPr txBox="1"/>
          <p:nvPr/>
        </p:nvSpPr>
        <p:spPr>
          <a:xfrm>
            <a:off x="3714744" y="6072206"/>
            <a:ext cx="528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70C0"/>
                </a:solidFill>
              </a:rPr>
              <a:t>Maquette d'Ariane au musée de l'air et de l'espace,  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Le Bourget (Seine-Saint-Denis)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00562" y="251948"/>
            <a:ext cx="4186238" cy="181973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La fusée Ariane </a:t>
            </a:r>
            <a:br>
              <a:rPr lang="fr-FR" sz="3600" dirty="0" smtClean="0"/>
            </a:br>
            <a:r>
              <a:rPr lang="fr-FR" sz="3600" dirty="0" smtClean="0"/>
              <a:t>c'est quoi 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3643306" y="5000636"/>
            <a:ext cx="4429124" cy="857256"/>
          </a:xfrm>
        </p:spPr>
        <p:txBody>
          <a:bodyPr/>
          <a:lstStyle/>
          <a:p>
            <a:r>
              <a:rPr lang="fr-FR" sz="1400" dirty="0" smtClean="0"/>
              <a:t>La base de lancement d'Ariane, </a:t>
            </a:r>
          </a:p>
          <a:p>
            <a:r>
              <a:rPr lang="fr-FR" sz="1400" dirty="0" smtClean="0"/>
              <a:t>située à Kourou en Guyane française </a:t>
            </a:r>
          </a:p>
          <a:p>
            <a:r>
              <a:rPr lang="fr-FR" sz="1400" dirty="0" smtClean="0"/>
              <a:t>(Centre spatial guyanais)</a:t>
            </a:r>
            <a:endParaRPr lang="ru-RU" sz="1600" dirty="0"/>
          </a:p>
        </p:txBody>
      </p:sp>
      <p:pic>
        <p:nvPicPr>
          <p:cNvPr id="13" name="Содержимое 12" descr="La fusée Ariane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2928958" cy="6376828"/>
          </a:xfrm>
        </p:spPr>
      </p:pic>
      <p:pic>
        <p:nvPicPr>
          <p:cNvPr id="14" name="Содержимое 6" descr="6894690_712f95246e1dce6803ec15f473c707b7b4c4e9ce_1000x6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14744" y="1714488"/>
            <a:ext cx="5143536" cy="321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4744" y="5934670"/>
            <a:ext cx="5000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Reportage</a:t>
            </a:r>
            <a:r>
              <a:rPr lang="fr-FR" sz="1200" dirty="0" smtClean="0"/>
              <a:t>: Décollage d'Ariane 5 - Vol 215 - 29/08/13 - EUTELSAT 25B/Es'hail 1 et GSAT-7</a:t>
            </a:r>
            <a:r>
              <a:rPr lang="ru-RU" sz="1200" b="1" dirty="0" smtClean="0"/>
              <a:t>// </a:t>
            </a:r>
            <a:r>
              <a:rPr lang="fr-FR" sz="1200" u="sng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https://www.youtube.com/watch?v=nmjH3eN3otM</a:t>
            </a:r>
            <a:endParaRPr lang="fr-FR" sz="12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53536"/>
            <a:ext cx="8643998" cy="889448"/>
          </a:xfrm>
        </p:spPr>
        <p:txBody>
          <a:bodyPr>
            <a:noAutofit/>
          </a:bodyPr>
          <a:lstStyle/>
          <a:p>
            <a:pPr algn="l"/>
            <a:r>
              <a:rPr lang="fr-FR" sz="2800" i="1" dirty="0" smtClean="0"/>
              <a:t>Vocabilaire thématique pour </a:t>
            </a:r>
            <a:r>
              <a:rPr lang="fr-FR" sz="2800" i="1" dirty="0" smtClean="0"/>
              <a:t>discuter le sujet spatial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un astronaute</a:t>
            </a:r>
            <a:endParaRPr lang="ru-RU" dirty="0" smtClean="0"/>
          </a:p>
          <a:p>
            <a:r>
              <a:rPr lang="fr-FR" dirty="0" smtClean="0"/>
              <a:t>l’espace</a:t>
            </a:r>
            <a:endParaRPr lang="ru-RU" dirty="0" smtClean="0"/>
          </a:p>
          <a:p>
            <a:r>
              <a:rPr lang="fr-FR" dirty="0" smtClean="0"/>
              <a:t>un </a:t>
            </a:r>
            <a:r>
              <a:rPr lang="fr-FR" dirty="0" smtClean="0"/>
              <a:t>spationaute</a:t>
            </a:r>
          </a:p>
          <a:p>
            <a:r>
              <a:rPr lang="fr-FR" dirty="0" smtClean="0"/>
              <a:t>u</a:t>
            </a:r>
            <a:r>
              <a:rPr lang="fr-FR" dirty="0" smtClean="0"/>
              <a:t>ne fusée</a:t>
            </a:r>
            <a:endParaRPr lang="ru-RU" dirty="0" smtClean="0"/>
          </a:p>
          <a:p>
            <a:r>
              <a:rPr lang="fr-FR" dirty="0" smtClean="0"/>
              <a:t>le vaisseau</a:t>
            </a:r>
            <a:endParaRPr lang="ru-RU" dirty="0" smtClean="0"/>
          </a:p>
          <a:p>
            <a:r>
              <a:rPr lang="fr-FR" dirty="0" smtClean="0"/>
              <a:t>la capsule</a:t>
            </a:r>
            <a:endParaRPr lang="ru-RU" dirty="0" smtClean="0"/>
          </a:p>
          <a:p>
            <a:r>
              <a:rPr lang="fr-FR" dirty="0" smtClean="0"/>
              <a:t>un coéquipier</a:t>
            </a:r>
            <a:endParaRPr lang="ru-RU" dirty="0" smtClean="0"/>
          </a:p>
          <a:p>
            <a:r>
              <a:rPr lang="fr-FR" dirty="0" smtClean="0"/>
              <a:t>le commandant de bord</a:t>
            </a:r>
            <a:endParaRPr lang="ru-RU" dirty="0" smtClean="0"/>
          </a:p>
          <a:p>
            <a:r>
              <a:rPr lang="fr-FR" dirty="0" smtClean="0"/>
              <a:t>l’ingénieur de vol</a:t>
            </a:r>
            <a:endParaRPr lang="ru-RU" dirty="0" smtClean="0"/>
          </a:p>
          <a:p>
            <a:r>
              <a:rPr lang="fr-FR" dirty="0" smtClean="0"/>
              <a:t>le décollage</a:t>
            </a:r>
            <a:endParaRPr lang="ru-RU" dirty="0" smtClean="0"/>
          </a:p>
          <a:p>
            <a:r>
              <a:rPr lang="fr-FR" dirty="0" smtClean="0"/>
              <a:t>le centre de contrôle</a:t>
            </a:r>
            <a:endParaRPr lang="ru-RU" dirty="0" smtClean="0"/>
          </a:p>
          <a:p>
            <a:r>
              <a:rPr lang="fr-FR" dirty="0" smtClean="0"/>
              <a:t>la station spaciale internationale</a:t>
            </a:r>
            <a:endParaRPr lang="ru-RU" dirty="0" smtClean="0"/>
          </a:p>
          <a:p>
            <a:pPr>
              <a:buNone/>
            </a:pPr>
            <a:r>
              <a:rPr lang="fr-FR" dirty="0" smtClean="0"/>
              <a:t>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l’altitude</a:t>
            </a:r>
            <a:endParaRPr lang="ru-RU" dirty="0" smtClean="0"/>
          </a:p>
          <a:p>
            <a:r>
              <a:rPr lang="fr-FR" dirty="0" smtClean="0"/>
              <a:t>la vitesse  km/h (à l’heure)</a:t>
            </a:r>
            <a:endParaRPr lang="ru-RU" dirty="0" smtClean="0"/>
          </a:p>
          <a:p>
            <a:r>
              <a:rPr lang="fr-FR" dirty="0" smtClean="0"/>
              <a:t>prendre de la vitesse et de l’altitide</a:t>
            </a:r>
            <a:endParaRPr lang="ru-RU" dirty="0" smtClean="0"/>
          </a:p>
          <a:p>
            <a:r>
              <a:rPr lang="fr-FR" dirty="0" smtClean="0"/>
              <a:t>vertigineux/se</a:t>
            </a:r>
            <a:endParaRPr lang="ru-RU" dirty="0" smtClean="0"/>
          </a:p>
          <a:p>
            <a:r>
              <a:rPr lang="fr-FR" dirty="0" smtClean="0"/>
              <a:t>l’accélération</a:t>
            </a:r>
            <a:endParaRPr lang="ru-RU" dirty="0" smtClean="0"/>
          </a:p>
          <a:p>
            <a:r>
              <a:rPr lang="fr-FR" dirty="0" smtClean="0"/>
              <a:t> l’apesanteur</a:t>
            </a:r>
            <a:endParaRPr lang="ru-RU" dirty="0" smtClean="0"/>
          </a:p>
          <a:p>
            <a:r>
              <a:rPr lang="fr-FR" dirty="0" smtClean="0"/>
              <a:t>se détacher</a:t>
            </a:r>
            <a:endParaRPr lang="ru-RU" dirty="0" smtClean="0"/>
          </a:p>
          <a:p>
            <a:r>
              <a:rPr lang="fr-FR" dirty="0" smtClean="0"/>
              <a:t>rejoindre</a:t>
            </a:r>
            <a:endParaRPr lang="ru-RU" dirty="0" smtClean="0"/>
          </a:p>
          <a:p>
            <a:r>
              <a:rPr lang="fr-FR" dirty="0" smtClean="0"/>
              <a:t>la tête à l’envers</a:t>
            </a:r>
            <a:endParaRPr lang="ru-RU" dirty="0" smtClean="0"/>
          </a:p>
          <a:p>
            <a:r>
              <a:rPr lang="fr-FR" dirty="0" smtClean="0"/>
              <a:t>la fusée cosmique Soyouz</a:t>
            </a:r>
            <a:endParaRPr lang="ru-RU" dirty="0" smtClean="0"/>
          </a:p>
          <a:p>
            <a:r>
              <a:rPr lang="fr-FR" dirty="0" smtClean="0"/>
              <a:t>la mission Proxima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00562" y="428604"/>
            <a:ext cx="4186238" cy="1071570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Les spationautes français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3" name="Содержимое 12" descr="thomas-pesquet-ce-soir-dans-l-espace-qui-sont-les-francais-deja-partis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4000529" cy="6282080"/>
          </a:xfrm>
        </p:spPr>
      </p:pic>
      <p:pic>
        <p:nvPicPr>
          <p:cNvPr id="17" name="Рисунок 16" descr="D’abord+un+peu+de+vocabulaire+-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0" y="1571612"/>
            <a:ext cx="4245450" cy="2000264"/>
          </a:xfrm>
          <a:prstGeom prst="rect">
            <a:avLst/>
          </a:prstGeom>
        </p:spPr>
      </p:pic>
      <p:pic>
        <p:nvPicPr>
          <p:cNvPr id="18" name="Рисунок 17" descr="103297303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3934853"/>
            <a:ext cx="4214842" cy="22802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0" y="6218329"/>
            <a:ext cx="40005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/>
              <a:t>Un astronaute fait sortie dans l’espace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La coopération de la Russie et de la France </a:t>
            </a:r>
            <a:r>
              <a:rPr lang="fr-FR" sz="3600" dirty="0" smtClean="0">
                <a:solidFill>
                  <a:srgbClr val="0070C0"/>
                </a:solidFill>
              </a:rPr>
              <a:t/>
            </a:r>
            <a:br>
              <a:rPr lang="fr-FR" sz="3600" dirty="0" smtClean="0">
                <a:solidFill>
                  <a:srgbClr val="0070C0"/>
                </a:solidFill>
              </a:rPr>
            </a:br>
            <a:r>
              <a:rPr lang="fr-FR" sz="3200" dirty="0" smtClean="0">
                <a:solidFill>
                  <a:srgbClr val="0070C0"/>
                </a:solidFill>
              </a:rPr>
              <a:t>dans l’espace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0" name="Содержимое 19" descr="is_livre-franco-russ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00173"/>
            <a:ext cx="3929090" cy="5102983"/>
          </a:xfrm>
        </p:spPr>
      </p:pic>
      <p:pic>
        <p:nvPicPr>
          <p:cNvPr id="22" name="Рисунок 21" descr="ClJVpzOUgAEvip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86578" y="1571612"/>
            <a:ext cx="1869239" cy="1887931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Содержимое 23" descr="images (1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29124" y="3786190"/>
            <a:ext cx="4143404" cy="2757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0070C0"/>
                </a:solidFill>
                <a:cs typeface="Times New Roman" pitchFamily="18" charset="0"/>
              </a:rPr>
              <a:t>Premier spationaute français</a:t>
            </a:r>
            <a:br>
              <a:rPr lang="fr-FR" sz="3600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fr-FR" sz="3600" dirty="0" smtClean="0">
                <a:solidFill>
                  <a:srgbClr val="0070C0"/>
                </a:solidFill>
                <a:cs typeface="Times New Roman" pitchFamily="18" charset="0"/>
              </a:rPr>
              <a:t>Jean-Loup Jacques Marie Chrétien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origi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2830" y="1646238"/>
            <a:ext cx="2929340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14" descr="55027036.208x2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214290"/>
            <a:ext cx="1333522" cy="1143008"/>
          </a:xfrm>
          <a:prstGeom prst="ellipse">
            <a:avLst/>
          </a:prstGeom>
        </p:spPr>
      </p:pic>
      <p:pic>
        <p:nvPicPr>
          <p:cNvPr id="7" name="Содержимое 9" descr="198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57422" y="5000636"/>
            <a:ext cx="1857388" cy="1375843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186238" cy="3068964"/>
          </a:xfrm>
        </p:spPr>
        <p:txBody>
          <a:bodyPr>
            <a:normAutofit/>
          </a:bodyPr>
          <a:lstStyle/>
          <a:p>
            <a:r>
              <a:rPr lang="fr-FR" sz="1900" dirty="0" smtClean="0"/>
              <a:t>un général français, pilote de chasse, puis spationaute au CNES</a:t>
            </a:r>
          </a:p>
          <a:p>
            <a:r>
              <a:rPr lang="fr-FR" sz="1900" dirty="0" smtClean="0"/>
              <a:t>le premier Français, le premier francophone et le premier Européen de l'Ouest dans l'espace en 1982 (lors de la mission franco-soviétique PVH). </a:t>
            </a:r>
            <a:endParaRPr lang="ru-RU" sz="1900" dirty="0" smtClean="0"/>
          </a:p>
          <a:p>
            <a:r>
              <a:rPr lang="fr-FR" sz="1900" dirty="0" smtClean="0"/>
              <a:t>le premier non-Russe et non-Américain à effectuer une sortie extra-véhiculaire dans l'espace</a:t>
            </a:r>
            <a:endParaRPr lang="ru-RU" sz="1900" dirty="0" smtClean="0"/>
          </a:p>
          <a:p>
            <a:endParaRPr lang="ru-RU" dirty="0"/>
          </a:p>
        </p:txBody>
      </p:sp>
      <p:pic>
        <p:nvPicPr>
          <p:cNvPr id="12" name="Рисунок 11" descr="Совместный Полет СССР - Франция198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5786" y="5000636"/>
            <a:ext cx="1102824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790</TotalTime>
  <Words>715</Words>
  <Application>Microsoft Office PowerPoint</Application>
  <PresentationFormat>Экран (4:3)</PresentationFormat>
  <Paragraphs>169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Литейная</vt:lpstr>
      <vt:lpstr>L’Espace: une voie  de la coopération scientifique</vt:lpstr>
      <vt:lpstr>La France êst le troisème pays du monde  après la Russie et les USA  dans l’étude et exploration de l’espace cosmique</vt:lpstr>
      <vt:lpstr>Le musée de l'air et de l'espace,   Le Bourget</vt:lpstr>
      <vt:lpstr>La fusée Ariane</vt:lpstr>
      <vt:lpstr>La fusée Ariane  c'est quoi ? </vt:lpstr>
      <vt:lpstr>Vocabilaire thématique pour discuter le sujet spatial</vt:lpstr>
      <vt:lpstr>Les spationautes français</vt:lpstr>
      <vt:lpstr>La coopération de la Russie et de la France  dans l’espace</vt:lpstr>
      <vt:lpstr>Premier spationaute français Jean-Loup Jacques Marie Chrétien</vt:lpstr>
      <vt:lpstr>THOMAS PESQUET:  Le dixième Français dans l’espace </vt:lpstr>
      <vt:lpstr>Слайд 11</vt:lpstr>
      <vt:lpstr>En route vers L’ISS</vt:lpstr>
      <vt:lpstr>1. Écoutez le document sonore et cochez les mots entendus </vt:lpstr>
      <vt:lpstr>2. Qui sont les membres de l’équipage ? Trouvez la correspondance entre les données des colonnes gauche et droite: </vt:lpstr>
      <vt:lpstr>3. Le nom de la fusée cosmique est... </vt:lpstr>
      <vt:lpstr>4. Le commandant de bord est... </vt:lpstr>
      <vt:lpstr>5. La fusée a démarré ...</vt:lpstr>
      <vt:lpstr>6. La fusée a décollé ...</vt:lpstr>
      <vt:lpstr>7. L’heure du décollage est  ...</vt:lpstr>
      <vt:lpstr>8. Dans la capsule du vaisseau  se trouvent  ...         coéquipiers.</vt:lpstr>
      <vt:lpstr>9. Dans l’équipage il y a  ...</vt:lpstr>
      <vt:lpstr>10. Le nom de la mission est   ...</vt:lpstr>
      <vt:lpstr>11. La mission va durer    ...</vt:lpstr>
      <vt:lpstr>12. Sur la station spatiale internationale        vont travailler  ... astronautes .</vt:lpstr>
      <vt:lpstr>C’est faux!</vt:lpstr>
      <vt:lpstr>Que signifient ces chiffres mentionnés dans le reportage :  </vt:lpstr>
      <vt:lpstr>Imaginez-vous dans le rôle d’un journaliste   /expression orale/</vt:lpstr>
      <vt:lpstr>Vous avez trouvé cette photo dans une revue de presse française. Vous annoncez à votre ami(e) apprenant le français l’événement qui est décrit  dans cette revue, vous décrivez à votre ami cette photo en précisant les détails  de cet événement et en donnant vos impressions là-dessus.  </vt:lpstr>
      <vt:lpstr>Слайд 29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User</cp:lastModifiedBy>
  <cp:revision>81</cp:revision>
  <dcterms:created xsi:type="dcterms:W3CDTF">2019-02-13T12:47:48Z</dcterms:created>
  <dcterms:modified xsi:type="dcterms:W3CDTF">2019-03-31T21:03:07Z</dcterms:modified>
</cp:coreProperties>
</file>