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6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83835-3138-43BE-822D-DCF341CDBDF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1D46-A31A-425A-BBDD-6331C45D8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61D46-A31A-425A-BBDD-6331C45D83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24A6-5243-4B67-A6A7-15C775969E54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B671-C5BB-47A6-BC0F-04CFD206C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\Desktop\&#1054;&#1058;&#1050;&#1056;&#1067;&#1058;&#1067;&#1049;%20&#1059;&#1056;&#1054;&#1050;\&#1052;&#1086;&#1081;%20&#1092;&#1080;&#1083;&#1100;&#1084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9;\Desktop\&#1054;&#1058;&#1050;&#1056;&#1067;&#1058;&#1067;&#1049;%20&#1059;&#1056;&#1054;&#1050;\&#1055;&#1088;&#1086;&#1082;&#1086;&#1092;&#1100;&#1077;&#1074;%20&#8211;%20&#1057;&#1080;&#1084;&#1092;&#1086;&#1085;&#1080;&#1103;%201%20&#1050;&#1083;&#1072;&#1089;&#1089;&#1080;&#1095;&#1077;&#1089;&#1082;&#1072;&#1103;%20-%204%20&#1095;&#1072;&#1089;&#1090;&#1100;(music4love.net)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2643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научно - практическая конференция педагогических работников образовательных учреждений г. Пензы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2610145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Открытый урок (учебное занятие)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48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32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514687"/>
            <a:ext cx="5059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Кувшинова Елена Владиславовна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06" y="585789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Пенза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«Пензенские губернские ведомост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5714" y="2500306"/>
            <a:ext cx="5228318" cy="3490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857232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 успехи культурного развития в Пензенском крае с культурным развитием в целом по стране.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Были ли в Пензенском крае особенности?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076" y="5780782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по всей стране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в Пензенском крае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321468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группа-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385762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группа- искусство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450057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группа- интеллигенция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489876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первой половине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века: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расцвет или упадок?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imgp.golos.io/0x0/http:/ipic.su/img/img7/fs/2162352x.1532352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imgp.golos.io/0x0/http:/ipic.su/img/img7/fs/2162352x.1532352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mgp.golos.io/0x0/http:/ipic.su/img/img7/fs/2162352x.1532352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ленту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822" y="2684354"/>
            <a:ext cx="3800740" cy="2816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4876" y="6182045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Ю. Пименов 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Дождь»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пимен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357430"/>
            <a:ext cx="2687596" cy="3737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5610541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Лентулов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Небосвод»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214422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 на уроке: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utsadok.com.ua/clipart/ljudi/cd89340355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113" y="2846005"/>
            <a:ext cx="6293159" cy="4011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428604"/>
            <a:ext cx="38576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СЛЫШАЛ КРАЕМ УХА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928670"/>
            <a:ext cx="35004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ХЛОПАЛ УШАМИ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1428736"/>
            <a:ext cx="335758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ШЕВЕЛИЛ МОЗГАМИ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1928802"/>
            <a:ext cx="30003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СЧИТАЛ ВОРОН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928934"/>
            <a:ext cx="37147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СИДЕЛ СЛОЖА РУКИ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2428868"/>
            <a:ext cx="250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МОТАЛ НА УС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000240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Совокупность созданных человечеством материальных и духовных ценностей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time-00-00.ru/wp-content/uploads/2014/05/vopros-sinii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554231"/>
            <a:ext cx="2000264" cy="22165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2285992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714752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первой половине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 культура умирает под оболочкой внешне благополучной «сытой», но духовно пустеющей цивилизации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В.А. Сапрыкин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4157497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был культурный взрыв колоссальной силы.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Лейдерман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7167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 первой половине 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века: расцвет или упадок?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736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уровня знаний  по теме (разделу Советская Россия в 20-30-е годы 20 века), обобщения знаний по предмету;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систематизации знаний.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пространственного мышления, творческих способностей;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навыков самостоятельной работы, умения работать в группе и паре;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познавательного интереса, воспитание лидерских качеств;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приемам самоанализа, сопоставления, сравнения, развитие умения обобщения, систематизации знаний.</a:t>
            </a:r>
          </a:p>
        </p:txBody>
      </p:sp>
      <p:pic>
        <p:nvPicPr>
          <p:cNvPr id="5" name="Picture 8" descr="http://animo2.ucoz.ru/_ph/14/2/4907318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67261"/>
            <a:ext cx="1643074" cy="14329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в первой половине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века: расцвет или упадок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91049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события нашли отражение в культуре?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571612"/>
            <a:ext cx="7000924" cy="5250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8" y="1000108"/>
          <a:ext cx="7929620" cy="55062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42848"/>
                <a:gridCol w="2643386"/>
                <a:gridCol w="2643386"/>
              </a:tblGrid>
              <a:tr h="871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Мухина Вера Игнатьевна</a:t>
                      </a:r>
                    </a:p>
                  </a:txBody>
                  <a:tcPr marL="44450" marR="44450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Днепровская ГЭС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759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Братья Веснины</a:t>
                      </a:r>
                    </a:p>
                  </a:txBody>
                  <a:tcPr marL="44450" marR="44450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Белый орел</a:t>
                      </a:r>
                    </a:p>
                  </a:txBody>
                  <a:tcPr marL="44450" marR="44450" marT="9525" marB="0" anchor="ctr" anchorCtr="1"/>
                </a:tc>
              </a:tr>
              <a:tr h="871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Кино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Прокофьев Сергей Сергеевич</a:t>
                      </a:r>
                    </a:p>
                  </a:txBody>
                  <a:tcPr marL="44450" marR="44450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Сирень в корзине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 anchorCtr="1"/>
                </a:tc>
              </a:tr>
              <a:tr h="111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Скульптура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Кончаловский</a:t>
                      </a: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Петр Петрович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Симфония 1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 anchorCtr="1"/>
                </a:tc>
              </a:tr>
              <a:tr h="111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Архитектура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Мейерхольд Всеволод </a:t>
                      </a:r>
                      <a:r>
                        <a:rPr lang="ru-RU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Эмильевич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Елка</a:t>
                      </a:r>
                    </a:p>
                  </a:txBody>
                  <a:tcPr marL="44450" marR="44450" marT="9525" marB="0" anchor="ctr" anchorCtr="1"/>
                </a:tc>
              </a:tr>
              <a:tr h="759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Зощенко Михаил Михайлович</a:t>
                      </a:r>
                    </a:p>
                  </a:txBody>
                  <a:tcPr marL="44450" marR="44450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Рабочий и колхозница</a:t>
                      </a:r>
                    </a:p>
                  </a:txBody>
                  <a:tcPr marL="44450" marR="44450" marT="9525" marB="0" anchor="ctr" anchorCtr="1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2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соответствие: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Прокофьев – Симфония 1 Классическая - 4 часть(music4lov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786842" y="6500842"/>
            <a:ext cx="357158" cy="3571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1604" y="6643710"/>
            <a:ext cx="5572164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6572272"/>
            <a:ext cx="5572164" cy="2857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из нижеперечисленных понятий те, которые относятся к культуре первой половины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751608"/>
            <a:ext cx="478634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Анафеме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Коллективизация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Социалистический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реализм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Аннексия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8564" y="4108930"/>
            <a:ext cx="429259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Модернизация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Национализация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Конструктивизм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Сменовеховство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571480"/>
            <a:ext cx="4212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лишний?»</a:t>
            </a:r>
            <a:endParaRPr lang="ru-RU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428736"/>
            <a:ext cx="400049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А.Ф. Иоффе,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П.К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Капица,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Мандельштам,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Курчатов,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Лебедев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968049"/>
            <a:ext cx="400049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В.М. Петров,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В.И. Пудовкин,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С.М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Эйзенштейн,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Герасимов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Е.Л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Дзиган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357694"/>
            <a:ext cx="400052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М.А. Шолохов,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Булгаков,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Горький,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Чуковский,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Толстой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1785918" y="0"/>
            <a:ext cx="5572164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70" name="Стрелка вправо 55"/>
          <p:cNvSpPr>
            <a:spLocks noChangeArrowheads="1"/>
          </p:cNvSpPr>
          <p:nvPr/>
        </p:nvSpPr>
        <p:spPr bwMode="auto">
          <a:xfrm rot="10800000">
            <a:off x="3286116" y="5924575"/>
            <a:ext cx="490538" cy="255587"/>
          </a:xfrm>
          <a:prstGeom prst="rightArrow">
            <a:avLst>
              <a:gd name="adj1" fmla="val 50000"/>
              <a:gd name="adj2" fmla="val 5007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5" name="Стрелка вправо 60"/>
          <p:cNvSpPr>
            <a:spLocks noChangeArrowheads="1"/>
          </p:cNvSpPr>
          <p:nvPr/>
        </p:nvSpPr>
        <p:spPr bwMode="auto">
          <a:xfrm rot="-7868524">
            <a:off x="1218167" y="5105042"/>
            <a:ext cx="987425" cy="282575"/>
          </a:xfrm>
          <a:prstGeom prst="rightArrow">
            <a:avLst>
              <a:gd name="adj1" fmla="val 50000"/>
              <a:gd name="adj2" fmla="val 5007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2" name="Стрелка вправо 46"/>
          <p:cNvSpPr>
            <a:spLocks noChangeArrowheads="1"/>
          </p:cNvSpPr>
          <p:nvPr/>
        </p:nvSpPr>
        <p:spPr bwMode="auto">
          <a:xfrm rot="10800000">
            <a:off x="1438256" y="4281501"/>
            <a:ext cx="490538" cy="257175"/>
          </a:xfrm>
          <a:prstGeom prst="rightArrow">
            <a:avLst>
              <a:gd name="adj1" fmla="val 50000"/>
              <a:gd name="adj2" fmla="val 4976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Скругленный прямоугольник 2"/>
          <p:cNvSpPr>
            <a:spLocks noChangeArrowheads="1"/>
          </p:cNvSpPr>
          <p:nvPr/>
        </p:nvSpPr>
        <p:spPr bwMode="auto">
          <a:xfrm>
            <a:off x="1" y="361960"/>
            <a:ext cx="1285851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Культурная революция</a:t>
            </a:r>
          </a:p>
        </p:txBody>
      </p:sp>
      <p:sp>
        <p:nvSpPr>
          <p:cNvPr id="5122" name="Скругленный прямоугольник 6"/>
          <p:cNvSpPr>
            <a:spLocks noChangeArrowheads="1"/>
          </p:cNvSpPr>
          <p:nvPr/>
        </p:nvSpPr>
        <p:spPr bwMode="auto">
          <a:xfrm>
            <a:off x="7715272" y="352411"/>
            <a:ext cx="1428760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Укрепление контроля партии над духовной жизнью общества</a:t>
            </a:r>
          </a:p>
        </p:txBody>
      </p:sp>
      <p:sp>
        <p:nvSpPr>
          <p:cNvPr id="5123" name="Скругленный прямоугольник 7"/>
          <p:cNvSpPr>
            <a:spLocks noChangeArrowheads="1"/>
          </p:cNvSpPr>
          <p:nvPr/>
        </p:nvSpPr>
        <p:spPr bwMode="auto">
          <a:xfrm>
            <a:off x="5857885" y="363547"/>
            <a:ext cx="1285883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Ликбез</a:t>
            </a:r>
          </a:p>
        </p:txBody>
      </p:sp>
      <p:sp>
        <p:nvSpPr>
          <p:cNvPr id="2" name="Скругленный прямоугольник 8"/>
          <p:cNvSpPr>
            <a:spLocks noChangeArrowheads="1"/>
          </p:cNvSpPr>
          <p:nvPr/>
        </p:nvSpPr>
        <p:spPr bwMode="auto">
          <a:xfrm>
            <a:off x="3786183" y="363547"/>
            <a:ext cx="1428759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Декрет «О ликвидации неграмотности среди населения России»</a:t>
            </a:r>
          </a:p>
        </p:txBody>
      </p:sp>
      <p:sp>
        <p:nvSpPr>
          <p:cNvPr id="5125" name="Скругленный прямоугольник 9"/>
          <p:cNvSpPr>
            <a:spLocks noChangeArrowheads="1"/>
          </p:cNvSpPr>
          <p:nvPr/>
        </p:nvSpPr>
        <p:spPr bwMode="auto">
          <a:xfrm>
            <a:off x="1785918" y="363547"/>
            <a:ext cx="1500198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Преодоление влияние старой идеологии</a:t>
            </a:r>
          </a:p>
        </p:txBody>
      </p:sp>
      <p:sp>
        <p:nvSpPr>
          <p:cNvPr id="5126" name="Скругленный прямоугольник 10"/>
          <p:cNvSpPr>
            <a:spLocks noChangeArrowheads="1"/>
          </p:cNvSpPr>
          <p:nvPr/>
        </p:nvSpPr>
        <p:spPr bwMode="auto">
          <a:xfrm>
            <a:off x="-71470" y="2066923"/>
            <a:ext cx="1428760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Перестройка быта</a:t>
            </a:r>
          </a:p>
        </p:txBody>
      </p:sp>
      <p:sp>
        <p:nvSpPr>
          <p:cNvPr id="5127" name="Скругленный прямоугольник 11"/>
          <p:cNvSpPr>
            <a:spLocks noChangeArrowheads="1"/>
          </p:cNvSpPr>
          <p:nvPr/>
        </p:nvSpPr>
        <p:spPr bwMode="auto">
          <a:xfrm>
            <a:off x="7572396" y="2066923"/>
            <a:ext cx="153352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Рабочие факультеты</a:t>
            </a:r>
          </a:p>
        </p:txBody>
      </p:sp>
      <p:sp>
        <p:nvSpPr>
          <p:cNvPr id="5128" name="Скругленный прямоугольник 12"/>
          <p:cNvSpPr>
            <a:spLocks noChangeArrowheads="1"/>
          </p:cNvSpPr>
          <p:nvPr/>
        </p:nvSpPr>
        <p:spPr bwMode="auto">
          <a:xfrm>
            <a:off x="5786446" y="2066923"/>
            <a:ext cx="153352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Литературные объединения</a:t>
            </a:r>
          </a:p>
        </p:txBody>
      </p:sp>
      <p:sp>
        <p:nvSpPr>
          <p:cNvPr id="5129" name="Скругленный прямоугольник 13"/>
          <p:cNvSpPr>
            <a:spLocks noChangeArrowheads="1"/>
          </p:cNvSpPr>
          <p:nvPr/>
        </p:nvSpPr>
        <p:spPr bwMode="auto">
          <a:xfrm>
            <a:off x="3714744" y="2066923"/>
            <a:ext cx="153352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Антицерковная пропаганда</a:t>
            </a:r>
          </a:p>
        </p:txBody>
      </p:sp>
      <p:sp>
        <p:nvSpPr>
          <p:cNvPr id="5130" name="Скругленный прямоугольник 14"/>
          <p:cNvSpPr>
            <a:spLocks noChangeArrowheads="1"/>
          </p:cNvSpPr>
          <p:nvPr/>
        </p:nvSpPr>
        <p:spPr bwMode="auto">
          <a:xfrm>
            <a:off x="1681153" y="2066923"/>
            <a:ext cx="153352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социалистической системы народного образования</a:t>
            </a:r>
          </a:p>
        </p:txBody>
      </p:sp>
      <p:sp>
        <p:nvSpPr>
          <p:cNvPr id="5131" name="Скругленный прямоугольник 15"/>
          <p:cNvSpPr>
            <a:spLocks noChangeArrowheads="1"/>
          </p:cNvSpPr>
          <p:nvPr/>
        </p:nvSpPr>
        <p:spPr bwMode="auto">
          <a:xfrm>
            <a:off x="-32" y="3852873"/>
            <a:ext cx="1428759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создания образа положительного героя</a:t>
            </a:r>
          </a:p>
        </p:txBody>
      </p:sp>
      <p:sp>
        <p:nvSpPr>
          <p:cNvPr id="5132" name="Скругленный прямоугольник 16"/>
          <p:cNvSpPr>
            <a:spLocks noChangeArrowheads="1"/>
          </p:cNvSpPr>
          <p:nvPr/>
        </p:nvSpPr>
        <p:spPr bwMode="auto">
          <a:xfrm>
            <a:off x="7643834" y="3852873"/>
            <a:ext cx="1462087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Социалистический реализм</a:t>
            </a:r>
          </a:p>
        </p:txBody>
      </p:sp>
      <p:sp>
        <p:nvSpPr>
          <p:cNvPr id="5133" name="Скругленный прямоугольник 17"/>
          <p:cNvSpPr>
            <a:spLocks noChangeArrowheads="1"/>
          </p:cNvSpPr>
          <p:nvPr/>
        </p:nvSpPr>
        <p:spPr bwMode="auto">
          <a:xfrm>
            <a:off x="5715008" y="3852873"/>
            <a:ext cx="153352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Перестройка системы образования</a:t>
            </a:r>
          </a:p>
        </p:txBody>
      </p:sp>
      <p:sp>
        <p:nvSpPr>
          <p:cNvPr id="5134" name="Скругленный прямоугольник 18"/>
          <p:cNvSpPr>
            <a:spLocks noChangeArrowheads="1"/>
          </p:cNvSpPr>
          <p:nvPr/>
        </p:nvSpPr>
        <p:spPr bwMode="auto">
          <a:xfrm>
            <a:off x="3786182" y="3924312"/>
            <a:ext cx="1428760" cy="1000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школ 2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ступеней</a:t>
            </a:r>
          </a:p>
        </p:txBody>
      </p:sp>
      <p:sp>
        <p:nvSpPr>
          <p:cNvPr id="5135" name="Скругленный прямоугольник 19"/>
          <p:cNvSpPr>
            <a:spLocks noChangeArrowheads="1"/>
          </p:cNvSpPr>
          <p:nvPr/>
        </p:nvSpPr>
        <p:spPr bwMode="auto">
          <a:xfrm>
            <a:off x="1857357" y="3852873"/>
            <a:ext cx="1357322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Краткий курс истории ВКП(б)</a:t>
            </a:r>
          </a:p>
        </p:txBody>
      </p:sp>
      <p:sp>
        <p:nvSpPr>
          <p:cNvPr id="5136" name="Скругленный прямоугольник 20"/>
          <p:cNvSpPr>
            <a:spLocks noChangeArrowheads="1"/>
          </p:cNvSpPr>
          <p:nvPr/>
        </p:nvSpPr>
        <p:spPr bwMode="auto">
          <a:xfrm>
            <a:off x="-32" y="5567385"/>
            <a:ext cx="1357321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Рост числа образованных людей</a:t>
            </a:r>
          </a:p>
        </p:txBody>
      </p:sp>
      <p:sp>
        <p:nvSpPr>
          <p:cNvPr id="5137" name="Скругленный прямоугольник 21"/>
          <p:cNvSpPr>
            <a:spLocks noChangeArrowheads="1"/>
          </p:cNvSpPr>
          <p:nvPr/>
        </p:nvSpPr>
        <p:spPr bwMode="auto">
          <a:xfrm>
            <a:off x="7681913" y="5638823"/>
            <a:ext cx="1390681" cy="9286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«Философский пароход»</a:t>
            </a:r>
          </a:p>
        </p:txBody>
      </p:sp>
      <p:sp>
        <p:nvSpPr>
          <p:cNvPr id="5138" name="Скругленный прямоугольник 22"/>
          <p:cNvSpPr>
            <a:spLocks noChangeArrowheads="1"/>
          </p:cNvSpPr>
          <p:nvPr/>
        </p:nvSpPr>
        <p:spPr bwMode="auto">
          <a:xfrm>
            <a:off x="5643570" y="5567385"/>
            <a:ext cx="153352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социалистической интеллигенции</a:t>
            </a:r>
          </a:p>
        </p:txBody>
      </p:sp>
      <p:sp>
        <p:nvSpPr>
          <p:cNvPr id="5139" name="Скругленный прямоугольник 23"/>
          <p:cNvSpPr>
            <a:spLocks noChangeArrowheads="1"/>
          </p:cNvSpPr>
          <p:nvPr/>
        </p:nvSpPr>
        <p:spPr bwMode="auto">
          <a:xfrm>
            <a:off x="3714744" y="5638823"/>
            <a:ext cx="1428760" cy="9286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Введение обязательного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летнего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5140" name="Скругленный прямоугольник 24"/>
          <p:cNvSpPr>
            <a:spLocks noChangeArrowheads="1"/>
          </p:cNvSpPr>
          <p:nvPr/>
        </p:nvSpPr>
        <p:spPr bwMode="auto">
          <a:xfrm>
            <a:off x="1857356" y="5638823"/>
            <a:ext cx="1428760" cy="9286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Рост числа ВУЗов</a:t>
            </a:r>
          </a:p>
        </p:txBody>
      </p:sp>
      <p:sp>
        <p:nvSpPr>
          <p:cNvPr id="5141" name="Стрелка вправо 25"/>
          <p:cNvSpPr>
            <a:spLocks noChangeArrowheads="1"/>
          </p:cNvSpPr>
          <p:nvPr/>
        </p:nvSpPr>
        <p:spPr bwMode="auto">
          <a:xfrm>
            <a:off x="1289050" y="852477"/>
            <a:ext cx="492125" cy="257175"/>
          </a:xfrm>
          <a:prstGeom prst="rightArrow">
            <a:avLst>
              <a:gd name="adj1" fmla="val 50000"/>
              <a:gd name="adj2" fmla="val 49921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2" name="Стрелка вправо 26"/>
          <p:cNvSpPr>
            <a:spLocks noChangeArrowheads="1"/>
          </p:cNvSpPr>
          <p:nvPr/>
        </p:nvSpPr>
        <p:spPr bwMode="auto">
          <a:xfrm rot="2728777">
            <a:off x="1114202" y="1547889"/>
            <a:ext cx="866775" cy="282575"/>
          </a:xfrm>
          <a:prstGeom prst="rightArrow">
            <a:avLst>
              <a:gd name="adj1" fmla="val 50000"/>
              <a:gd name="adj2" fmla="val 5013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3" name="Стрелка вправо 27"/>
          <p:cNvSpPr>
            <a:spLocks noChangeArrowheads="1"/>
          </p:cNvSpPr>
          <p:nvPr/>
        </p:nvSpPr>
        <p:spPr bwMode="auto">
          <a:xfrm rot="5400000">
            <a:off x="370654" y="1581938"/>
            <a:ext cx="573088" cy="257175"/>
          </a:xfrm>
          <a:prstGeom prst="rightArrow">
            <a:avLst>
              <a:gd name="adj1" fmla="val 50000"/>
              <a:gd name="adj2" fmla="val 4985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4" name="Стрелка вправо 28"/>
          <p:cNvSpPr>
            <a:spLocks noChangeArrowheads="1"/>
          </p:cNvSpPr>
          <p:nvPr/>
        </p:nvSpPr>
        <p:spPr bwMode="auto">
          <a:xfrm>
            <a:off x="3294057" y="781039"/>
            <a:ext cx="492125" cy="255587"/>
          </a:xfrm>
          <a:prstGeom prst="rightArrow">
            <a:avLst>
              <a:gd name="adj1" fmla="val 50000"/>
              <a:gd name="adj2" fmla="val 50232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5" name="Стрелка вправо 29"/>
          <p:cNvSpPr>
            <a:spLocks noChangeArrowheads="1"/>
          </p:cNvSpPr>
          <p:nvPr/>
        </p:nvSpPr>
        <p:spPr bwMode="auto">
          <a:xfrm>
            <a:off x="5294321" y="781039"/>
            <a:ext cx="492125" cy="255587"/>
          </a:xfrm>
          <a:prstGeom prst="rightArrow">
            <a:avLst>
              <a:gd name="adj1" fmla="val 50000"/>
              <a:gd name="adj2" fmla="val 50232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Стрелка вправо 30"/>
          <p:cNvSpPr>
            <a:spLocks noChangeArrowheads="1"/>
          </p:cNvSpPr>
          <p:nvPr/>
        </p:nvSpPr>
        <p:spPr bwMode="auto">
          <a:xfrm>
            <a:off x="7223147" y="781039"/>
            <a:ext cx="492125" cy="255587"/>
          </a:xfrm>
          <a:prstGeom prst="rightArrow">
            <a:avLst>
              <a:gd name="adj1" fmla="val 50000"/>
              <a:gd name="adj2" fmla="val 50232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7" name="Стрелка вправо 31"/>
          <p:cNvSpPr>
            <a:spLocks noChangeArrowheads="1"/>
          </p:cNvSpPr>
          <p:nvPr/>
        </p:nvSpPr>
        <p:spPr bwMode="auto">
          <a:xfrm>
            <a:off x="3214678" y="2495551"/>
            <a:ext cx="490538" cy="255588"/>
          </a:xfrm>
          <a:prstGeom prst="rightArrow">
            <a:avLst>
              <a:gd name="adj1" fmla="val 50000"/>
              <a:gd name="adj2" fmla="val 50069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8" name="Стрелка вправо 32"/>
          <p:cNvSpPr>
            <a:spLocks noChangeArrowheads="1"/>
          </p:cNvSpPr>
          <p:nvPr/>
        </p:nvSpPr>
        <p:spPr bwMode="auto">
          <a:xfrm rot="5400000">
            <a:off x="2196291" y="1585113"/>
            <a:ext cx="579438" cy="257175"/>
          </a:xfrm>
          <a:prstGeom prst="rightArrow">
            <a:avLst>
              <a:gd name="adj1" fmla="val 50000"/>
              <a:gd name="adj2" fmla="val 49829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9" name="Стрелка вправо 33"/>
          <p:cNvSpPr>
            <a:spLocks noChangeArrowheads="1"/>
          </p:cNvSpPr>
          <p:nvPr/>
        </p:nvSpPr>
        <p:spPr bwMode="auto">
          <a:xfrm rot="5400000">
            <a:off x="6226190" y="1585906"/>
            <a:ext cx="579437" cy="255587"/>
          </a:xfrm>
          <a:prstGeom prst="rightArrow">
            <a:avLst>
              <a:gd name="adj1" fmla="val 50000"/>
              <a:gd name="adj2" fmla="val 50138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0" name="Стрелка вправо 34"/>
          <p:cNvSpPr>
            <a:spLocks noChangeArrowheads="1"/>
          </p:cNvSpPr>
          <p:nvPr/>
        </p:nvSpPr>
        <p:spPr bwMode="auto">
          <a:xfrm rot="5400000">
            <a:off x="8124851" y="1585906"/>
            <a:ext cx="579437" cy="255587"/>
          </a:xfrm>
          <a:prstGeom prst="rightArrow">
            <a:avLst>
              <a:gd name="adj1" fmla="val 50000"/>
              <a:gd name="adj2" fmla="val 50138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1" name="Стрелка вправо 35"/>
          <p:cNvSpPr>
            <a:spLocks noChangeArrowheads="1"/>
          </p:cNvSpPr>
          <p:nvPr/>
        </p:nvSpPr>
        <p:spPr bwMode="auto">
          <a:xfrm rot="2728777">
            <a:off x="6972447" y="1548218"/>
            <a:ext cx="868363" cy="284162"/>
          </a:xfrm>
          <a:prstGeom prst="rightArrow">
            <a:avLst>
              <a:gd name="adj1" fmla="val 50000"/>
              <a:gd name="adj2" fmla="val 49941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2" name="Стрелка вправо 36"/>
          <p:cNvSpPr>
            <a:spLocks noChangeArrowheads="1"/>
          </p:cNvSpPr>
          <p:nvPr/>
        </p:nvSpPr>
        <p:spPr bwMode="auto">
          <a:xfrm rot="-2971813">
            <a:off x="3099230" y="1560940"/>
            <a:ext cx="866775" cy="284163"/>
          </a:xfrm>
          <a:prstGeom prst="rightArrow">
            <a:avLst>
              <a:gd name="adj1" fmla="val 50000"/>
              <a:gd name="adj2" fmla="val 49849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3" name="Стрелка вправо 37"/>
          <p:cNvSpPr>
            <a:spLocks noChangeArrowheads="1"/>
          </p:cNvSpPr>
          <p:nvPr/>
        </p:nvSpPr>
        <p:spPr bwMode="auto">
          <a:xfrm rot="2728777">
            <a:off x="1157288" y="3376851"/>
            <a:ext cx="987425" cy="282575"/>
          </a:xfrm>
          <a:prstGeom prst="rightArrow">
            <a:avLst>
              <a:gd name="adj1" fmla="val 50000"/>
              <a:gd name="adj2" fmla="val 5007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4" name="Стрелка вправо 38"/>
          <p:cNvSpPr>
            <a:spLocks noChangeArrowheads="1"/>
          </p:cNvSpPr>
          <p:nvPr/>
        </p:nvSpPr>
        <p:spPr bwMode="auto">
          <a:xfrm rot="18978355">
            <a:off x="5083059" y="1593613"/>
            <a:ext cx="868363" cy="284163"/>
          </a:xfrm>
          <a:prstGeom prst="rightArrow">
            <a:avLst>
              <a:gd name="adj1" fmla="val 50000"/>
              <a:gd name="adj2" fmla="val 49941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5" name="Стрелка вправо 39"/>
          <p:cNvSpPr>
            <a:spLocks noChangeArrowheads="1"/>
          </p:cNvSpPr>
          <p:nvPr/>
        </p:nvSpPr>
        <p:spPr bwMode="auto">
          <a:xfrm rot="-5400000">
            <a:off x="4124323" y="1585906"/>
            <a:ext cx="581025" cy="257175"/>
          </a:xfrm>
          <a:prstGeom prst="rightArrow">
            <a:avLst>
              <a:gd name="adj1" fmla="val 50000"/>
              <a:gd name="adj2" fmla="val 49965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6" name="Стрелка вправо 40"/>
          <p:cNvSpPr>
            <a:spLocks noChangeArrowheads="1"/>
          </p:cNvSpPr>
          <p:nvPr/>
        </p:nvSpPr>
        <p:spPr bwMode="auto">
          <a:xfrm rot="5400000">
            <a:off x="246035" y="3351218"/>
            <a:ext cx="681038" cy="255588"/>
          </a:xfrm>
          <a:prstGeom prst="rightArrow">
            <a:avLst>
              <a:gd name="adj1" fmla="val 50000"/>
              <a:gd name="adj2" fmla="val 50208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7" name="Стрелка вправо 41"/>
          <p:cNvSpPr>
            <a:spLocks noChangeArrowheads="1"/>
          </p:cNvSpPr>
          <p:nvPr/>
        </p:nvSpPr>
        <p:spPr bwMode="auto">
          <a:xfrm rot="5400000">
            <a:off x="269875" y="5083193"/>
            <a:ext cx="573088" cy="255588"/>
          </a:xfrm>
          <a:prstGeom prst="rightArrow">
            <a:avLst>
              <a:gd name="adj1" fmla="val 50000"/>
              <a:gd name="adj2" fmla="val 50191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8" name="Стрелка вправо 42"/>
          <p:cNvSpPr>
            <a:spLocks noChangeArrowheads="1"/>
          </p:cNvSpPr>
          <p:nvPr/>
        </p:nvSpPr>
        <p:spPr bwMode="auto">
          <a:xfrm rot="5400000">
            <a:off x="2076434" y="3348043"/>
            <a:ext cx="674688" cy="255588"/>
          </a:xfrm>
          <a:prstGeom prst="rightArrow">
            <a:avLst>
              <a:gd name="adj1" fmla="val 50000"/>
              <a:gd name="adj2" fmla="val 50216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9" name="Стрелка вправо 43"/>
          <p:cNvSpPr>
            <a:spLocks noChangeArrowheads="1"/>
          </p:cNvSpPr>
          <p:nvPr/>
        </p:nvSpPr>
        <p:spPr bwMode="auto">
          <a:xfrm rot="5400000">
            <a:off x="7927206" y="3355187"/>
            <a:ext cx="690563" cy="257175"/>
          </a:xfrm>
          <a:prstGeom prst="rightArrow">
            <a:avLst>
              <a:gd name="adj1" fmla="val 50000"/>
              <a:gd name="adj2" fmla="val 4990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0" name="Стрелка вправо 44"/>
          <p:cNvSpPr>
            <a:spLocks noChangeArrowheads="1"/>
          </p:cNvSpPr>
          <p:nvPr/>
        </p:nvSpPr>
        <p:spPr bwMode="auto">
          <a:xfrm rot="5400000">
            <a:off x="6157925" y="3338518"/>
            <a:ext cx="655638" cy="255588"/>
          </a:xfrm>
          <a:prstGeom prst="rightArrow">
            <a:avLst>
              <a:gd name="adj1" fmla="val 50000"/>
              <a:gd name="adj2" fmla="val 50212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1" name="Стрелка вправо 45"/>
          <p:cNvSpPr>
            <a:spLocks noChangeArrowheads="1"/>
          </p:cNvSpPr>
          <p:nvPr/>
        </p:nvSpPr>
        <p:spPr bwMode="auto">
          <a:xfrm rot="7909817">
            <a:off x="6759958" y="3328000"/>
            <a:ext cx="1019175" cy="284163"/>
          </a:xfrm>
          <a:prstGeom prst="rightArrow">
            <a:avLst>
              <a:gd name="adj1" fmla="val 50000"/>
              <a:gd name="adj2" fmla="val 49847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3" name="Стрелка вправо 48"/>
          <p:cNvSpPr>
            <a:spLocks noChangeArrowheads="1"/>
          </p:cNvSpPr>
          <p:nvPr/>
        </p:nvSpPr>
        <p:spPr bwMode="auto">
          <a:xfrm rot="10800000">
            <a:off x="3214679" y="4281501"/>
            <a:ext cx="490538" cy="255587"/>
          </a:xfrm>
          <a:prstGeom prst="rightArrow">
            <a:avLst>
              <a:gd name="adj1" fmla="val 50000"/>
              <a:gd name="adj2" fmla="val 5007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4" name="Стрелка вправо 49"/>
          <p:cNvSpPr>
            <a:spLocks noChangeArrowheads="1"/>
          </p:cNvSpPr>
          <p:nvPr/>
        </p:nvSpPr>
        <p:spPr bwMode="auto">
          <a:xfrm rot="10800000">
            <a:off x="5214943" y="4281501"/>
            <a:ext cx="490538" cy="255588"/>
          </a:xfrm>
          <a:prstGeom prst="rightArrow">
            <a:avLst>
              <a:gd name="adj1" fmla="val 50000"/>
              <a:gd name="adj2" fmla="val 50069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5" name="Стрелка вправо 50"/>
          <p:cNvSpPr>
            <a:spLocks noChangeArrowheads="1"/>
          </p:cNvSpPr>
          <p:nvPr/>
        </p:nvSpPr>
        <p:spPr bwMode="auto">
          <a:xfrm rot="5400000">
            <a:off x="7998644" y="5141137"/>
            <a:ext cx="690563" cy="257175"/>
          </a:xfrm>
          <a:prstGeom prst="rightArrow">
            <a:avLst>
              <a:gd name="adj1" fmla="val 50000"/>
              <a:gd name="adj2" fmla="val 4990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6" name="Стрелка вправо 51"/>
          <p:cNvSpPr>
            <a:spLocks noChangeArrowheads="1"/>
          </p:cNvSpPr>
          <p:nvPr/>
        </p:nvSpPr>
        <p:spPr bwMode="auto">
          <a:xfrm rot="5400000">
            <a:off x="6069025" y="5141930"/>
            <a:ext cx="690562" cy="255588"/>
          </a:xfrm>
          <a:prstGeom prst="rightArrow">
            <a:avLst>
              <a:gd name="adj1" fmla="val 50000"/>
              <a:gd name="adj2" fmla="val 50209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7" name="Стрелка вправо 52"/>
          <p:cNvSpPr>
            <a:spLocks noChangeArrowheads="1"/>
          </p:cNvSpPr>
          <p:nvPr/>
        </p:nvSpPr>
        <p:spPr bwMode="auto">
          <a:xfrm rot="5400000">
            <a:off x="4069554" y="5141137"/>
            <a:ext cx="688975" cy="255588"/>
          </a:xfrm>
          <a:prstGeom prst="rightArrow">
            <a:avLst>
              <a:gd name="adj1" fmla="val 50000"/>
              <a:gd name="adj2" fmla="val 50094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8" name="Стрелка вправо 53"/>
          <p:cNvSpPr>
            <a:spLocks noChangeArrowheads="1"/>
          </p:cNvSpPr>
          <p:nvPr/>
        </p:nvSpPr>
        <p:spPr bwMode="auto">
          <a:xfrm rot="5400000">
            <a:off x="2139935" y="5141930"/>
            <a:ext cx="690562" cy="255588"/>
          </a:xfrm>
          <a:prstGeom prst="rightArrow">
            <a:avLst>
              <a:gd name="adj1" fmla="val 50000"/>
              <a:gd name="adj2" fmla="val 50209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9" name="Стрелка вправо 54"/>
          <p:cNvSpPr>
            <a:spLocks noChangeArrowheads="1"/>
          </p:cNvSpPr>
          <p:nvPr/>
        </p:nvSpPr>
        <p:spPr bwMode="auto">
          <a:xfrm rot="10800000">
            <a:off x="1357290" y="5996013"/>
            <a:ext cx="490538" cy="255588"/>
          </a:xfrm>
          <a:prstGeom prst="rightArrow">
            <a:avLst>
              <a:gd name="adj1" fmla="val 50000"/>
              <a:gd name="adj2" fmla="val 50069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1" name="Стрелка вправо 56"/>
          <p:cNvSpPr>
            <a:spLocks noChangeArrowheads="1"/>
          </p:cNvSpPr>
          <p:nvPr/>
        </p:nvSpPr>
        <p:spPr bwMode="auto">
          <a:xfrm>
            <a:off x="5143504" y="5996013"/>
            <a:ext cx="492125" cy="255587"/>
          </a:xfrm>
          <a:prstGeom prst="rightArrow">
            <a:avLst>
              <a:gd name="adj1" fmla="val 50000"/>
              <a:gd name="adj2" fmla="val 50232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2" name="Стрелка вправо 57"/>
          <p:cNvSpPr>
            <a:spLocks noChangeArrowheads="1"/>
          </p:cNvSpPr>
          <p:nvPr/>
        </p:nvSpPr>
        <p:spPr bwMode="auto">
          <a:xfrm>
            <a:off x="7215206" y="5996013"/>
            <a:ext cx="490538" cy="255587"/>
          </a:xfrm>
          <a:prstGeom prst="rightArrow">
            <a:avLst>
              <a:gd name="adj1" fmla="val 50000"/>
              <a:gd name="adj2" fmla="val 5007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3" name="Стрелка вправо 58"/>
          <p:cNvSpPr>
            <a:spLocks noChangeArrowheads="1"/>
          </p:cNvSpPr>
          <p:nvPr/>
        </p:nvSpPr>
        <p:spPr bwMode="auto">
          <a:xfrm rot="2728777">
            <a:off x="7097533" y="5091125"/>
            <a:ext cx="987425" cy="284163"/>
          </a:xfrm>
          <a:prstGeom prst="rightArrow">
            <a:avLst>
              <a:gd name="adj1" fmla="val 50000"/>
              <a:gd name="adj2" fmla="val 4979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4" name="Стрелка вправо 59"/>
          <p:cNvSpPr>
            <a:spLocks noChangeArrowheads="1"/>
          </p:cNvSpPr>
          <p:nvPr/>
        </p:nvSpPr>
        <p:spPr bwMode="auto">
          <a:xfrm rot="2728777">
            <a:off x="5025028" y="5091929"/>
            <a:ext cx="989012" cy="282575"/>
          </a:xfrm>
          <a:prstGeom prst="rightArrow">
            <a:avLst>
              <a:gd name="adj1" fmla="val 50000"/>
              <a:gd name="adj2" fmla="val 5015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6" name="Стрелка вправо 61"/>
          <p:cNvSpPr>
            <a:spLocks noChangeArrowheads="1"/>
          </p:cNvSpPr>
          <p:nvPr/>
        </p:nvSpPr>
        <p:spPr bwMode="auto">
          <a:xfrm rot="7617635">
            <a:off x="7047554" y="5117215"/>
            <a:ext cx="792262" cy="262424"/>
          </a:xfrm>
          <a:prstGeom prst="rightArrow">
            <a:avLst>
              <a:gd name="adj1" fmla="val 50000"/>
              <a:gd name="adj2" fmla="val 4987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7" name="Стрелка вправо 62"/>
          <p:cNvSpPr>
            <a:spLocks noChangeArrowheads="1"/>
          </p:cNvSpPr>
          <p:nvPr/>
        </p:nvSpPr>
        <p:spPr bwMode="auto">
          <a:xfrm rot="8083649">
            <a:off x="1068388" y="5090473"/>
            <a:ext cx="987425" cy="282575"/>
          </a:xfrm>
          <a:prstGeom prst="rightArrow">
            <a:avLst>
              <a:gd name="adj1" fmla="val 50000"/>
              <a:gd name="adj2" fmla="val 50070"/>
            </a:avLst>
          </a:prstGeom>
          <a:gradFill rotWithShape="1">
            <a:gsLst>
              <a:gs pos="0">
                <a:srgbClr val="AFAFAF"/>
              </a:gs>
              <a:gs pos="50000">
                <a:srgbClr val="A5A5A5"/>
              </a:gs>
              <a:gs pos="100000">
                <a:srgbClr val="92929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85942" y="-24"/>
            <a:ext cx="5572140" cy="28575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857224" y="3571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3000364" y="3571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4929190" y="3571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2786050" y="37861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071538" y="37861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8643966" y="200024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7000892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4929190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2857488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1000100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 flipH="1">
            <a:off x="8791564" y="285728"/>
            <a:ext cx="35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6786578" y="3571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857224" y="55007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8715404" y="378619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6858016" y="37861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4857752" y="385762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8715436" y="5572140"/>
            <a:ext cx="42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6715140" y="55007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4714876" y="55721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2857488" y="555999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1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513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13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514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" presetClass="emph" presetSubtype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1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2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"/>
                  </p:tgtEl>
                </p:cond>
              </p:nextCondLst>
            </p:seq>
          </p:childTnLst>
        </p:cTn>
      </p:par>
    </p:tnLst>
    <p:bldLst>
      <p:bldP spid="5121" grpId="0" build="allAtOnce" animBg="1"/>
      <p:bldP spid="5123" grpId="0" build="allAtOnce" animBg="1"/>
      <p:bldP spid="2" grpId="0" build="allAtOnce" animBg="1"/>
      <p:bldP spid="5127" grpId="0" uiExpand="1" build="allAtOnce" animBg="1"/>
      <p:bldP spid="5130" grpId="0" build="allAtOnce" animBg="1"/>
      <p:bldP spid="5133" grpId="0" build="allAtOnce" animBg="1"/>
      <p:bldP spid="5134" grpId="0" build="allAtOnce" animBg="1"/>
      <p:bldP spid="5136" grpId="0" build="allAtOnce" animBg="1"/>
      <p:bldP spid="5139" grpId="0" build="allAtOnce" animBg="1"/>
      <p:bldP spid="5140" grpId="0" build="allAtOnce" animBg="1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485</Words>
  <Application>Microsoft Office PowerPoint</Application>
  <PresentationFormat>Экран (4:3)</PresentationFormat>
  <Paragraphs>133</Paragraphs>
  <Slides>13</Slides>
  <Notes>1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</dc:creator>
  <cp:lastModifiedBy>с</cp:lastModifiedBy>
  <cp:revision>71</cp:revision>
  <dcterms:created xsi:type="dcterms:W3CDTF">2019-02-04T08:54:48Z</dcterms:created>
  <dcterms:modified xsi:type="dcterms:W3CDTF">2019-03-09T11:09:33Z</dcterms:modified>
</cp:coreProperties>
</file>