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8" r:id="rId4"/>
    <p:sldId id="271" r:id="rId5"/>
    <p:sldId id="272" r:id="rId6"/>
    <p:sldId id="274" r:id="rId7"/>
    <p:sldId id="263" r:id="rId8"/>
    <p:sldId id="257" r:id="rId9"/>
    <p:sldId id="259" r:id="rId10"/>
    <p:sldId id="260" r:id="rId11"/>
    <p:sldId id="261" r:id="rId12"/>
    <p:sldId id="262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42F00"/>
    <a:srgbClr val="CC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3" d="100"/>
          <a:sy n="63" d="100"/>
        </p:scale>
        <p:origin x="-159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301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373216"/>
            <a:ext cx="6400800" cy="9829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19672" y="1600200"/>
            <a:ext cx="7067128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1" y="4406900"/>
            <a:ext cx="687504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1" y="2906713"/>
            <a:ext cx="687504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848872" cy="5760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332656"/>
            <a:ext cx="3024000" cy="1044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332656"/>
            <a:ext cx="4186808" cy="57935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412776"/>
            <a:ext cx="3024000" cy="4716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19672" y="1600200"/>
            <a:ext cx="70671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proza.ru/2011/11/23/1380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g1.liveinternet.ru/images/attach/c/0/63/370/63370091_1283114397_1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662250" y="428604"/>
            <a:ext cx="3481750" cy="57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573016"/>
            <a:ext cx="6929454" cy="1470025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Nautilus Pompilius" pitchFamily="50" charset="-52"/>
              </a:rPr>
              <a:t>Русский самовар</a:t>
            </a:r>
            <a:endParaRPr lang="ru-RU" sz="6000" b="1" dirty="0">
              <a:solidFill>
                <a:srgbClr val="FF0000"/>
              </a:solidFill>
              <a:latin typeface="Nautilus Pompilius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229200"/>
            <a:ext cx="5786478" cy="98296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rgbClr val="C42F00"/>
                </a:solidFill>
                <a:latin typeface="Nautilus Pompilius" pitchFamily="50" charset="-52"/>
              </a:rPr>
              <a:t>Составила: Круглова Лариса Александровна</a:t>
            </a:r>
          </a:p>
          <a:p>
            <a:r>
              <a:rPr lang="ru-RU" sz="1400" dirty="0" smtClean="0">
                <a:solidFill>
                  <a:srgbClr val="C42F00"/>
                </a:solidFill>
                <a:latin typeface="Nautilus Pompilius" pitchFamily="50" charset="-52"/>
              </a:rPr>
              <a:t>Воспитатель МБДОУ Детский сад №1 «Сказка»</a:t>
            </a:r>
            <a:endParaRPr lang="ru-RU" dirty="0">
              <a:solidFill>
                <a:srgbClr val="C42F00"/>
              </a:solidFill>
              <a:latin typeface="Nautilus Pompilius" pitchFamily="50" charset="-52"/>
            </a:endParaRPr>
          </a:p>
        </p:txBody>
      </p:sp>
      <p:pic>
        <p:nvPicPr>
          <p:cNvPr id="4" name="Рисунок 3" descr="ссылка на сайт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6187495"/>
            <a:ext cx="2834406" cy="670505"/>
          </a:xfrm>
          <a:prstGeom prst="rect">
            <a:avLst/>
          </a:prstGeom>
        </p:spPr>
      </p:pic>
      <p:pic>
        <p:nvPicPr>
          <p:cNvPr id="14338" name="Picture 2" descr="http://33.media.tumblr.com/tumblr_lvqag3g0sX1qapbyt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786322"/>
            <a:ext cx="1162050" cy="1924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tic1.gophotoweb.com/u5654/5783/photos/134296/1500-8d596983316780394f8d5dce23ba982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4422"/>
            <a:ext cx="4857784" cy="381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072066" y="642918"/>
            <a:ext cx="3714776" cy="5529282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Николай Заболоцкий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Самовар 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Самовар, владыка брюха,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Драгоценный комнат поп!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В твоей грудке вижу ухо,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В твоей ножке вижу лоб!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Император белых чашек,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Чайников архимандрит,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Твой глубокий ропот тяжек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Тем, кто миру зло дарит.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Я же — дева неповинна,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Как нетронутый цветок.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Льется в чашку длинный-длинный,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Тонкий, стройный кипяток.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/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И вся комнатка-малютка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Расцветает вдалеке,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Словно цветик-незабудка</a:t>
            </a:r>
            <a:br>
              <a:rPr lang="ru-RU" sz="1800" b="1" dirty="0" smtClean="0">
                <a:solidFill>
                  <a:srgbClr val="7030A0"/>
                </a:solidFill>
              </a:rPr>
            </a:br>
            <a:r>
              <a:rPr lang="ru-RU" sz="1800" b="1" dirty="0" smtClean="0">
                <a:solidFill>
                  <a:srgbClr val="7030A0"/>
                </a:solidFill>
              </a:rPr>
              <a:t>На высоком стебельке.</a:t>
            </a:r>
            <a:endParaRPr lang="ru-RU" sz="1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29124" y="1071546"/>
            <a:ext cx="4429156" cy="578645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 репертуаре Леонида Утесова нэповских времен была песенка: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У самовара я и моя Маша,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А на дворе совсем уже темно.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Как в самоваре, так кипит страсть наша.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Смеется месяц весело в окно.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/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Маша чай мне наливает, 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И взор её так много обещает.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У самовара я и моя Маша –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r>
              <a:rPr lang="ru-RU" sz="2000" b="1" dirty="0" smtClean="0">
                <a:solidFill>
                  <a:srgbClr val="7030A0"/>
                </a:solidFill>
              </a:rPr>
              <a:t>Вприкуску чай пить будем до утра!</a:t>
            </a:r>
            <a:br>
              <a:rPr lang="ru-RU" sz="2000" b="1" dirty="0" smtClean="0">
                <a:solidFill>
                  <a:srgbClr val="7030A0"/>
                </a:solidFill>
              </a:rPr>
            </a:b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http://japonskie.ru/puzzle/source/u_samovara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71957" cy="3425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2288" y="4357694"/>
            <a:ext cx="5486400" cy="214314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А. С. Пушкин</a:t>
            </a:r>
            <a:br>
              <a:rPr lang="ru-RU" sz="2800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Смеркалось. На столе, блистая,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Шипел вечерний самовар,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Китайский чайник нагревая,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Под ним клубился легкий пар…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8" name="Рисунок 7" descr="http://img-fotki.yandex.ru/get/6408/163718906.24/0_103dc0_464c9962_XL"/>
          <p:cNvPicPr>
            <a:picLocks noGrp="1"/>
          </p:cNvPicPr>
          <p:nvPr>
            <p:ph type="pic" idx="1"/>
          </p:nvPr>
        </p:nvPicPr>
        <p:blipFill>
          <a:blip r:embed="rId2"/>
          <a:srcRect l="3083" r="3083"/>
          <a:stretch>
            <a:fillRect/>
          </a:stretch>
        </p:blipFill>
        <p:spPr bwMode="auto">
          <a:xfrm>
            <a:off x="0" y="0"/>
            <a:ext cx="5772120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img1.liveinternet.ru/images/attach/c/1/63/867/63867735_bouilloire_marche_et_bou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714" y="2714620"/>
            <a:ext cx="2294419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0"/>
            <a:ext cx="8715436" cy="785794"/>
          </a:xfrm>
        </p:spPr>
        <p:txBody>
          <a:bodyPr>
            <a:normAutofit fontScale="92500" lnSpcReduction="10000"/>
          </a:bodyPr>
          <a:lstStyle/>
          <a:p>
            <a:r>
              <a:rPr lang="en-US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</a:t>
            </a:r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 этап подготовительный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720981"/>
          <a:ext cx="9144000" cy="613701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71472"/>
                <a:gridCol w="2928958"/>
                <a:gridCol w="2928958"/>
                <a:gridCol w="1357322"/>
                <a:gridCol w="1357290"/>
              </a:tblGrid>
              <a:tr h="77303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 формы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</a:t>
                      </a:r>
                      <a:r>
                        <a:rPr lang="ru-RU" sz="1400" baseline="0" dirty="0" smtClean="0"/>
                        <a:t> выполнения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ответственные</a:t>
                      </a:r>
                      <a:endParaRPr lang="ru-RU" sz="1400" dirty="0"/>
                    </a:p>
                  </a:txBody>
                  <a:tcPr/>
                </a:tc>
              </a:tr>
              <a:tr h="2073442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Обсуждение идеи проекта педагогическим персоналом сотрудников.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Теоретическая подготовка педагогов к выполнению проектов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Консультация  воспитателя для педагогов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Подбор литературы познавательного, научного характера о нравах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и обычаях на Руси, традициях чаепития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Выставка литературы «Времена года»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Разработка плана работы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Подготовка презентации на тему 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«Золотая осень»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октябрь-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воспитатель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290542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Ознакомление с проектом родителей, сотрудников детского сада.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Налаживание сотрудничества с сотрудниками центральной детской  библиотеки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tx1"/>
                        </a:solidFill>
                        <a:latin typeface="+mn-lt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+mn-lt"/>
                          <a:cs typeface="Times New Roman"/>
                        </a:rPr>
                        <a:t>Подготовка детей к выполнению проекта</a:t>
                      </a:r>
                      <a:endParaRPr lang="ru-RU" sz="1400" dirty="0" smtClean="0"/>
                    </a:p>
                    <a:p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Консультации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Встречи за круглым столом, чаепитие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«Осенние посиделки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/>
                        <a:t>Беседы «Традиции русского чаепития»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ru-RU" sz="11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100" dirty="0" smtClean="0"/>
                        <a:t>Организация Выставки детского рисунка «Иван </a:t>
                      </a:r>
                      <a:r>
                        <a:rPr lang="ru-RU" sz="1100" dirty="0" err="1" smtClean="0"/>
                        <a:t>Иваныч</a:t>
                      </a:r>
                      <a:r>
                        <a:rPr lang="ru-RU" sz="1100" dirty="0" smtClean="0"/>
                        <a:t> Самовар»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/>
                        <a:t>Подбор</a:t>
                      </a:r>
                      <a:r>
                        <a:rPr lang="ru-RU" sz="1100" baseline="0" dirty="0" smtClean="0"/>
                        <a:t> детской литературы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/>
                        <a:t>Ознакомительная экскурсия в музей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/>
                        <a:t>Организация выставки «Русские самовары»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dirty="0" smtClean="0"/>
                        <a:t>Организация</a:t>
                      </a:r>
                      <a:r>
                        <a:rPr lang="ru-RU" sz="1100" baseline="0" dirty="0" smtClean="0"/>
                        <a:t> выставки «Чай, чай, чай»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r>
                        <a:rPr lang="ru-RU" sz="1100" baseline="0" dirty="0" smtClean="0"/>
                        <a:t>Разучивание песен, стихотворений, пословиц о русском гост гостеприимстве</a:t>
                      </a:r>
                      <a:endParaRPr lang="ru-RU" sz="1100" dirty="0" smtClean="0"/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Ø"/>
                      </a:pP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Воспитатели</a:t>
                      </a:r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Воспитатели, музыкальный руководитель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146" name="Picture 2" descr="023982946 (240x320, 89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72" y="1928802"/>
            <a:ext cx="1232287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" y="0"/>
            <a:ext cx="9144000" cy="1214421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II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 этап подготовительный</a:t>
            </a: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0" y="785794"/>
          <a:ext cx="9144000" cy="59819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786"/>
                <a:gridCol w="2357454"/>
                <a:gridCol w="3000396"/>
                <a:gridCol w="1571636"/>
                <a:gridCol w="1428728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</a:t>
                      </a:r>
                      <a:r>
                        <a:rPr lang="ru-RU" baseline="0" dirty="0" smtClean="0"/>
                        <a:t>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</a:t>
                      </a:r>
                      <a:r>
                        <a:rPr lang="ru-RU" baseline="0" dirty="0" smtClean="0"/>
                        <a:t> и формы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Сроки</a:t>
                      </a:r>
                    </a:p>
                    <a:p>
                      <a:r>
                        <a:rPr lang="ru-RU" sz="1200" dirty="0" smtClean="0"/>
                        <a:t>выполнения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ответственные</a:t>
                      </a:r>
                      <a:endParaRPr lang="ru-RU" sz="1400" dirty="0"/>
                    </a:p>
                  </a:txBody>
                  <a:tcPr/>
                </a:tc>
              </a:tr>
              <a:tr h="1830937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Работа с детьми. Познакомить детей</a:t>
                      </a:r>
                      <a:r>
                        <a:rPr lang="ru-RU" baseline="0" dirty="0" smtClean="0"/>
                        <a:t> с , русскими народными традициями быта, встречи гостей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dirty="0" smtClean="0"/>
                        <a:t>Просмотр мультфильма «Иван </a:t>
                      </a:r>
                      <a:r>
                        <a:rPr lang="ru-RU" sz="1100" dirty="0" err="1" smtClean="0"/>
                        <a:t>Иваныч</a:t>
                      </a:r>
                      <a:r>
                        <a:rPr lang="ru-RU" sz="1100" baseline="0" dirty="0" smtClean="0"/>
                        <a:t> Самовар</a:t>
                      </a:r>
                      <a:r>
                        <a:rPr lang="ru-RU" sz="1100" dirty="0" smtClean="0"/>
                        <a:t>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dirty="0" smtClean="0"/>
                        <a:t>Просмотр презентации «Такие разные самовары»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dirty="0" smtClean="0"/>
                        <a:t>Беседы «Как чай на Руси появился»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dirty="0" smtClean="0"/>
                        <a:t>НОД «Русские народные традиции»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dirty="0" smtClean="0"/>
                        <a:t>НОД рисование «Роспись посуды»,</a:t>
                      </a:r>
                      <a:r>
                        <a:rPr lang="ru-RU" sz="1100" baseline="0" dirty="0" smtClean="0"/>
                        <a:t> «Городец», «Дымка»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baseline="0" dirty="0" smtClean="0"/>
                        <a:t>Выставка рисунков «Иван </a:t>
                      </a:r>
                      <a:r>
                        <a:rPr lang="ru-RU" sz="1100" baseline="0" dirty="0" err="1" smtClean="0"/>
                        <a:t>Иваныч</a:t>
                      </a:r>
                      <a:r>
                        <a:rPr lang="ru-RU" sz="1100" baseline="0" dirty="0" smtClean="0"/>
                        <a:t> Самовар»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ru-RU" sz="1100" baseline="0" dirty="0" smtClean="0"/>
                        <a:t>Развлечение «Традиции чаепития на Руси»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Октябрь- 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Воспитатели, музыкальный руководитель, инструктор по физической культуре</a:t>
                      </a:r>
                      <a:endParaRPr lang="ru-RU" sz="1200" dirty="0"/>
                    </a:p>
                  </a:txBody>
                  <a:tcPr/>
                </a:tc>
              </a:tr>
              <a:tr h="1240897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Работа по созданию условий для изучения традиций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на Руси</a:t>
                      </a:r>
                      <a:endParaRPr lang="ru-RU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dirty="0" smtClean="0"/>
                        <a:t> Организация</a:t>
                      </a:r>
                      <a:r>
                        <a:rPr lang="ru-RU" sz="1200" baseline="0" dirty="0" smtClean="0"/>
                        <a:t> мини – музея «Такие разные самовары»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sz="1200" baseline="0" dirty="0" smtClean="0"/>
                        <a:t>Организация фотовыставки «Ай, да самовар!»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Октябрь- 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/>
                        <a:t>Воспитатели, музыкальный руководитель, инструктор по физической культуре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2279333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Использование</a:t>
                      </a:r>
                      <a:r>
                        <a:rPr lang="ru-RU" sz="18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игровых инновационных технологий</a:t>
                      </a:r>
                      <a:endParaRPr lang="ru-RU" sz="18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Речевые игры:  «Разгадай ребус», «Подбери определение», «Придумай рассказ о Самоваре»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Психологические игры: «К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нам гости пришли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..»,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Рисование: «Иван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Иваныч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Самовар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Подвижные игры : «Плетень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», «Ручеёк»</a:t>
                      </a:r>
                      <a:endParaRPr lang="ru-RU" sz="1100" dirty="0" smtClean="0">
                        <a:solidFill>
                          <a:schemeClr val="bg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Сюжетно- ролевые: «Хозяюшка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», «</a:t>
                      </a:r>
                      <a:r>
                        <a:rPr lang="ru-RU" sz="11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Айй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, да Самовар», «Чаепитие»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Пальчиковые игры :</a:t>
                      </a:r>
                      <a:r>
                        <a:rPr lang="ru-RU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«Мой дом», «Семья»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Октябрь- 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Воспитатели, музыкальный руководитель, инструктор по физической культуре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023982949 (240x320, 82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4929198"/>
            <a:ext cx="1285883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357166"/>
            <a:ext cx="9144000" cy="928694"/>
          </a:xfrm>
        </p:spPr>
        <p:txBody>
          <a:bodyPr>
            <a:normAutofit fontScale="85000" lnSpcReduction="20000"/>
          </a:bodyPr>
          <a:lstStyle/>
          <a:p>
            <a:r>
              <a:rPr lang="en-US" sz="7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II</a:t>
            </a:r>
            <a:r>
              <a:rPr lang="en-US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</a:t>
            </a:r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 этап подготовительный</a:t>
            </a: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879557"/>
          <a:ext cx="9144000" cy="65008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85786"/>
                <a:gridCol w="2428892"/>
                <a:gridCol w="3214710"/>
                <a:gridCol w="1428760"/>
                <a:gridCol w="1285852"/>
              </a:tblGrid>
              <a:tr h="677809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</a:t>
                      </a:r>
                      <a:r>
                        <a:rPr lang="ru-RU" baseline="0" dirty="0" smtClean="0"/>
                        <a:t> деятельности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Методы и формы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Сроки выполнения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</a:tr>
              <a:tr h="275121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Выявление знаний и навыков поведения,  полученных в ходе выполнения проекта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Беседы с детьми о результатах работы за время осуществления</a:t>
                      </a:r>
                      <a:r>
                        <a:rPr lang="ru-RU" sz="1800" baseline="0" dirty="0" smtClean="0"/>
                        <a:t> проекта.</a:t>
                      </a:r>
                    </a:p>
                    <a:p>
                      <a:r>
                        <a:rPr lang="ru-RU" sz="1800" baseline="0" dirty="0" smtClean="0"/>
                        <a:t>-Рассматривание фотоальбома «Такие разные самовары»</a:t>
                      </a:r>
                    </a:p>
                    <a:p>
                      <a:r>
                        <a:rPr lang="ru-RU" sz="1800" baseline="0" dirty="0" smtClean="0"/>
                        <a:t>-Составление картотеки игр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aseline="0" dirty="0" smtClean="0"/>
                        <a:t>Выставка детских рисунков в детском саду, детской библиотеке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r>
                        <a:rPr lang="ru-RU" sz="1400" dirty="0" smtClean="0"/>
                        <a:t>Воспитатели, музыкальный руководитель, инструктор по физической культуре</a:t>
                      </a:r>
                      <a:endParaRPr lang="ru-RU" sz="1400" dirty="0"/>
                    </a:p>
                  </a:txBody>
                  <a:tcPr/>
                </a:tc>
              </a:tr>
              <a:tr h="2988409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Отчёт о выполнении</a:t>
                      </a:r>
                      <a:r>
                        <a:rPr lang="ru-RU" sz="1800" baseline="0" dirty="0" smtClean="0"/>
                        <a:t> и результатах работы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None/>
                      </a:pPr>
                      <a:r>
                        <a:rPr lang="ru-RU" sz="1400" baseline="0" dirty="0" smtClean="0"/>
                        <a:t>Развлечение с использованием информационных технологий в образовательном процессе на тему «Традиции чаепития на Руси» 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400" baseline="0" dirty="0" smtClean="0"/>
                        <a:t>-Вручение детям свидетельств победителей и участников конкурсов на осеннюю тематику«Люблю тебя, мой край родной» </a:t>
                      </a:r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ноябрь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воспитатель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023982957 (240x320, 79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4143380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2285993"/>
            <a:ext cx="3571867" cy="92869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Константин </a:t>
            </a:r>
            <a:r>
              <a:rPr lang="ru-RU" sz="1400" dirty="0" err="1" smtClean="0"/>
              <a:t>майковский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«З а чаем»</a:t>
            </a:r>
            <a:endParaRPr lang="ru-RU" sz="1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428605"/>
            <a:ext cx="8715436" cy="1714511"/>
          </a:xfrm>
        </p:spPr>
        <p:txBody>
          <a:bodyPr>
            <a:noAutofit/>
          </a:bodyPr>
          <a:lstStyle/>
          <a:p>
            <a:pPr algn="ctr"/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Традиция чаепития  в полотнах художников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Рисунок 3" descr="https://images.lady.mail.ru/211187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928934"/>
            <a:ext cx="2827336" cy="361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ages.lady.mail.ru/211202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000372"/>
            <a:ext cx="300039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14282" y="2285993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Борис Кустодиев «Купчиха за чаем», 1918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ages.lady.mail.ru/211191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28802"/>
            <a:ext cx="407196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14282" y="1000109"/>
            <a:ext cx="39290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Кузьма Петров-Водкин «За самоваром», 1926 год</a:t>
            </a:r>
            <a:endParaRPr lang="ru-RU" dirty="0"/>
          </a:p>
        </p:txBody>
      </p:sp>
      <p:pic>
        <p:nvPicPr>
          <p:cNvPr id="6" name="Рисунок 5" descr="https://images.lady.mail.ru/211189/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071678"/>
            <a:ext cx="471490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429124" y="1071546"/>
            <a:ext cx="4714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Василий Перов «Чаепитие в Мытищах, близ Москвы», 1862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ages.lady.mail.ru/211185/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42148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282" y="4398496"/>
            <a:ext cx="4500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Константин Коровин «За чайным столом», 1888 год</a:t>
            </a:r>
            <a:endParaRPr lang="ru-RU" dirty="0"/>
          </a:p>
        </p:txBody>
      </p:sp>
      <p:pic>
        <p:nvPicPr>
          <p:cNvPr id="1026" name="Picture 2" descr="https://images.lady.mail.ru/211170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500042"/>
            <a:ext cx="4000528" cy="35782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29190" y="4398496"/>
            <a:ext cx="3786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Борис Кустодиев «Купчиха, пьющая чай», 1923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244334"/>
            <a:ext cx="62613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 </a:t>
            </a:r>
            <a:r>
              <a:rPr lang="ru-RU" dirty="0" smtClean="0"/>
              <a:t>1.</a:t>
            </a:r>
            <a:r>
              <a:rPr lang="en-US" dirty="0" smtClean="0">
                <a:hlinkClick r:id="rId2"/>
              </a:rPr>
              <a:t>http://www.proza.ru/2011/11/23/1380</a:t>
            </a:r>
            <a:endParaRPr lang="ru-RU" dirty="0"/>
          </a:p>
        </p:txBody>
      </p:sp>
      <p:pic>
        <p:nvPicPr>
          <p:cNvPr id="3" name="Picture 2" descr="http://tea-suzdal.ru/files/menyu-kafe/tea-suzdal_ru_samovar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7124" y="2928934"/>
            <a:ext cx="2436876" cy="36576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3786190"/>
            <a:ext cx="64294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2.</a:t>
            </a:r>
            <a:r>
              <a:rPr lang="en-US" dirty="0" smtClean="0"/>
              <a:t>http://dsad12-luga.ucoz.ru/index/proekt_quot_russkij_samovar_i_chaepitie_na_rusi_quot/0-60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14489"/>
            <a:ext cx="9144000" cy="1214446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Русский самовар</a:t>
            </a:r>
            <a:endParaRPr lang="ru-RU" sz="8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071810"/>
            <a:ext cx="7858180" cy="3284366"/>
          </a:xfrm>
        </p:spPr>
        <p:txBody>
          <a:bodyPr>
            <a:normAutofit lnSpcReduction="1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Проект: </a:t>
            </a:r>
            <a:r>
              <a:rPr lang="ru-RU" sz="2000" b="1" smtClean="0">
                <a:solidFill>
                  <a:srgbClr val="0070C0"/>
                </a:solidFill>
              </a:rPr>
              <a:t>краткосрочный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r>
              <a:rPr lang="ru-RU" sz="2000" b="1" dirty="0" smtClean="0">
                <a:solidFill>
                  <a:srgbClr val="0070C0"/>
                </a:solidFill>
              </a:rPr>
              <a:t>По типу: познавательный, творческий, исследовательский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Участники проекта: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Дети старшей группы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Воспитатели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Музыкальный руководитель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Инструктор по физической культуре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Сотрудники Красноярского музея</a:t>
            </a:r>
          </a:p>
          <a:p>
            <a:pPr>
              <a:buFont typeface="Wingdings" pitchFamily="2" charset="2"/>
              <a:buChar char="v"/>
            </a:pPr>
            <a:r>
              <a:rPr lang="ru-RU" sz="2000" b="1" dirty="0" smtClean="0">
                <a:solidFill>
                  <a:srgbClr val="0070C0"/>
                </a:solidFill>
              </a:rPr>
              <a:t>Сотрудники детской  библиотеки</a:t>
            </a:r>
            <a:endParaRPr lang="ru-RU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85918" y="1714488"/>
            <a:ext cx="5715040" cy="3571900"/>
          </a:xfrm>
        </p:spPr>
        <p:txBody>
          <a:bodyPr>
            <a:normAutofit fontScale="90000"/>
          </a:bodyPr>
          <a:lstStyle/>
          <a:p>
            <a:r>
              <a:rPr lang="ru-RU" sz="2200" i="1" dirty="0" smtClean="0">
                <a:solidFill>
                  <a:srgbClr val="7030A0"/>
                </a:solidFill>
              </a:rPr>
              <a:t>Он во главе стола - большой начальник: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Зеркально блещут медные бока,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На голове - пыхтит с заваркой чайник,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Внутри - воды кипящая река.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Случайно не задень его руками: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В его стальной утробе - жгучий жар!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Гостей приветит чаем с пирогами</a:t>
            </a:r>
            <a:br>
              <a:rPr lang="ru-RU" sz="2200" i="1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Семьи поилец - русский самовар.</a:t>
            </a:r>
            <a:r>
              <a:rPr lang="ru-RU" sz="2200" dirty="0" smtClean="0">
                <a:solidFill>
                  <a:srgbClr val="7030A0"/>
                </a:solidFill>
              </a:rPr>
              <a:t/>
            </a:r>
            <a:br>
              <a:rPr lang="ru-RU" sz="2200" dirty="0" smtClean="0">
                <a:solidFill>
                  <a:srgbClr val="7030A0"/>
                </a:solidFill>
              </a:rPr>
            </a:br>
            <a:r>
              <a:rPr lang="ru-RU" sz="2200" i="1" dirty="0" smtClean="0">
                <a:solidFill>
                  <a:srgbClr val="7030A0"/>
                </a:solidFill>
              </a:rPr>
              <a:t>(О.Карелин)</a:t>
            </a:r>
            <a:r>
              <a:rPr lang="ru-RU" b="0" dirty="0" smtClean="0"/>
              <a:t/>
            </a:r>
            <a:br>
              <a:rPr lang="ru-RU" b="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5" descr="Веселый самовар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3143248"/>
            <a:ext cx="3286116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 flipH="1">
            <a:off x="1214414" y="0"/>
            <a:ext cx="7286676" cy="2500306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6" y="332656"/>
            <a:ext cx="7168881" cy="1044000"/>
          </a:xfr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8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Цель проекта</a:t>
            </a:r>
            <a:endParaRPr lang="ru-RU" sz="48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2786058"/>
            <a:ext cx="3739856" cy="334271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0070C0"/>
                </a:solidFill>
              </a:rPr>
              <a:t>1)      Приобщение детей к истокам русской культуры и быта.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2)      Показ детям уникальности русского чаепития  из самовара для сохранения народных традиций.</a:t>
            </a:r>
          </a:p>
          <a:p>
            <a:r>
              <a:rPr lang="ru-RU" sz="2000" b="1" dirty="0" smtClean="0">
                <a:solidFill>
                  <a:srgbClr val="0070C0"/>
                </a:solidFill>
              </a:rPr>
              <a:t>3)      Развитие познавательных интересов и творческих способностей.</a:t>
            </a:r>
          </a:p>
          <a:p>
            <a:endParaRPr lang="ru-RU" dirty="0"/>
          </a:p>
        </p:txBody>
      </p:sp>
      <p:pic>
        <p:nvPicPr>
          <p:cNvPr id="6" name="Picture 2" descr="http://tea-suzdal.ru/files/menyu-kafe/tea-suzdal_ru_samovar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428868"/>
            <a:ext cx="3786182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 flipH="1">
            <a:off x="714348" y="0"/>
            <a:ext cx="7286676" cy="2285968"/>
          </a:xfrm>
          <a:prstGeom prst="cloudCallout">
            <a:avLst>
              <a:gd name="adj1" fmla="val -26431"/>
              <a:gd name="adj2" fmla="val 6999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6" y="332656"/>
            <a:ext cx="5668683" cy="1044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5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Задачи проекта</a:t>
            </a:r>
            <a:endParaRPr lang="ru-RU" sz="5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2214554"/>
            <a:ext cx="3882732" cy="4429156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1</a:t>
            </a:r>
            <a:r>
              <a:rPr lang="ru-RU" dirty="0" smtClean="0">
                <a:solidFill>
                  <a:srgbClr val="7030A0"/>
                </a:solidFill>
              </a:rPr>
              <a:t>)      Способствовать расширению представлений детей о самоваре как о предмете народного быта.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2)      Побудить участников проекта к сохранению традиции семейного чаепития; воспитывать у детей желание быть гостеприимными.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3)      Развивать творческие способности у детей, самостоятельность в создании задуманного образа.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4)      Формировать технические навыки, способствующие воплощению замысла.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5)      Способствовать формированию навыков исследовательской деятельности и активизировать детей на совместное принятие решений в ходе работы над проектом.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6)      Обогатить словарь детей новыми словами (самовар, традиция, чаепитие, выпечка и др.).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7)      Использовать различные виды фольклора (сказки, пословицы, поговорки, загадки), богатейшего источника познавательного и нравственного развития детей.</a:t>
            </a:r>
          </a:p>
          <a:p>
            <a:endParaRPr lang="ru-RU" dirty="0"/>
          </a:p>
        </p:txBody>
      </p:sp>
      <p:pic>
        <p:nvPicPr>
          <p:cNvPr id="5" name="Picture 2" descr="http://tea-suzdal.ru/files/menyu-kafe/tea-suzdal_ru_samovar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428868"/>
            <a:ext cx="3786182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ыноска-облако 5"/>
          <p:cNvSpPr/>
          <p:nvPr/>
        </p:nvSpPr>
        <p:spPr>
          <a:xfrm flipH="1">
            <a:off x="714348" y="0"/>
            <a:ext cx="7286676" cy="2285968"/>
          </a:xfrm>
          <a:prstGeom prst="cloudCallout">
            <a:avLst>
              <a:gd name="adj1" fmla="val -26431"/>
              <a:gd name="adj2" fmla="val 69991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332656"/>
            <a:ext cx="6143667" cy="1044000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44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Ценностный уровень</a:t>
            </a:r>
            <a:endParaRPr lang="ru-RU" sz="4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2143116"/>
            <a:ext cx="4454236" cy="3985660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Цель: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Расширение представления детей о семейных традициях  гостеприимства, расширить знания о уникальности  русского чаепития из самовара.</a:t>
            </a:r>
          </a:p>
          <a:p>
            <a:endParaRPr lang="ru-RU" b="1" i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i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800" b="1" i="1" dirty="0" smtClean="0">
                <a:solidFill>
                  <a:srgbClr val="7030A0"/>
                </a:solidFill>
              </a:rPr>
              <a:t>Оценка ситуации:</a:t>
            </a:r>
          </a:p>
          <a:p>
            <a:r>
              <a:rPr lang="ru-RU" b="1" i="1" dirty="0" smtClean="0">
                <a:solidFill>
                  <a:srgbClr val="7030A0"/>
                </a:solidFill>
              </a:rPr>
              <a:t>+ интерес педагогов, детей, родителей, сотрудников ДОУ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rgbClr val="7030A0"/>
                </a:solidFill>
              </a:rPr>
              <a:t>недостаточное знание детей о  традициях русского гостеприимства, как объекте для  познания, исследований</a:t>
            </a:r>
          </a:p>
          <a:p>
            <a:pPr>
              <a:buFontTx/>
              <a:buChar char="-"/>
            </a:pPr>
            <a:endParaRPr lang="ru-RU" b="1" i="1" dirty="0" smtClean="0">
              <a:solidFill>
                <a:srgbClr val="7030A0"/>
              </a:solidFill>
            </a:endParaRPr>
          </a:p>
          <a:p>
            <a:r>
              <a:rPr lang="ru-RU" sz="1800" b="1" dirty="0" smtClean="0">
                <a:solidFill>
                  <a:srgbClr val="7030A0"/>
                </a:solidFill>
              </a:rPr>
              <a:t>Проблема: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Отсутствие систематизированного материала о традициях Гостеприимства на Руси, о роли в жизни русского  человека  самовара  как  объекте    для наблюдения, изучения, исследования. </a:t>
            </a:r>
          </a:p>
          <a:p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tea-suzdal.ru/files/menyu-kafe/tea-suzdal_ru_samovar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2428868"/>
            <a:ext cx="3786182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28794" y="1428736"/>
            <a:ext cx="7000924" cy="4929222"/>
          </a:xfrm>
        </p:spPr>
        <p:txBody>
          <a:bodyPr>
            <a:normAutofit/>
          </a:bodyPr>
          <a:lstStyle/>
          <a:p>
            <a:endParaRPr lang="ru-RU" sz="1800" dirty="0">
              <a:solidFill>
                <a:srgbClr val="7030A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71472" y="428604"/>
            <a:ext cx="7923240" cy="642941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Литература для детей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 descr="http://data17.gallery.ru/albums/gallery/177049-1d30c-61433308-m750x740-u21e96.jpg"/>
          <p:cNvPicPr/>
          <p:nvPr/>
        </p:nvPicPr>
        <p:blipFill>
          <a:blip r:embed="rId2"/>
          <a:srcRect l="16328" r="7910" b="17849"/>
          <a:stretch>
            <a:fillRect/>
          </a:stretch>
        </p:blipFill>
        <p:spPr bwMode="auto">
          <a:xfrm>
            <a:off x="5857884" y="1214422"/>
            <a:ext cx="3000396" cy="20002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a2.mzstatic.com/us/r1000/115/Purple/19/93/13/mzl.yfyuvnsx.640x960-75.jpg"/>
          <p:cNvPicPr>
            <a:picLocks noChangeAspect="1" noChangeArrowheads="1"/>
          </p:cNvPicPr>
          <p:nvPr/>
        </p:nvPicPr>
        <p:blipFill>
          <a:blip r:embed="rId3" cstate="print"/>
          <a:srcRect l="8333" r="5556"/>
          <a:stretch>
            <a:fillRect/>
          </a:stretch>
        </p:blipFill>
        <p:spPr bwMode="auto">
          <a:xfrm>
            <a:off x="357158" y="1285860"/>
            <a:ext cx="2214578" cy="2357454"/>
          </a:xfrm>
          <a:prstGeom prst="rect">
            <a:avLst/>
          </a:prstGeom>
          <a:noFill/>
        </p:spPr>
      </p:pic>
      <p:pic>
        <p:nvPicPr>
          <p:cNvPr id="12292" name="Picture 4" descr="http://z.rpkuban.ru/image/cache/data/uploads/173/17378/lkdmuha%5b1%5d-500x500.gif"/>
          <p:cNvPicPr>
            <a:picLocks noChangeAspect="1" noChangeArrowheads="1"/>
          </p:cNvPicPr>
          <p:nvPr/>
        </p:nvPicPr>
        <p:blipFill>
          <a:blip r:embed="rId4"/>
          <a:srcRect l="12000" r="11499"/>
          <a:stretch>
            <a:fillRect/>
          </a:stretch>
        </p:blipFill>
        <p:spPr bwMode="auto">
          <a:xfrm>
            <a:off x="3143240" y="1000108"/>
            <a:ext cx="2186018" cy="2857520"/>
          </a:xfrm>
          <a:prstGeom prst="rect">
            <a:avLst/>
          </a:prstGeom>
          <a:noFill/>
        </p:spPr>
      </p:pic>
      <p:pic>
        <p:nvPicPr>
          <p:cNvPr id="12294" name="Picture 6" descr="http://imgs.marketdigest.ru/covers2/1075489of/1084967of/1108838of/1085204of/1088448of/1088761of/1089669of/B1550386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4000504"/>
            <a:ext cx="1905000" cy="2657476"/>
          </a:xfrm>
          <a:prstGeom prst="rect">
            <a:avLst/>
          </a:prstGeom>
          <a:noFill/>
        </p:spPr>
      </p:pic>
      <p:pic>
        <p:nvPicPr>
          <p:cNvPr id="12296" name="Picture 8" descr="http://arch.rgdb.ru/xmlui/bitstream/handle/123456789/32309/00000001.jpg?sequence=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388" y="3429000"/>
            <a:ext cx="2417700" cy="3143272"/>
          </a:xfrm>
          <a:prstGeom prst="rect">
            <a:avLst/>
          </a:prstGeom>
          <a:noFill/>
        </p:spPr>
      </p:pic>
      <p:pic>
        <p:nvPicPr>
          <p:cNvPr id="12298" name="Picture 10" descr="http://img-fotki.yandex.ru/get/5308/132522375.5/0_51d80_2be8363e_XL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4071942"/>
            <a:ext cx="1845958" cy="2428892"/>
          </a:xfrm>
          <a:prstGeom prst="rect">
            <a:avLst/>
          </a:prstGeom>
          <a:noFill/>
          <a:ln>
            <a:solidFill>
              <a:srgbClr val="FF33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амовар, чашка с чаем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3857620" y="2071678"/>
            <a:ext cx="5143536" cy="478632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С. Михалков.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Из стихотворения "Самовар".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Что вы знаете про старый,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Русский, тульский самовар?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 нем пылал когда-то пар,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В золотой, пузатый бок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Глухо бился кипяток...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Что за чай без самовара,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Без душистого </a:t>
            </a:r>
            <a:r>
              <a:rPr lang="ru-RU" sz="2800" b="1" dirty="0" err="1" smtClean="0">
                <a:solidFill>
                  <a:srgbClr val="7030A0"/>
                </a:solidFill>
              </a:rPr>
              <a:t>завара</a:t>
            </a:r>
            <a:r>
              <a:rPr lang="ru-RU" sz="2800" b="1" dirty="0" smtClean="0">
                <a:solidFill>
                  <a:srgbClr val="7030A0"/>
                </a:solidFill>
              </a:rPr>
              <a:t>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Без крутого кипятка,</a:t>
            </a:r>
            <a:br>
              <a:rPr lang="ru-RU" sz="2800" b="1" dirty="0" smtClean="0">
                <a:solidFill>
                  <a:srgbClr val="7030A0"/>
                </a:solidFill>
              </a:rPr>
            </a:br>
            <a:r>
              <a:rPr lang="ru-RU" sz="2800" b="1" dirty="0" smtClean="0">
                <a:solidFill>
                  <a:srgbClr val="7030A0"/>
                </a:solidFill>
              </a:rPr>
              <a:t>Без угарного дымка?!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http://64.img.avito.st/1280x960/1223184864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9124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1d79ddb539ff14f41d6af4ea669bdcf77a16"/>
</p:tagLst>
</file>

<file path=ppt/theme/theme1.xml><?xml version="1.0" encoding="utf-8"?>
<a:theme xmlns:a="http://schemas.openxmlformats.org/drawingml/2006/main" name="Осенн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Осенний</Template>
  <TotalTime>224</TotalTime>
  <Words>704</Words>
  <Application>Microsoft Office PowerPoint</Application>
  <PresentationFormat>Экран (4:3)</PresentationFormat>
  <Paragraphs>161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Осенний</vt:lpstr>
      <vt:lpstr>Русский самовар</vt:lpstr>
      <vt:lpstr>Русский самовар</vt:lpstr>
      <vt:lpstr>Он во главе стола - большой начальник: Зеркально блещут медные бока, На голове - пыхтит с заваркой чайник, Внутри - воды кипящая река. Случайно не задень его руками: В его стальной утробе - жгучий жар! Гостей приветит чаем с пирогами Семьи поилец - русский самовар. (О.Карелин)  </vt:lpstr>
      <vt:lpstr>         Цель проекта</vt:lpstr>
      <vt:lpstr>Задачи проекта</vt:lpstr>
      <vt:lpstr>Ценностный уровень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Константин майковский «З а чаем»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Русский самовар</dc:title>
  <dc:creator>1111</dc:creator>
  <cp:lastModifiedBy>Admin</cp:lastModifiedBy>
  <cp:revision>26</cp:revision>
  <dcterms:created xsi:type="dcterms:W3CDTF">2015-10-23T18:47:38Z</dcterms:created>
  <dcterms:modified xsi:type="dcterms:W3CDTF">2019-01-23T14:43:44Z</dcterms:modified>
</cp:coreProperties>
</file>