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9" r:id="rId9"/>
    <p:sldId id="270" r:id="rId10"/>
    <p:sldId id="271" r:id="rId11"/>
    <p:sldId id="272" r:id="rId12"/>
    <p:sldId id="274" r:id="rId13"/>
    <p:sldId id="273" r:id="rId14"/>
    <p:sldId id="276" r:id="rId15"/>
    <p:sldId id="277" r:id="rId16"/>
    <p:sldId id="278" r:id="rId17"/>
    <p:sldId id="279" r:id="rId18"/>
    <p:sldId id="275" r:id="rId19"/>
    <p:sldId id="265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660"/>
  </p:normalViewPr>
  <p:slideViewPr>
    <p:cSldViewPr snapToGrid="0">
      <p:cViewPr>
        <p:scale>
          <a:sx n="66" d="100"/>
          <a:sy n="66" d="100"/>
        </p:scale>
        <p:origin x="-78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1D8D-727B-4933-A11E-1587E0D87D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EC1-0F99-4994-8921-5E3ECF3B8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5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1D8D-727B-4933-A11E-1587E0D87D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EC1-0F99-4994-8921-5E3ECF3B8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7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1D8D-727B-4933-A11E-1587E0D87D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EC1-0F99-4994-8921-5E3ECF3B8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52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1D8D-727B-4933-A11E-1587E0D87D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EC1-0F99-4994-8921-5E3ECF3B8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1D8D-727B-4933-A11E-1587E0D87D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EC1-0F99-4994-8921-5E3ECF3B8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0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1D8D-727B-4933-A11E-1587E0D87D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EC1-0F99-4994-8921-5E3ECF3B8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4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1D8D-727B-4933-A11E-1587E0D87D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EC1-0F99-4994-8921-5E3ECF3B8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5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1D8D-727B-4933-A11E-1587E0D87D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EC1-0F99-4994-8921-5E3ECF3B8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7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1D8D-727B-4933-A11E-1587E0D87D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EC1-0F99-4994-8921-5E3ECF3B8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9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1D8D-727B-4933-A11E-1587E0D87D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EC1-0F99-4994-8921-5E3ECF3B8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5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1D8D-727B-4933-A11E-1587E0D87D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6EC1-0F99-4994-8921-5E3ECF3B8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0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31D8D-727B-4933-A11E-1587E0D87DDF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6EC1-0F99-4994-8921-5E3ECF3B8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5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0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5.jpe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1030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6236" y="1251814"/>
            <a:ext cx="8639905" cy="17236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усвоения специальных географических навыков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умственно отсталыми школьниками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614" y="4518199"/>
            <a:ext cx="5697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Андреева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Александра Константиновна,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МОКУ С(К)ОШ №4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г.Якутск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773" y="3"/>
            <a:ext cx="116985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8052" y="1657353"/>
            <a:ext cx="8743949" cy="497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ÐÐ°ÑÑÐ¸Ð½ÐºÐ¸ Ð¿Ð¾ Ð·Ð°Ð¿ÑÐ¾ÑÑ ÐºÐ°ÑÑÐ¸Ð½ÐºÐ¸ ÑÑÐ¾Ðº Ð³ÐµÐ¾Ð³ÑÐ°ÑÐ¸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9" y="1916836"/>
            <a:ext cx="2959495" cy="1972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1676" y="232229"/>
            <a:ext cx="9704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результаты по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параметру «правильность поиска по глобусу»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2" y="2043793"/>
            <a:ext cx="83457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1" y="2043793"/>
            <a:ext cx="2796732" cy="2112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4571" y="333010"/>
            <a:ext cx="9608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результаты по параметру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«определение по компасу направления местонахождения предметов»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9030" y="1802720"/>
            <a:ext cx="8730116" cy="4800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Программа включает в себя 7 тем: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Тема «План и карта»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Тема «Географическое положение Африки»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Тема «Реки и озера Африки»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Тема «Австралия. Географическое положение»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Тема «Разнообразие внутренних рек России. Реки»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Тема: Физико-географическое положение Евразии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Тема «Южные материки Земли»</a:t>
            </a:r>
          </a:p>
          <a:p>
            <a:endParaRPr lang="ru-RU" dirty="0"/>
          </a:p>
        </p:txBody>
      </p:sp>
      <p:pic>
        <p:nvPicPr>
          <p:cNvPr id="7" name="Picture 10" descr="ÐÐ°ÑÑÐ¸Ð½ÐºÐ¸ Ð¿Ð¾ Ð·Ð°Ð¿ÑÐ¾ÑÑ ÐºÐ°ÑÑÐ¸Ð½ÐºÐ¸ ÑÑÐ¾Ðº Ð³ÐµÐ¾Ð³ÑÐ°Ñ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7" y="1620678"/>
            <a:ext cx="2503019" cy="1877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(К)СОШ№4\Documents\фото\терра\DSC0280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4169" y="4455889"/>
            <a:ext cx="2695777" cy="179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41257" y="4"/>
            <a:ext cx="910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– формирование и развитие географических навыков у умственно отсталых школьников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99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982237"/>
              </p:ext>
            </p:extLst>
          </p:nvPr>
        </p:nvGraphicFramePr>
        <p:xfrm>
          <a:off x="3149603" y="2267182"/>
          <a:ext cx="8587240" cy="4392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448"/>
                <a:gridCol w="1717448"/>
                <a:gridCol w="1717448"/>
                <a:gridCol w="1717448"/>
                <a:gridCol w="1717448"/>
              </a:tblGrid>
              <a:tr h="1269957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Шкалы и уровни оценки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Группа школьников с умственной отсталостью до формирующего эксперимента 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Группа детей с умственной отсталостью после формирующего эксперимента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8445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Кол.чел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Кол.чел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17780" marR="17780" marT="0" marB="0"/>
                </a:tc>
              </a:tr>
              <a:tr h="67003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Скорость работы с картой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096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96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96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8" y="2033761"/>
            <a:ext cx="2616241" cy="1584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(К)СОШ№4\Desktop\Интелмарафон\100MSDCF\DSC0240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868" y="4665102"/>
            <a:ext cx="2756619" cy="183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77063" y="308462"/>
            <a:ext cx="9742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результаты школьников с нормальным развитием и детей с умственной отсталостью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633560"/>
              </p:ext>
            </p:extLst>
          </p:nvPr>
        </p:nvGraphicFramePr>
        <p:xfrm>
          <a:off x="1372053" y="1886857"/>
          <a:ext cx="9673320" cy="487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64"/>
                <a:gridCol w="1934664"/>
                <a:gridCol w="1934664"/>
                <a:gridCol w="1934664"/>
                <a:gridCol w="1934664"/>
              </a:tblGrid>
              <a:tr h="1068849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Шкалы и уровни оценки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Группа школьников с умственной отсталостью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формирующего эксперимента 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Группа детей с умственной отсталостью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 формирующего эксперимента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096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Кол.чел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Кол.чел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17780" marR="17780" marT="0" marB="0"/>
                </a:tc>
              </a:tr>
              <a:tr h="46590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Правильность поиска по карте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95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Очень высокий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9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9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9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9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Очень </a:t>
                      </a:r>
                      <a:r>
                        <a:rPr lang="ru-RU" sz="2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47371" y="35840"/>
            <a:ext cx="8897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результаты школьников с нормальным развитием и детей с умственной отсталостью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041851"/>
              </p:ext>
            </p:extLst>
          </p:nvPr>
        </p:nvGraphicFramePr>
        <p:xfrm>
          <a:off x="1368422" y="1582056"/>
          <a:ext cx="10161595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319"/>
                <a:gridCol w="2032319"/>
                <a:gridCol w="2032319"/>
                <a:gridCol w="2032319"/>
                <a:gridCol w="2032319"/>
              </a:tblGrid>
              <a:tr h="1110783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Шкалы и уровни оценки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Группа школьников с умственной отсталостью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формирующего эксперимента 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Группа детей с умственной отсталостью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 формирующего эксперимента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7224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Кол.чел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Кол.чел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17780" marR="17780" marT="0" marB="0"/>
                </a:tc>
              </a:tr>
              <a:tr h="48418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Правильность называния объектов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293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Очень высокий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418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418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418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418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Очень </a:t>
                      </a:r>
                      <a:r>
                        <a:rPr lang="ru-RU" sz="28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203200"/>
            <a:ext cx="10929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результаты школьников с нормальным развитием и детей с умственной отсталостью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804364"/>
              </p:ext>
            </p:extLst>
          </p:nvPr>
        </p:nvGraphicFramePr>
        <p:xfrm>
          <a:off x="1169990" y="1676400"/>
          <a:ext cx="10575700" cy="5000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140"/>
                <a:gridCol w="2115140"/>
                <a:gridCol w="2115140"/>
                <a:gridCol w="2115140"/>
                <a:gridCol w="2115140"/>
              </a:tblGrid>
              <a:tr h="1117547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Шкалы и уровни оценки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Группа школьников с умственной отсталостью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формирующего эксперимента 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Группа детей с умственной отсталостью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 формирующего эксперимента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9826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Кол.чел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Кол.чел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17780" marR="17780" marT="0" marB="0"/>
                </a:tc>
              </a:tr>
              <a:tr h="48713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Правильность поиска</a:t>
                      </a:r>
                      <a:r>
                        <a:rPr lang="ru-RU" sz="24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глобусу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830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Очень высокий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1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1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1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713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Очень </a:t>
                      </a:r>
                      <a:r>
                        <a:rPr lang="ru-RU" sz="2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9988" y="162449"/>
            <a:ext cx="10615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результаты школьников с нормальным развитием и детей с умственной отсталостью</a:t>
            </a:r>
          </a:p>
          <a:p>
            <a:endParaRPr lang="ru-RU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88011"/>
              </p:ext>
            </p:extLst>
          </p:nvPr>
        </p:nvGraphicFramePr>
        <p:xfrm>
          <a:off x="1396996" y="1732109"/>
          <a:ext cx="10161595" cy="4395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319"/>
                <a:gridCol w="2032319"/>
                <a:gridCol w="2032319"/>
                <a:gridCol w="2032319"/>
                <a:gridCol w="2032319"/>
              </a:tblGrid>
              <a:tr h="1298609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Шкалы и уровни оценки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Группа школьников с умственной отсталостью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формирующего эксперимента 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Группа детей с умственной отсталостью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 формирующего эксперимента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465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Кол.чел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Кол.чел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17780" marR="17780" marT="0" marB="0"/>
                </a:tc>
              </a:tr>
              <a:tr h="89903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по компасу направления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местонахождения предметов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606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606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606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  <a:endParaRPr lang="ru-RU" sz="28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9988" y="162449"/>
            <a:ext cx="10615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результаты школьников с нормальным развитием и детей с умственной отсталостью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829" y="2065791"/>
            <a:ext cx="9318171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ÐÐ°ÑÑÐ¸Ð½ÐºÐ¸ Ð¿Ð¾ Ð·Ð°Ð¿ÑÐ¾ÑÑ ÐºÐ°ÑÑÐ¸Ð½ÐºÐ¸ ÑÑÐ¾Ðº Ð³ÐµÐ¾Ð³ÑÐ°ÑÐ¸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2" y="2065795"/>
            <a:ext cx="2533004" cy="1424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(К)СОШ№4\Desktop\Интелмарафон\100MSDCF\DSC024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05" y="4499428"/>
            <a:ext cx="2210359" cy="147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41051" y="496135"/>
            <a:ext cx="10615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результаты школьников с нормальным развитием и детей с умственной отсталостью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6402" y="1210614"/>
            <a:ext cx="8876407" cy="57852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Итак, нам в целом удалось подтвердить наши гипотезы о том, что: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Уровень развития специальных географических навыков у школьников средних классов специальной коррекционной школы  и общеобразовательной школы имеют существенные отличия и выраженность.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Специальные коррекционные упражнения способствуют развитию у умственно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отсталых детей среднего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школьного возраста географических навыков.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(К)СОШ№4\Desktop\Интелмарафон\100MSDCF\DSC0242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7171" y="260648"/>
            <a:ext cx="2648607" cy="176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(К)СОШ№4\Documents\фото\терра\DSC0278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87"/>
          <a:stretch/>
        </p:blipFill>
        <p:spPr bwMode="auto">
          <a:xfrm>
            <a:off x="132027" y="2423886"/>
            <a:ext cx="2630855" cy="202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5" y="5109029"/>
            <a:ext cx="2709331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3380" y="435429"/>
            <a:ext cx="466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3" y="4"/>
            <a:ext cx="12308114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0229" y="1249254"/>
            <a:ext cx="8073571" cy="560874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В настоящее время проблема обучения и воспитания детей с умственной отсталостью рассматривается в научной психолого-педагогической литературе достаточно широко. Особенно важным является организация образовательного процесса в школьном возрасте, когда у умственно отсталых детей закладываются основные знания об окружающим их мире и происходит обучение основным школьным предметам. В то же время известно, что проблеме освоения школьниками географических навыков уделяется недостаточно внимания. Это и составляет проблему нашего исследования.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ÐÐ°ÑÑÐ¸Ð½ÐºÐ¸ Ð¿Ð¾ Ð·Ð°Ð¿ÑÐ¾ÑÑ ÐºÐ°ÑÑÐ¸Ð½ÐºÐ¸ ÑÑÐ¾Ðº Ð³ÐµÐ¾Ð³ÑÐ°Ñ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0" y="753413"/>
            <a:ext cx="2720927" cy="2040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3029" y="290286"/>
            <a:ext cx="715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4"/>
            <a:ext cx="12192000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8164"/>
            <a:ext cx="8911687" cy="20574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ÐÐ°ÑÑÐ¸Ð½ÐºÐ¸ Ð¿Ð¾ Ð·Ð°Ð¿ÑÐ¾ÑÑ ÐºÐ°ÑÑÐ¸Ð½ÐºÐ¸ ÑÑÐ¾Ðº Ð³ÐµÐ¾Ð³ÑÐ°Ñ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2" y="609600"/>
            <a:ext cx="4593769" cy="3062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ÑÐ¾ÑÐ¾ ÑÑÐ°ÑÐ¸ÑÑÑ Ð² ÐºÐ»Ð°ÑÑÐµ   Ð½Ð° ÑÑÐ¾ÐºÐµ Ð³ÐµÐ¾Ð³ÑÐ°ÑÐ¸Ð¸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31" y="744756"/>
            <a:ext cx="4227298" cy="2767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1999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88" y="471057"/>
            <a:ext cx="8142512" cy="6386945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знания в области географии у школьников с умственной отсталостью и условия и способы их коррекции.</a:t>
            </a:r>
            <a:endParaRPr lang="ru-RU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особенности усвоения специальных географических навыков школьниками с умственной отсталостью.</a:t>
            </a:r>
            <a:endParaRPr lang="ru-RU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является изучение особенностей усвоения специальных географических навыков у школьников специальной коррекционной школы.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  <p:pic>
        <p:nvPicPr>
          <p:cNvPr id="6" name="Picture 4" descr="ÐÐ°ÑÑÐ¸Ð½ÐºÐ¸ Ð¿Ð¾ Ð·Ð°Ð¿ÑÐ¾ÑÑ ÐºÐ°ÑÑÐ¸Ð½ÐºÐ¸ ÑÑÐ¾Ðº Ð³ÐµÐ¾Ð³ÑÐ°Ñ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8" y="678434"/>
            <a:ext cx="2753024" cy="2064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5" y="174175"/>
            <a:ext cx="8577944" cy="668382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</a:p>
          <a:p>
            <a:pPr>
              <a:lnSpc>
                <a:spcPct val="120000"/>
              </a:lnSpc>
            </a:pPr>
            <a:r>
              <a:rPr lang="ru-RU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Изучить уровень развития специальных географических навыков у школьников средних классов с нарушением интеллекта.</a:t>
            </a:r>
          </a:p>
          <a:p>
            <a:pPr>
              <a:lnSpc>
                <a:spcPct val="120000"/>
              </a:lnSpc>
            </a:pPr>
            <a:r>
              <a:rPr lang="ru-RU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Разработать, апробировать и оценить эффективность методики развития специальных географических навыков у школьников с умственной отсталостью.</a:t>
            </a:r>
          </a:p>
          <a:p>
            <a:pPr>
              <a:lnSpc>
                <a:spcPct val="120000"/>
              </a:lnSpc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Уровень развития специальных географических навыков у школьников средних классов специальной коррекционной школы и общеобразовательной школы имеют существенные отличия и выраженность.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Специальные коррекционные упражнения, способствуют развитию у умственно отсталых детей среднего школьного возраста географических навыков.</a:t>
            </a:r>
          </a:p>
          <a:p>
            <a:pPr>
              <a:lnSpc>
                <a:spcPct val="120000"/>
              </a:lnSpc>
            </a:pP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C:\Users\(К)СОШ№4\Documents\фото\терра\DSC0280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5380" y="725436"/>
            <a:ext cx="2848595" cy="189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73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3085" y="1452420"/>
            <a:ext cx="8184829" cy="5245927"/>
          </a:xfrm>
        </p:spPr>
        <p:txBody>
          <a:bodyPr>
            <a:noAutofit/>
          </a:bodyPr>
          <a:lstStyle/>
          <a:p>
            <a:pPr indent="449580"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Исследование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проводилось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7-м классе общеобразовательной школы и школьники 7-го класса коррекционной школы в количестве 30 человек (по 15 человек в каждой группе).</a:t>
            </a:r>
          </a:p>
          <a:p>
            <a:pPr indent="449580"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Это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ученики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муниципального  общеобразовательного бюджетного учреждения «Средней общеобразовательной школы №7» ГО «город Якутск» и  Муниципального общеобразовательного казенного учреждения «Специальная (коррекционная) общеобразовательная школа №4» ГО «город Якутск». 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(К)СОШ№4\Desktop\Новая папка\Безимени-1.jpg"/>
          <p:cNvPicPr>
            <a:picLocks noChangeAspect="1" noChangeArrowheads="1"/>
          </p:cNvPicPr>
          <p:nvPr/>
        </p:nvPicPr>
        <p:blipFill rotWithShape="1">
          <a:blip r:embed="rId3"/>
          <a:srcRect t="20457" b="8687"/>
          <a:stretch/>
        </p:blipFill>
        <p:spPr bwMode="auto">
          <a:xfrm>
            <a:off x="87971" y="3327084"/>
            <a:ext cx="3570775" cy="1911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ÐÐ°ÑÑÐ¸Ð½ÐºÐ¸ Ð¿Ð¾ Ð·Ð°Ð¿ÑÐ¾ÑÑ 7 ÑÐºÐ¾Ð»Ð° ÑÐºÑÑÑÐ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3009" r="1918" b="28869"/>
          <a:stretch/>
        </p:blipFill>
        <p:spPr bwMode="auto">
          <a:xfrm>
            <a:off x="134282" y="575783"/>
            <a:ext cx="3570775" cy="1893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4629" y="449943"/>
            <a:ext cx="654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исследования</a:t>
            </a:r>
            <a:endParaRPr lang="ru-RU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8629" y="998113"/>
            <a:ext cx="9013373" cy="58598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Эксперимент, беседа, наблюдение, методы обработки данных, интерпретационные методы.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Для проверки гипотезы нами с помощью специальных тестовых заданий были исследованы следующие показатели географических навыков: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Скорость работы с картой.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Правильность поиска по карте:  рек, озер, островов, морей, океанов, материков, стран.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Правильность называния объектов.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Правильность поиска по глобусу.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Определение по компасу направления местонахождения предметов.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8"/>
          <a:stretch/>
        </p:blipFill>
        <p:spPr bwMode="auto">
          <a:xfrm>
            <a:off x="479807" y="264017"/>
            <a:ext cx="2582709" cy="2991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20457" y="264017"/>
            <a:ext cx="407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  <a:endParaRPr lang="ru-RU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1407" y="1996428"/>
            <a:ext cx="9264196" cy="472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ÐÐ°ÑÑÐ¸Ð½ÐºÐ¸ Ð¿Ð¾ Ð·Ð°Ð¿ÑÐ¾ÑÑ ÐºÐ°ÑÑÐ¸Ð½ÐºÐ¸ ÑÑÐ¾Ðº Ð³ÐµÐ¾Ð³ÑÐ°ÑÐ¸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9" y="1476719"/>
            <a:ext cx="2365976" cy="1774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1" y="4673600"/>
            <a:ext cx="2345671" cy="156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0343" y="261257"/>
            <a:ext cx="9231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результаты по параметру «скорость работы с картой»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2000" cy="69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6631" y="1843086"/>
            <a:ext cx="8298316" cy="476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8" y="1602803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2629" y="304800"/>
            <a:ext cx="896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результаты по параметру «правильность поиска по карте»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13"/>
            <a:ext cx="12192000" cy="699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2515" y="1800225"/>
            <a:ext cx="9129487" cy="462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ÐÐ°ÑÑÐ¸Ð½ÐºÐ¸ Ð¿Ð¾ Ð·Ð°Ð¿ÑÐ¾ÑÑ ÐºÐ°ÑÑÐ¸Ð½ÐºÐ¸ ÑÑÐ¾Ðº Ð³ÐµÐ¾Ð³ÑÐ°ÑÐ¸Ð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4"/>
          <a:stretch/>
        </p:blipFill>
        <p:spPr bwMode="auto">
          <a:xfrm>
            <a:off x="390565" y="2465388"/>
            <a:ext cx="2317376" cy="2309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570867"/>
            <a:ext cx="9334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результаты по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параметру «правильность называния объектов»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1831</TotalTime>
  <Words>799</Words>
  <Application>Microsoft Office PowerPoint</Application>
  <PresentationFormat>Произвольный</PresentationFormat>
  <Paragraphs>202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Особенности усвоения специальных географических навыков  умственно отсталыми школьниками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nout4v</dc:creator>
  <cp:lastModifiedBy>-</cp:lastModifiedBy>
  <cp:revision>56</cp:revision>
  <dcterms:created xsi:type="dcterms:W3CDTF">2018-05-08T12:48:34Z</dcterms:created>
  <dcterms:modified xsi:type="dcterms:W3CDTF">2018-06-22T14:13:32Z</dcterms:modified>
</cp:coreProperties>
</file>