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8" r:id="rId3"/>
    <p:sldId id="359" r:id="rId4"/>
    <p:sldId id="363" r:id="rId5"/>
    <p:sldId id="328" r:id="rId6"/>
    <p:sldId id="266" r:id="rId7"/>
    <p:sldId id="338" r:id="rId8"/>
    <p:sldId id="337" r:id="rId9"/>
    <p:sldId id="344" r:id="rId10"/>
    <p:sldId id="341" r:id="rId11"/>
    <p:sldId id="340" r:id="rId12"/>
    <p:sldId id="350" r:id="rId13"/>
    <p:sldId id="353" r:id="rId14"/>
    <p:sldId id="352" r:id="rId15"/>
    <p:sldId id="365" r:id="rId16"/>
    <p:sldId id="364" r:id="rId17"/>
    <p:sldId id="360" r:id="rId18"/>
    <p:sldId id="361" r:id="rId19"/>
    <p:sldId id="362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D5DC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8" autoAdjust="0"/>
    <p:restoredTop sz="9460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ECA8-C099-4D4B-A662-10C8E2583466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00F08-0D91-4FFA-A908-4801669F5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23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0F30-82DA-4C0F-8DD5-920EDAB36BF1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ECF87-2D56-472E-BF82-4BADEB25E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9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CF87-2D56-472E-BF82-4BADEB25E4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9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CF87-2D56-472E-BF82-4BADEB25E4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5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ECF87-2D56-472E-BF82-4BADEB25E4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1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7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9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0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1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pic>
          <p:nvPicPr>
            <p:cNvPr id="3128" name="Picture 5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3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13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D56FBFA6-C8B8-4D91-A787-2A726014EB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8B22E-215D-4D65-9767-5C17687483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A53D-AAF5-49E5-8F1B-9DC5DAE70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E9442-69BD-4060-AE54-60326B4950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E7C47-5C31-4CF3-9A1E-A206352BA4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2E40A-AA65-4991-8D92-4C9EBE99F1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A6E11-DAB8-4A9A-9574-E8249CD5674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B2351-AD3A-459D-8B98-C28CE04675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5B42F-A16C-43C1-87A0-B1F19EFE12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C2C9-EE4C-4C1C-A52C-DEBD16EFA8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6A34-BE95-4802-83D5-03C1DD58E2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pic>
          <p:nvPicPr>
            <p:cNvPr id="2104" name="Picture 5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210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0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ru-RU" dirty="0"/>
          </a:p>
        </p:txBody>
      </p:sp>
      <p:sp>
        <p:nvSpPr>
          <p:cNvPr id="21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ru-RU" dirty="0"/>
          </a:p>
        </p:txBody>
      </p:sp>
      <p:sp>
        <p:nvSpPr>
          <p:cNvPr id="21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C6E10E3B-BEE9-4CC4-8A51-2D3AB56D2A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086533"/>
            <a:ext cx="7772400" cy="19812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50645" algn="l"/>
              </a:tabLst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погрешностей измерений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352800"/>
            <a:ext cx="5486400" cy="2590800"/>
          </a:xfrm>
        </p:spPr>
        <p:txBody>
          <a:bodyPr/>
          <a:lstStyle/>
          <a:p>
            <a:pPr lvl="0" algn="l">
              <a:lnSpc>
                <a:spcPct val="115000"/>
              </a:lnSpc>
              <a:spcBef>
                <a:spcPct val="0"/>
              </a:spcBef>
            </a:pPr>
            <a:r>
              <a:rPr kumimoji="0" lang="ru-RU" altLang="ru-RU" sz="2800" b="1" kern="1200" dirty="0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подготовили </a:t>
            </a:r>
          </a:p>
          <a:p>
            <a:pPr lvl="0" algn="l">
              <a:lnSpc>
                <a:spcPct val="115000"/>
              </a:lnSpc>
              <a:spcBef>
                <a:spcPct val="0"/>
              </a:spcBef>
            </a:pPr>
            <a:r>
              <a:rPr kumimoji="0" lang="ru-RU" altLang="ru-RU" sz="2800" b="1" kern="1200" dirty="0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 </a:t>
            </a:r>
            <a:r>
              <a:rPr kumimoji="0" lang="ru-RU" altLang="ru-RU" sz="2800" b="1" kern="1200" dirty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математики  высшей </a:t>
            </a:r>
            <a:r>
              <a:rPr kumimoji="0" lang="ru-RU" altLang="ru-RU" sz="2800" b="1" kern="1200" dirty="0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    Белова  </a:t>
            </a:r>
            <a:r>
              <a:rPr kumimoji="0" lang="ru-RU" altLang="ru-RU" sz="2800" b="1" kern="1200" dirty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Н.П</a:t>
            </a:r>
            <a:r>
              <a:rPr kumimoji="0" lang="ru-RU" altLang="ru-RU" sz="2800" b="1" kern="1200" dirty="0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</a:t>
            </a:r>
          </a:p>
          <a:p>
            <a:pPr lvl="0" algn="l">
              <a:lnSpc>
                <a:spcPct val="115000"/>
              </a:lnSpc>
              <a:spcBef>
                <a:spcPct val="0"/>
              </a:spcBef>
            </a:pPr>
            <a:r>
              <a:rPr kumimoji="0" lang="ru-RU" altLang="ru-RU" sz="2800" b="1" kern="1200" dirty="0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 </a:t>
            </a:r>
            <a:r>
              <a:rPr kumimoji="0" lang="ru-RU" altLang="ru-RU" sz="2800" b="1" kern="1200" dirty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физики </a:t>
            </a:r>
            <a:r>
              <a:rPr kumimoji="0" lang="ru-RU" altLang="ru-RU" sz="2800" b="1" kern="1200" dirty="0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высшей</a:t>
            </a:r>
          </a:p>
          <a:p>
            <a:pPr lvl="0" algn="l">
              <a:lnSpc>
                <a:spcPct val="115000"/>
              </a:lnSpc>
              <a:spcBef>
                <a:spcPct val="0"/>
              </a:spcBef>
            </a:pPr>
            <a:r>
              <a:rPr kumimoji="0" lang="ru-RU" altLang="ru-RU" sz="2800" b="1" kern="1200" dirty="0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  </a:t>
            </a:r>
            <a:r>
              <a:rPr kumimoji="0" lang="ru-RU" altLang="ru-RU" sz="2800" b="1" kern="1200" dirty="0" err="1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Могильникова</a:t>
            </a:r>
            <a:r>
              <a:rPr kumimoji="0" lang="ru-RU" altLang="ru-RU" sz="2800" b="1" kern="1200" dirty="0" smtClean="0">
                <a:solidFill>
                  <a:srgbClr val="04617B">
                    <a:lumMod val="1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И.М.                                            </a:t>
            </a:r>
            <a:endParaRPr lang="ru-RU" sz="28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646" y="535782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886200"/>
            <a:ext cx="3260251" cy="260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152400"/>
                <a:ext cx="8153400" cy="4257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894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Выполнение</a:t>
                </a:r>
              </a:p>
              <a:p>
                <a:pPr marL="40894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Рассчитать 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среднее арифметическое полученных значений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относительной влажности</a:t>
                </a:r>
                <a:endParaRPr lang="ru-RU" sz="2400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ru-RU" sz="1600" b="1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ср</a:t>
                </a:r>
                <a:r>
                  <a:rPr lang="ru-RU" sz="2400" b="1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ᵠ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ru-RU" sz="2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+ᵠ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2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ᵠ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ru-RU" sz="2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+…+ᵠ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ru-RU" sz="24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ru-RU" sz="24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𝟓𝟐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𝟓𝟑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𝟓𝟗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b="1" dirty="0" smtClean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24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2.</a:t>
                </a:r>
                <a:r>
                  <a:rPr lang="en-US" sz="2400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Оценить дисперсию и найти абсолютную погрешность</a:t>
                </a:r>
                <a:endParaRPr lang="en-US" sz="3600" dirty="0" smtClean="0">
                  <a:solidFill>
                    <a:schemeClr val="bg2">
                      <a:lumMod val="10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238" indent="446088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𝟓𝟔</m:t>
                              </m:r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𝟓𝟐</m:t>
                              </m:r>
                              <m:r>
                                <a:rPr lang="ru-RU" b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b="1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𝟓𝟔</m:t>
                              </m:r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𝟔𝟓</m:t>
                              </m:r>
                              <m:r>
                                <a:rPr lang="ru-RU" b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b="1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ru-RU" b="1" i="1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𝟓𝟔</m:t>
                          </m:r>
                          <m:r>
                            <a:rPr lang="ru-RU" b="1" i="1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𝟓𝟓</m:t>
                          </m:r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  ……… </m:t>
                          </m:r>
                          <m:r>
                            <a:rPr lang="ru-RU" b="1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ru-RU" b="1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𝟓𝟔</m:t>
                              </m:r>
                              <m:r>
                                <a:rPr lang="ru-RU" b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–</m:t>
                              </m:r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𝟓𝟗</m:t>
                              </m:r>
                              <m:r>
                                <a:rPr lang="ru-RU" b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b="1" i="1">
                                  <a:solidFill>
                                    <a:srgbClr val="DDDDDD">
                                      <a:lumMod val="1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DDDDDD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b="1" dirty="0" smtClean="0">
                  <a:solidFill>
                    <a:schemeClr val="bg2">
                      <a:lumMod val="1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8153400" cy="4257832"/>
              </a:xfrm>
              <a:prstGeom prst="rect">
                <a:avLst/>
              </a:prstGeom>
              <a:blipFill rotWithShape="0">
                <a:blip r:embed="rId3"/>
                <a:stretch>
                  <a:fillRect l="-598" t="-573" r="-1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52400" y="5367179"/>
            <a:ext cx="320040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 smtClean="0">
                <a:solidFill>
                  <a:srgbClr val="DDDDDD">
                    <a:lumMod val="1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2400" b="1" dirty="0">
                <a:solidFill>
                  <a:srgbClr val="DDDDDD">
                    <a:lumMod val="1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DDDDDD">
                    <a:lumMod val="1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DDDDDD">
                    <a:lumMod val="10000"/>
                  </a:srgb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DDDDDD">
                    <a:lumMod val="10000"/>
                  </a:srgb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 = 28,2</a:t>
            </a:r>
            <a:r>
              <a:rPr lang="ru-RU" sz="2400" b="1" dirty="0" smtClean="0">
                <a:solidFill>
                  <a:srgbClr val="DDDDDD">
                    <a:lumMod val="10000"/>
                  </a:srgb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24400" y="5430838"/>
                <a:ext cx="3200400" cy="96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DDDD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 b="1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ru-RU" sz="2800" b="1" i="1" dirty="0">
                    <a:solidFill>
                      <a:srgbClr val="DDDDDD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DDDD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800" b="1" i="1" dirty="0">
                    <a:solidFill>
                      <a:srgbClr val="DDDDDD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800" b="1" i="1">
                            <a:solidFill>
                              <a:srgbClr val="DDDDDD">
                                <a:lumMod val="10000"/>
                              </a:srgb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800" b="1" i="1" smtClean="0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𝟐𝟖</m:t>
                            </m:r>
                            <m:r>
                              <a:rPr lang="ru-RU" sz="2800" b="1" i="1" smtClean="0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ru-RU" sz="2800" b="1" i="1" smtClean="0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ru-RU" sz="2800" b="1" i="1" smtClean="0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ru-RU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430838"/>
                <a:ext cx="3200400" cy="969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705600" y="5711376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DDDDDD">
                    <a:lumMod val="10000"/>
                  </a:srgbClr>
                </a:solidFill>
                <a:cs typeface="Times New Roman" panose="02020603050405020304" pitchFamily="18" charset="0"/>
              </a:rPr>
              <a:t>= 2</a:t>
            </a:r>
            <a:r>
              <a:rPr lang="ru-RU" sz="2400" b="1" dirty="0" smtClean="0">
                <a:solidFill>
                  <a:srgbClr val="DDDDDD">
                    <a:lumMod val="1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DDDDDD">
                    <a:lumMod val="1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4611777"/>
            <a:ext cx="320040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22117" y="3657600"/>
            <a:ext cx="114903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DDDDDD">
                    <a:lumMod val="1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b="1" dirty="0">
                <a:solidFill>
                  <a:srgbClr val="DDDDDD">
                    <a:lumMod val="1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8001000" cy="717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400" dirty="0" smtClean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8034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3. Рассчитать относительную погрешность и записать ответ.</a:t>
                </a:r>
              </a:p>
              <a:p>
                <a:pPr marL="18034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результате  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</a:t>
                </a:r>
                <a:r>
                  <a:rPr lang="en-US" sz="2400" b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2 %. </a:t>
                </a:r>
                <a:endParaRPr lang="ru-RU" sz="2400" dirty="0" smtClean="0">
                  <a:solidFill>
                    <a:schemeClr val="bg2">
                      <a:lumMod val="1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17970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ru-RU" sz="2400" b="1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56 ± 2,  %.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solidFill>
                    <a:schemeClr val="bg2">
                      <a:lumMod val="1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179705"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 smtClean="0">
                  <a:solidFill>
                    <a:schemeClr val="bg2">
                      <a:lumMod val="1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Истинное 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значение относительной влажности воздуха в комнате 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лежит 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интервале: </a:t>
                </a:r>
                <a:endParaRPr lang="ru-RU" sz="2400" dirty="0" smtClean="0">
                  <a:solidFill>
                    <a:schemeClr val="bg2">
                      <a:lumMod val="1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17970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b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54 %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400" b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ᵠ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400" b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58 %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 smtClean="0">
                  <a:solidFill>
                    <a:schemeClr val="bg2">
                      <a:lumMod val="1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179705" algn="ctr"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 smtClean="0">
                  <a:solidFill>
                    <a:schemeClr val="bg2">
                      <a:lumMod val="1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этом относительная погрешность измерения   </a:t>
                </a:r>
                <a:endParaRPr lang="ru-RU" sz="2400" dirty="0" smtClean="0">
                  <a:solidFill>
                    <a:schemeClr val="bg2">
                      <a:lumMod val="10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indent="17970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Ɛ</a:t>
                </a:r>
                <a:r>
                  <a:rPr lang="ru-RU" sz="2400" b="1" dirty="0">
                    <a:solidFill>
                      <a:schemeClr val="bg2">
                        <a:lumMod val="1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ru-RU" sz="2400" b="1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ru-RU" sz="2400" b="1" i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%</m:t>
                    </m:r>
                  </m:oMath>
                </a14:m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8034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8001000" cy="7179401"/>
              </a:xfrm>
              <a:prstGeom prst="rect">
                <a:avLst/>
              </a:prstGeom>
              <a:blipFill rotWithShape="0">
                <a:blip r:embed="rId2"/>
                <a:stretch>
                  <a:fillRect r="-1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6762" y="19594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Задание </a:t>
            </a:r>
            <a:r>
              <a:rPr lang="ru-RU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1. «Определение средней скорости </a:t>
            </a:r>
            <a:r>
              <a:rPr lang="ru-RU" sz="28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движения </a:t>
            </a:r>
            <a:r>
              <a:rPr lang="ru-RU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тела».</a:t>
            </a:r>
            <a:endParaRPr lang="ru-RU" sz="28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56762" y="941044"/>
                <a:ext cx="8134815" cy="3211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При неравномерном движении тела справедливо: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v</a:t>
                </a:r>
                <a:r>
                  <a:rPr lang="ru-RU" sz="2400" b="1" baseline="-250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ср</a:t>
                </a:r>
                <a:r>
                  <a:rPr lang="ru-RU" sz="24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</m:t>
                        </m:r>
                      </m:den>
                    </m:f>
                  </m:oMath>
                </a14:m>
                <a:endParaRPr lang="ru-RU" sz="2400" b="1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24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Используя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данную формулу для определения средней скорости </a:t>
                </a:r>
                <a:r>
                  <a:rPr lang="ru-RU" sz="24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бруска, рассчитать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абсолютную и относительную погрешности </a:t>
                </a:r>
                <a:r>
                  <a:rPr lang="ru-RU" sz="24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его скорости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. Для этого </a:t>
                </a:r>
                <a:r>
                  <a:rPr lang="ru-RU" sz="24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измерить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время движения бруска вдоль наклонной плоскости не менее 5 раз. В ходе выполнения задания все экспериментальные данные </a:t>
                </a:r>
                <a:r>
                  <a:rPr lang="ru-RU" sz="24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занести </a:t>
                </a:r>
                <a:r>
                  <a:rPr lang="ru-RU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в таблицу. Результат записать в стандартном виде.</a:t>
                </a:r>
                <a:endParaRPr lang="ru-RU" sz="2400" dirty="0">
                  <a:effectLst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24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Таблица </a:t>
                </a:r>
                <a:r>
                  <a:rPr lang="ru-RU" sz="24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2</a:t>
                </a:r>
                <a:endParaRPr lang="ru-RU" sz="2400" b="1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762" y="941044"/>
                <a:ext cx="8134815" cy="3211135"/>
              </a:xfrm>
              <a:prstGeom prst="rect">
                <a:avLst/>
              </a:prstGeom>
              <a:blipFill rotWithShape="0">
                <a:blip r:embed="rId2"/>
                <a:stretch>
                  <a:fillRect l="-1199" r="-1124" b="-3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86976"/>
              </p:ext>
            </p:extLst>
          </p:nvPr>
        </p:nvGraphicFramePr>
        <p:xfrm>
          <a:off x="267579" y="4324173"/>
          <a:ext cx="7543905" cy="2473235"/>
        </p:xfrm>
        <a:graphic>
          <a:graphicData uri="http://schemas.openxmlformats.org/drawingml/2006/table">
            <a:tbl>
              <a:tblPr firstRow="1" firstCol="1" bandRow="1"/>
              <a:tblGrid>
                <a:gridCol w="304799"/>
                <a:gridCol w="533400"/>
                <a:gridCol w="609600"/>
                <a:gridCol w="609600"/>
                <a:gridCol w="685800"/>
                <a:gridCol w="1447800"/>
                <a:gridCol w="1447800"/>
                <a:gridCol w="685800"/>
                <a:gridCol w="609600"/>
                <a:gridCol w="609706"/>
              </a:tblGrid>
              <a:tr h="9492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м/с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ru-RU" sz="20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ср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м/с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|v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ru-RU" sz="2000" baseline="-25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ср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|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м/с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(v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2000" b="0" baseline="-25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ср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2000" b="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2000" b="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/с</a:t>
                      </a:r>
                      <a:r>
                        <a:rPr lang="ru-RU" sz="2000" b="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D,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</a:t>
                      </a:r>
                      <a:r>
                        <a:rPr lang="ru-RU" sz="20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/с</a:t>
                      </a:r>
                      <a:r>
                        <a:rPr lang="ru-RU" sz="20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∆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м/с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en-US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6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Задание 2</a:t>
            </a:r>
            <a:r>
              <a:rPr lang="ru-RU" sz="2800" b="1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 «</a:t>
            </a:r>
            <a:r>
              <a:rPr lang="ru-RU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Определение ускорения свободного падения».</a:t>
            </a:r>
            <a:endParaRPr lang="ru-RU" sz="28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954107"/>
                <a:ext cx="8229600" cy="5837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Пренебрегая сопротивлением воздуха, считаем, что тело при падении движется с постоянным ускорением </a:t>
                </a:r>
                <a:r>
                  <a:rPr lang="en-US" sz="2400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</a:t>
                </a:r>
                <a:r>
                  <a:rPr lang="ru-RU" sz="24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ru-RU" sz="24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Используя </a:t>
                </a:r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формулу:      </a:t>
                </a:r>
                <a:r>
                  <a:rPr lang="en-US" sz="28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</a:t>
                </a:r>
                <a:r>
                  <a:rPr lang="ru-RU" sz="28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p>
                            <m:r>
                              <a:rPr lang="ru-RU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, </a:t>
                </a:r>
                <a:r>
                  <a:rPr lang="ru-RU" sz="28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т.к. </a:t>
                </a:r>
                <a:r>
                  <a:rPr lang="en-US" sz="28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</a:t>
                </a:r>
                <a:r>
                  <a:rPr lang="ru-RU" sz="2800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о </a:t>
                </a:r>
                <a:r>
                  <a:rPr lang="ru-RU" sz="28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= 0,</a:t>
                </a:r>
                <a:endParaRPr lang="ru-RU" sz="2800" dirty="0"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2400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найти </a:t>
                </a:r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значение ускорения свободного падения:     </a:t>
                </a:r>
                <a:r>
                  <a:rPr lang="en-US" sz="28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</a:t>
                </a:r>
                <a:r>
                  <a:rPr lang="ru-RU" sz="28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ru-RU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𝒉</m:t>
                        </m:r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ru-RU" sz="2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8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</a:t>
                </a:r>
                <a:endParaRPr lang="ru-RU" sz="2800" b="1" dirty="0"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Измерим высоту 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</a:t>
                </a:r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, с которой будет падать линейка – «заборчик».</a:t>
                </a:r>
                <a:endParaRPr lang="ru-RU" sz="2400" dirty="0"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Жестко зафиксируем датчик на штативе, так чтобы его плечи располагались строго горизонтально. При этом линейка - «заборчик» свободно проходит через датчик. Подключаем датчик к каналу №1 интерфейса. Нажимаем на кнопку «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Collect</a:t>
                </a:r>
                <a:r>
                  <a:rPr lang="ru-RU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» Отпускаем «заборчик» так, чтобы он свободно пролетел через датчик (Обратить внимание: во время падения «заборчик» должен сохранять вертикальное положение). Не менее 5 раз наблюдаем движение. </a:t>
                </a:r>
                <a:endParaRPr lang="ru-RU" sz="24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4107"/>
                <a:ext cx="8229600" cy="5837752"/>
              </a:xfrm>
              <a:prstGeom prst="rect">
                <a:avLst/>
              </a:prstGeom>
              <a:blipFill rotWithShape="0">
                <a:blip r:embed="rId2"/>
                <a:stretch>
                  <a:fillRect l="-1111" t="-836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6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151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Экспериментальные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данные записываем в таблицу. Определяем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ускорение свободного падения и погрешности его измерения.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Результат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представляем 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стандартном виде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/>
            <a:endParaRPr lang="en-US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Таблица 3</a:t>
            </a:r>
            <a:endParaRPr lang="ru-RU" sz="2400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88994"/>
              </p:ext>
            </p:extLst>
          </p:nvPr>
        </p:nvGraphicFramePr>
        <p:xfrm>
          <a:off x="152400" y="3124200"/>
          <a:ext cx="7543905" cy="2473235"/>
        </p:xfrm>
        <a:graphic>
          <a:graphicData uri="http://schemas.openxmlformats.org/drawingml/2006/table">
            <a:tbl>
              <a:tblPr firstRow="1" firstCol="1" bandRow="1"/>
              <a:tblGrid>
                <a:gridCol w="304799"/>
                <a:gridCol w="533400"/>
                <a:gridCol w="609600"/>
                <a:gridCol w="609600"/>
                <a:gridCol w="685800"/>
                <a:gridCol w="1447800"/>
                <a:gridCol w="1447800"/>
                <a:gridCol w="685800"/>
                <a:gridCol w="609600"/>
                <a:gridCol w="609706"/>
              </a:tblGrid>
              <a:tr h="9492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м/с</a:t>
                      </a:r>
                      <a:r>
                        <a:rPr lang="ru-RU" sz="20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ru-RU" sz="2000" baseline="-25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ср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м/с</a:t>
                      </a:r>
                      <a:r>
                        <a:rPr lang="ru-RU" sz="20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|g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ru-RU" sz="2000" baseline="-25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ср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|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endParaRPr lang="ru-RU" sz="20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м/с</a:t>
                      </a:r>
                      <a:r>
                        <a:rPr lang="ru-RU" sz="20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(g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2000" b="0" baseline="-25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ср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ru-RU" sz="2000" b="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2000" b="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/с</a:t>
                      </a:r>
                      <a:r>
                        <a:rPr lang="en-US" sz="2000" b="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D,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</a:t>
                      </a:r>
                      <a:r>
                        <a:rPr lang="ru-RU" sz="20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/с</a:t>
                      </a:r>
                      <a:r>
                        <a:rPr lang="en-US" sz="20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∆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, 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м/с</a:t>
                      </a:r>
                      <a:r>
                        <a:rPr lang="ru-RU" sz="2000" b="0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Ɛ</a:t>
                      </a:r>
                      <a:r>
                        <a:rPr lang="en-US" sz="20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99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77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ВОПРОСЫ </a:t>
            </a:r>
          </a:p>
          <a:p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сильно отличается полученное значение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от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общепринятого?</a:t>
            </a:r>
            <a:endParaRPr lang="en-US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Входит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ли общепринятое значение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в доверительный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интервал?</a:t>
            </a:r>
            <a:endParaRPr lang="en-US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Изменится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ли значение ускорения свободного падения, если высоту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h 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уменьшить</a:t>
            </a:r>
            <a:r>
              <a:rPr lang="en-US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/</a:t>
            </a: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увеличить?</a:t>
            </a:r>
            <a:endParaRPr lang="en-US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Как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влияет на результаты определения </a:t>
            </a: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g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сила сопротивления воздуха?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482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Единственным источником знаний является опыт…</a:t>
            </a:r>
          </a:p>
          <a:p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И хотя опыт берет за ученье большую плату, </a:t>
            </a:r>
          </a:p>
          <a:p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Учит при этом лучше всех других учителей.</a:t>
            </a:r>
          </a:p>
          <a:p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                            </a:t>
            </a:r>
          </a:p>
          <a:p>
            <a:r>
              <a:rPr 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                           Альберт Эйнштейн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pbs.twimg.com/media/DLij1ViXUAEp2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11056"/>
            <a:ext cx="5933184" cy="34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3225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Итоги  урока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030901"/>
            <a:ext cx="8229600" cy="521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95375" algn="l"/>
              </a:tabLst>
            </a:pPr>
            <a:r>
              <a:rPr lang="ru-RU" alt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1.Чем занимались на уроке?</a:t>
            </a:r>
            <a:endParaRPr lang="ru-RU" altLang="ru-RU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95375" algn="l"/>
              </a:tabLst>
            </a:pPr>
            <a:r>
              <a:rPr lang="ru-RU" alt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2.У кого были затруднения при выполнении заданий?</a:t>
            </a:r>
            <a:endParaRPr lang="ru-RU" altLang="ru-RU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95375" algn="l"/>
              </a:tabLst>
            </a:pPr>
            <a:r>
              <a:rPr lang="ru-RU" alt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3.Удалось ли преодолеть трудности?</a:t>
            </a:r>
            <a:endParaRPr lang="ru-RU" altLang="ru-RU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95375" algn="l"/>
              </a:tabLst>
            </a:pPr>
            <a:r>
              <a:rPr lang="ru-RU" alt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4.Что вам больше понравилось и запомнилось на уроке?</a:t>
            </a:r>
            <a:endParaRPr lang="ru-RU" altLang="ru-RU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95375" algn="l"/>
              </a:tabLst>
            </a:pPr>
            <a:r>
              <a:rPr lang="ru-RU" alt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5.Оправдались ли ожидания, </a:t>
            </a:r>
            <a:endParaRPr lang="ru-RU" altLang="ru-RU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1095375" algn="l"/>
              </a:tabLst>
            </a:pPr>
            <a:r>
              <a:rPr lang="ru-RU" alt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которыми вы шли на урок?</a:t>
            </a:r>
            <a:endParaRPr lang="ru-RU" altLang="ru-RU" sz="3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MCj04244700000%5b1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9" y="864999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 descr="MCj04338180000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93" y="2578195"/>
            <a:ext cx="826054" cy="79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/>
          <a:srcRect l="6667" t="5882" r="6667" b="5882"/>
          <a:stretch>
            <a:fillRect/>
          </a:stretch>
        </p:blipFill>
        <p:spPr bwMode="auto">
          <a:xfrm>
            <a:off x="959293" y="4513664"/>
            <a:ext cx="691708" cy="6903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7400" y="71962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Понравился урок,  и тема понята.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23755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rgbClr val="04617B"/>
                </a:solidFill>
                <a:cs typeface="Arial" panose="020B0604020202020204" pitchFamily="34" charset="0"/>
              </a:rPr>
              <a:t>Понравился урок, но не всё ещё понятно.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42586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600" dirty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Урок не понравился, </a:t>
            </a:r>
            <a:r>
              <a:rPr lang="ru-RU" sz="36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и</a:t>
            </a:r>
            <a:r>
              <a:rPr lang="en-US" sz="36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тема </a:t>
            </a:r>
            <a:r>
              <a:rPr lang="ru-RU" sz="3600" dirty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не понятна.</a:t>
            </a:r>
          </a:p>
        </p:txBody>
      </p:sp>
    </p:spTree>
    <p:extLst>
      <p:ext uri="{BB962C8B-B14F-4D97-AF65-F5344CB8AC3E}">
        <p14:creationId xmlns:p14="http://schemas.microsoft.com/office/powerpoint/2010/main" val="25053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057400"/>
            <a:ext cx="7543800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>
                  <a:solidFill>
                    <a:srgbClr val="AAAAAA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latin typeface="+mj-lt"/>
                <a:cs typeface="Arial" panose="020B0604020202020204" pitchFamily="34" charset="0"/>
              </a:rPr>
              <a:t>Спасибо за </a:t>
            </a:r>
            <a:r>
              <a:rPr lang="ru-RU" sz="7200" b="1" dirty="0" smtClean="0">
                <a:ln w="11430">
                  <a:solidFill>
                    <a:srgbClr val="AAAAAA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latin typeface="+mj-lt"/>
                <a:cs typeface="Arial" panose="020B0604020202020204" pitchFamily="34" charset="0"/>
              </a:rPr>
              <a:t>внимание!</a:t>
            </a:r>
            <a:endParaRPr lang="ru-RU" sz="7200" b="1" dirty="0">
              <a:ln w="11430">
                <a:solidFill>
                  <a:srgbClr val="AAAAAA">
                    <a:lumMod val="50000"/>
                  </a:srgbClr>
                </a:solidFill>
              </a:ln>
              <a:solidFill>
                <a:srgbClr val="C00000"/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905000"/>
            <a:ext cx="7772400" cy="25146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Показать применение методов теории вероятности и статистики на уроках физики при выполнении                    лабораторных работ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0444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058" y="1163444"/>
            <a:ext cx="7772400" cy="4114800"/>
          </a:xfrm>
        </p:spPr>
        <p:txBody>
          <a:bodyPr/>
          <a:lstStyle/>
          <a:p>
            <a:pPr>
              <a:buSzPct val="95000"/>
            </a:pPr>
            <a:r>
              <a:rPr kumimoji="0" lang="ru-RU" alt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Повторить основы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теории измерений</a:t>
            </a:r>
            <a:r>
              <a:rPr kumimoji="0" lang="ru-RU" b="1" kern="12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DDDDDD">
                    <a:lumMod val="10000"/>
                  </a:srgbClr>
                </a:solidFill>
              </a:rPr>
              <a:t>  погрешностей;</a:t>
            </a:r>
          </a:p>
          <a:p>
            <a:pPr eaLnBrk="0" hangingPunct="0">
              <a:lnSpc>
                <a:spcPct val="115000"/>
              </a:lnSpc>
              <a:buSzPct val="95000"/>
            </a:pPr>
            <a:r>
              <a:rPr kumimoji="0" lang="ru-RU" alt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alt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рименить полученные знания </a:t>
            </a:r>
            <a:r>
              <a:rPr kumimoji="0" lang="ru-RU" altLang="ru-RU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kumimoji="0" lang="ru-RU" alt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практике; </a:t>
            </a:r>
          </a:p>
          <a:p>
            <a:pPr eaLnBrk="0" hangingPunct="0">
              <a:lnSpc>
                <a:spcPct val="115000"/>
              </a:lnSpc>
              <a:buSzPct val="95000"/>
            </a:pPr>
            <a:r>
              <a:rPr kumimoji="0" lang="ru-RU" alt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</a:t>
            </a:r>
            <a:r>
              <a:rPr kumimoji="0" lang="ru-RU" altLang="ru-RU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kumimoji="0" lang="ru-RU" alt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связи.</a:t>
            </a:r>
            <a:endParaRPr kumimoji="0" lang="ru-RU" altLang="ru-RU" b="1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8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228600"/>
            <a:ext cx="6629400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Наука начинается там, </a:t>
            </a:r>
          </a:p>
          <a:p>
            <a:pPr lvl="0">
              <a:lnSpc>
                <a:spcPct val="115000"/>
              </a:lnSpc>
            </a:pPr>
            <a:r>
              <a:rPr lang="ru-RU" altLang="ru-RU" sz="40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где начинают измерять.</a:t>
            </a:r>
          </a:p>
          <a:p>
            <a:pPr>
              <a:lnSpc>
                <a:spcPct val="115000"/>
              </a:lnSpc>
            </a:pPr>
            <a:r>
              <a:rPr lang="ru-RU" altLang="ru-RU" sz="28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Д.И.Менделеев</a:t>
            </a:r>
            <a:endParaRPr lang="ru-RU" altLang="ru-RU" sz="28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endParaRPr lang="ru-RU" altLang="ru-RU" sz="4000" b="1" dirty="0" smtClean="0">
              <a:solidFill>
                <a:srgbClr val="04617B">
                  <a:lumMod val="1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altLang="ru-RU" sz="4000" b="1" dirty="0">
                <a:solidFill>
                  <a:srgbClr val="04617B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 smtClean="0">
                <a:solidFill>
                  <a:srgbClr val="04617B">
                    <a:lumMod val="1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endParaRPr lang="ru-RU" alt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://nizrp.narod.ru/pics/men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738677" cy="46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9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Измерения и их виды</a:t>
            </a:r>
            <a:endParaRPr lang="ru-RU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275079"/>
            <a:ext cx="77724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Измерение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это нахождение значения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величины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опытным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путем с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помощью  средств измерений.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732" y="2974901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Прямое измерение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– это определение значения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величины </a:t>
            </a:r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непосредственно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средствами измерения.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</a:rPr>
              <a:t> 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876800"/>
            <a:ext cx="7772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Косвенное </a:t>
            </a:r>
            <a:r>
              <a:rPr lang="ru-RU" sz="2800" b="1" i="1" u="sng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измерение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это определение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значения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величины </a:t>
            </a:r>
            <a:r>
              <a:rPr lang="ru-RU" sz="2800" b="1" i="1" u="sng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помощью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формулы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371600"/>
            <a:ext cx="7772400" cy="2590800"/>
          </a:xfrm>
        </p:spPr>
        <p:txBody>
          <a:bodyPr/>
          <a:lstStyle/>
          <a:p>
            <a:pPr indent="17970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Абсолютная погрешность ∆х задает интервал значений, в пределах которого с определенной степенью </a:t>
            </a:r>
            <a:r>
              <a:rPr lang="ru-RU" sz="2400" b="1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точности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истинное значение измеряемой величины: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b="1" baseline="-25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∆х) ≤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b="1" baseline="-25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(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b="1" baseline="-25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+∆х)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endParaRPr lang="ru-RU" b="1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Погрешности и их </a:t>
            </a:r>
            <a:r>
              <a:rPr lang="ru-RU" sz="4000" b="1" dirty="0" smtClean="0">
                <a:solidFill>
                  <a:srgbClr val="C00000"/>
                </a:solidFill>
              </a:rPr>
              <a:t>виды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4038600"/>
                <a:ext cx="8077200" cy="3379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i="1" dirty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Относительная погрешность равна отношению абсолютной погрешности к измеренному (среднему) значению величины, выраженному в процентах:</a:t>
                </a:r>
                <a:endParaRPr lang="ru-RU" sz="2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970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>
                    <a:solidFill>
                      <a:srgbClr val="6633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sz="3200" b="1" dirty="0">
                    <a:solidFill>
                      <a:srgbClr val="DDDDDD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Ɛ</a:t>
                </a:r>
                <a:r>
                  <a:rPr lang="ru-RU" sz="3200" b="1" dirty="0">
                    <a:solidFill>
                      <a:srgbClr val="DDDDDD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>
                    <a:solidFill>
                      <a:srgbClr val="DDDDDD">
                        <a:lumMod val="10000"/>
                      </a:srgb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rgbClr val="DDDD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(∆х /</m:t>
                    </m:r>
                  </m:oMath>
                </a14:m>
                <a:r>
                  <a:rPr lang="en-US" sz="3200" b="1" dirty="0">
                    <a:solidFill>
                      <a:srgbClr val="DDDDDD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3200" b="1" baseline="-25000" dirty="0" err="1">
                    <a:solidFill>
                      <a:srgbClr val="DDDDDD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изм</a:t>
                </a:r>
                <a:r>
                  <a:rPr lang="ru-RU" sz="3200" b="1" dirty="0">
                    <a:solidFill>
                      <a:srgbClr val="DDDDDD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)*100</a:t>
                </a:r>
                <a:r>
                  <a:rPr lang="ru-RU" sz="3200" b="1" dirty="0">
                    <a:solidFill>
                      <a:schemeClr val="bg1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ru-RU" sz="3200" b="1" i="1" dirty="0">
                    <a:solidFill>
                      <a:schemeClr val="bg1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3200" b="1" dirty="0">
                    <a:solidFill>
                      <a:schemeClr val="bg1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ru-RU" sz="3200" b="1" dirty="0">
                  <a:solidFill>
                    <a:schemeClr val="bg1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i="1" dirty="0" smtClean="0">
                    <a:solidFill>
                      <a:srgbClr val="DDDDDD">
                        <a:lumMod val="10000"/>
                      </a:srgb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ru-RU" sz="3200" b="1" i="1" dirty="0">
                  <a:solidFill>
                    <a:srgbClr val="6633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17970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b="1" i="1" dirty="0">
                    <a:solidFill>
                      <a:srgbClr val="6633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endParaRPr lang="ru-RU" sz="2800" dirty="0">
                  <a:solidFill>
                    <a:srgbClr val="6633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38600"/>
                <a:ext cx="8077200" cy="3379387"/>
              </a:xfrm>
              <a:prstGeom prst="rect">
                <a:avLst/>
              </a:prstGeom>
              <a:blipFill rotWithShape="0">
                <a:blip r:embed="rId3"/>
                <a:stretch>
                  <a:fillRect l="-1132" t="-722" r="-11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28600"/>
                <a:ext cx="8001000" cy="507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4013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1-ый опыт - Х</a:t>
                </a:r>
                <a:r>
                  <a:rPr lang="ru-RU" sz="3200" b="1" baseline="-25000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354013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2-ой опыт  - Х</a:t>
                </a:r>
                <a:r>
                  <a:rPr lang="ru-RU" sz="3200" b="1" baseline="-25000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</a:p>
              <a:p>
                <a:pPr marL="354013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3-ий опыт - Х</a:t>
                </a:r>
                <a:r>
                  <a:rPr lang="ru-RU" sz="3200" b="1" baseline="-25000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3200" b="1" dirty="0" smtClean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4013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b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n-</a:t>
                </a:r>
                <a:r>
                  <a:rPr lang="ru-RU" sz="3200" b="1" dirty="0" err="1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ый</a:t>
                </a:r>
                <a:r>
                  <a:rPr lang="ru-RU" sz="3200" b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опыт- Х</a:t>
                </a:r>
                <a:r>
                  <a:rPr lang="en-US" sz="3200" b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endParaRPr lang="ru-RU" sz="3200" b="1" dirty="0" smtClean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RU" sz="3200" dirty="0" smtClean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9705" algn="ctr">
                  <a:lnSpc>
                    <a:spcPct val="115000"/>
                  </a:lnSpc>
                  <a:spcAft>
                    <a:spcPts val="1000"/>
                  </a:spcAft>
                  <a:tabLst>
                    <a:tab pos="4648200" algn="l"/>
                  </a:tabLst>
                </a:pPr>
                <a:r>
                  <a:rPr lang="en-US" sz="3200" b="1" dirty="0" smtClean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3200" b="1" baseline="-25000" dirty="0" err="1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изм</a:t>
                </a:r>
                <a:r>
                  <a:rPr lang="ru-RU" sz="3200" b="1" baseline="-250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3200" b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ru-RU" sz="3200" b="1" baseline="-250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3200" b="1" baseline="-25000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ср </a:t>
                </a:r>
                <a:r>
                  <a:rPr lang="ru-RU" sz="3200" b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i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</m:t>
                        </m:r>
                        <m:r>
                          <a:rPr 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+Х</m:t>
                        </m:r>
                        <m:r>
                          <a:rPr 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+Х</m:t>
                        </m:r>
                        <m:r>
                          <a:rPr 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ru-RU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+...+ Х</m:t>
                        </m:r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ru-RU" sz="3200" b="1" i="1" dirty="0">
                    <a:solidFill>
                      <a:schemeClr val="bg2">
                        <a:lumMod val="1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endParaRPr lang="ru-RU" sz="3200" b="1" i="1" dirty="0" smtClean="0">
                  <a:solidFill>
                    <a:schemeClr val="bg2">
                      <a:lumMod val="1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9705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4648200" algn="l"/>
                  </a:tabLst>
                </a:pPr>
                <a:r>
                  <a:rPr lang="ru-RU" sz="3200" b="1" i="1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ru-RU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8600"/>
                <a:ext cx="8001000" cy="5077608"/>
              </a:xfrm>
              <a:prstGeom prst="rect">
                <a:avLst/>
              </a:prstGeom>
              <a:blipFill rotWithShape="1">
                <a:blip r:embed="rId2"/>
                <a:stretch>
                  <a:fillRect t="-1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179439"/>
                <a:ext cx="7772400" cy="2524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4013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Дисперсией называется </a:t>
                </a:r>
                <a:r>
                  <a:rPr lang="ru-RU" sz="2800" b="1" i="1" dirty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величина, </a:t>
                </a:r>
                <a:r>
                  <a:rPr lang="ru-RU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равная среднему арифметическому квадратов отклонений от среднего значения</a:t>
                </a:r>
                <a:r>
                  <a:rPr lang="en-US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354013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</a:t>
                </a:r>
                <a:r>
                  <a:rPr lang="ru-RU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srgbClr val="DDDDDD">
                                <a:lumMod val="10000"/>
                              </a:srgb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ru-RU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ср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–</m:t>
                            </m:r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>
                            <a:solidFill>
                              <a:srgbClr val="DDDD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en-US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ср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–</m:t>
                            </m:r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>
                            <a:solidFill>
                              <a:srgbClr val="DDDD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 … +</m:t>
                        </m:r>
                        <m:sSup>
                          <m:sSupPr>
                            <m:ctrlPr>
                              <a:rPr lang="ru-RU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en-US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ср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–</m:t>
                            </m:r>
                            <m:sSub>
                              <m:sSubPr>
                                <m:ctrlPr>
                                  <a:rPr lang="ru-RU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Х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DDDDDD">
                                        <a:lumMod val="1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DDDD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solidFill>
                              <a:srgbClr val="DDDD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den>
                    </m:f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9439"/>
                <a:ext cx="7772400" cy="2524153"/>
              </a:xfrm>
              <a:prstGeom prst="rect">
                <a:avLst/>
              </a:prstGeom>
              <a:blipFill rotWithShape="1">
                <a:blip r:embed="rId2"/>
                <a:stretch>
                  <a:fillRect t="-1446" r="-1569" b="-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0" y="2895600"/>
                <a:ext cx="7924800" cy="1868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4013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b="1" i="1" dirty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Абсолютная погрешность</a:t>
                </a:r>
                <a:r>
                  <a:rPr lang="ru-RU" sz="2800" i="1" dirty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равна</a:t>
                </a:r>
                <a:endParaRPr lang="ru-RU" sz="2800" b="1" i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7970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2800" b="1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∆х</a:t>
                </a:r>
                <a:r>
                  <a:rPr lang="ru-RU" sz="2800" b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32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𝑫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𝐧</m:t>
                            </m:r>
                            <m:r>
                              <a:rPr lang="ru-RU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ru-RU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den>
                        </m:f>
                      </m:e>
                    </m:rad>
                    <m:r>
                      <a:rPr lang="ru-RU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ru-RU" sz="3200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ru-RU" sz="3200" b="1" i="1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endParaRPr lang="ru-RU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5600"/>
                <a:ext cx="7924800" cy="1868525"/>
              </a:xfrm>
              <a:prstGeom prst="rect">
                <a:avLst/>
              </a:prstGeom>
              <a:blipFill rotWithShape="1">
                <a:blip r:embed="rId3"/>
                <a:stretch>
                  <a:fillRect t="-19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28600" y="4764125"/>
                <a:ext cx="7772400" cy="2156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6213"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b="1" i="1" dirty="0" smtClean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Относительная </a:t>
                </a:r>
                <a:r>
                  <a:rPr lang="ru-RU" sz="2800" b="1" i="1" dirty="0">
                    <a:solidFill>
                      <a:schemeClr val="bg2">
                        <a:lumMod val="1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погрешность результата измерений</a:t>
                </a:r>
                <a:endParaRPr lang="ru-RU" sz="2800" b="1" i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Ɛ</a:t>
                </a:r>
                <a:r>
                  <a:rPr lang="ru-RU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3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ru-RU" sz="32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sSub>
                          <m:sSubPr>
                            <m:ctrlPr>
                              <a:rPr lang="ru-RU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ср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1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*100 </a:t>
                </a:r>
                <a:r>
                  <a:rPr lang="en-US" sz="3200" b="1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3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64125"/>
                <a:ext cx="7772400" cy="2156616"/>
              </a:xfrm>
              <a:prstGeom prst="rect">
                <a:avLst/>
              </a:prstGeom>
              <a:blipFill rotWithShape="1">
                <a:blip r:embed="rId4"/>
                <a:stretch>
                  <a:fillRect t="-1700" r="-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760208"/>
              </p:ext>
            </p:extLst>
          </p:nvPr>
        </p:nvGraphicFramePr>
        <p:xfrm>
          <a:off x="152401" y="2801771"/>
          <a:ext cx="7848599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748562"/>
                <a:gridCol w="694941"/>
                <a:gridCol w="540510"/>
                <a:gridCol w="617725"/>
                <a:gridCol w="617725"/>
                <a:gridCol w="617725"/>
                <a:gridCol w="617725"/>
                <a:gridCol w="694941"/>
                <a:gridCol w="617725"/>
                <a:gridCol w="540510"/>
                <a:gridCol w="540510"/>
              </a:tblGrid>
              <a:tr h="242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ученика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Отн.влажн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ᵠ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200" y="152400"/>
            <a:ext cx="7848600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8940" algn="just">
              <a:lnSpc>
                <a:spcPct val="115000"/>
              </a:lnSpc>
              <a:spcAft>
                <a:spcPts val="1000"/>
              </a:spcAft>
              <a:tabLst>
                <a:tab pos="4748213" algn="l"/>
              </a:tabLst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определении влажности воздуха в классе учащиеся получили следующие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8940" algn="r">
              <a:lnSpc>
                <a:spcPct val="115000"/>
              </a:lnSpc>
              <a:spcAft>
                <a:spcPts val="1000"/>
              </a:spcAft>
              <a:tabLst>
                <a:tab pos="4748213" algn="l"/>
              </a:tabLst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8940" algn="just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r клетка">
  <a:themeElements>
    <a:clrScheme name="TS001069064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TS00106906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S001069064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64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64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Темаr клетка</Template>
  <TotalTime>1189</TotalTime>
  <Words>1018</Words>
  <Application>Microsoft Office PowerPoint</Application>
  <PresentationFormat>Экран (4:3)</PresentationFormat>
  <Paragraphs>211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Темаr клетка</vt:lpstr>
      <vt:lpstr>Определение погрешностей измерений </vt:lpstr>
      <vt:lpstr>Цель  урока</vt:lpstr>
      <vt:lpstr>Задачи</vt:lpstr>
      <vt:lpstr>Презентация PowerPoint</vt:lpstr>
      <vt:lpstr>Измерения и их виды</vt:lpstr>
      <vt:lpstr>Погрешности и их виды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141</cp:revision>
  <dcterms:created xsi:type="dcterms:W3CDTF">2011-11-09T16:11:06Z</dcterms:created>
  <dcterms:modified xsi:type="dcterms:W3CDTF">2018-04-01T15:42:22Z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PrimaryImageGen">
    <vt:lpwstr>1</vt:lpwstr>
  </property>
  <property fmtid="{D5CDD505-2E9C-101B-9397-08002B2CF9AE}" pid="9" name="UANotes">
    <vt:lpwstr>LEGACY PPTDT. 421488L. June 2003 retrofit</vt:lpwstr>
  </property>
  <property fmtid="{D5CDD505-2E9C-101B-9397-08002B2CF9AE}" pid="10" name="ContentTypeId">
    <vt:lpwstr>0x0101006025706CF4CD034688BEBAE97A2E701D0202001F9DE411C1B38343BE78B0080F632418</vt:lpwstr>
  </property>
  <property fmtid="{D5CDD505-2E9C-101B-9397-08002B2CF9AE}" pid="11" name="display_urn:schemas-microsoft-com:office:office#APAuthor">
    <vt:lpwstr>REDMOND\cynvey</vt:lpwstr>
  </property>
  <property fmtid="{D5CDD505-2E9C-101B-9397-08002B2CF9AE}" pid="12" name="APAuthor">
    <vt:lpwstr>241</vt:lpwstr>
  </property>
  <property fmtid="{D5CDD505-2E9C-101B-9397-08002B2CF9AE}" pid="13" name="CHMName">
    <vt:lpwstr/>
  </property>
  <property fmtid="{D5CDD505-2E9C-101B-9397-08002B2CF9AE}" pid="14" name="IsDeleted">
    <vt:lpwstr>0</vt:lpwstr>
  </property>
  <property fmtid="{D5CDD505-2E9C-101B-9397-08002B2CF9AE}" pid="15" name="Milestone">
    <vt:lpwstr>Continuous</vt:lpwstr>
  </property>
  <property fmtid="{D5CDD505-2E9C-101B-9397-08002B2CF9AE}" pid="16" name="ParentAssetId">
    <vt:lpwstr/>
  </property>
  <property fmtid="{D5CDD505-2E9C-101B-9397-08002B2CF9AE}" pid="17" name="ShowIn">
    <vt:lpwstr>Show everywhere</vt:lpwstr>
  </property>
  <property fmtid="{D5CDD505-2E9C-101B-9397-08002B2CF9AE}" pid="18" name="AssetId">
    <vt:lpwstr>TS001069064</vt:lpwstr>
  </property>
  <property fmtid="{D5CDD505-2E9C-101B-9397-08002B2CF9AE}" pid="19" name="IsSearchable">
    <vt:lpwstr>0</vt:lpwstr>
  </property>
  <property fmtid="{D5CDD505-2E9C-101B-9397-08002B2CF9AE}" pid="20" name="EditorialStatus">
    <vt:lpwstr/>
  </property>
  <property fmtid="{D5CDD505-2E9C-101B-9397-08002B2CF9AE}" pid="21" name="NumericId">
    <vt:lpwstr>-1.00000000000000</vt:lpwstr>
  </property>
  <property fmtid="{D5CDD505-2E9C-101B-9397-08002B2CF9AE}" pid="22" name="PublishTargets">
    <vt:lpwstr>OfficeOnline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Rules design template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UALocComments">
    <vt:lpwstr/>
  </property>
  <property fmtid="{D5CDD505-2E9C-101B-9397-08002B2CF9AE}" pid="29" name="Applications">
    <vt:lpwstr>172;#Office 2000;#-1;#TBD;#-1;#TBD;#-1;#TBD;#-1;#TBD;#-1;#TBD;#-1;#TBD</vt:lpwstr>
  </property>
  <property fmtid="{D5CDD505-2E9C-101B-9397-08002B2CF9AE}" pid="30" name="Content Type">
    <vt:lpwstr>OOFile</vt:lpwstr>
  </property>
  <property fmtid="{D5CDD505-2E9C-101B-9397-08002B2CF9AE}" pid="31" name="AuthoringAssetId">
    <vt:lpwstr>TP001069064</vt:lpwstr>
  </property>
</Properties>
</file>