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2"/>
  </p:notesMasterIdLst>
  <p:sldIdLst>
    <p:sldId id="256" r:id="rId2"/>
    <p:sldId id="267" r:id="rId3"/>
    <p:sldId id="266" r:id="rId4"/>
    <p:sldId id="257" r:id="rId5"/>
    <p:sldId id="273" r:id="rId6"/>
    <p:sldId id="268" r:id="rId7"/>
    <p:sldId id="269" r:id="rId8"/>
    <p:sldId id="270" r:id="rId9"/>
    <p:sldId id="271" r:id="rId10"/>
    <p:sldId id="261" r:id="rId11"/>
    <p:sldId id="262" r:id="rId12"/>
    <p:sldId id="263" r:id="rId13"/>
    <p:sldId id="264" r:id="rId14"/>
    <p:sldId id="265" r:id="rId15"/>
    <p:sldId id="280" r:id="rId16"/>
    <p:sldId id="274" r:id="rId17"/>
    <p:sldId id="276" r:id="rId18"/>
    <p:sldId id="275" r:id="rId19"/>
    <p:sldId id="277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6" autoAdjust="0"/>
    <p:restoredTop sz="92031" autoAdjust="0"/>
  </p:normalViewPr>
  <p:slideViewPr>
    <p:cSldViewPr snapToGrid="0">
      <p:cViewPr>
        <p:scale>
          <a:sx n="82" d="100"/>
          <a:sy n="82" d="100"/>
        </p:scale>
        <p:origin x="-1554" y="-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статус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Полных семей</c:v>
                </c:pt>
                <c:pt idx="1">
                  <c:v>Неполных семей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/>
              <a:t>Социальное положение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Социальное положение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Рабочие</c:v>
                </c:pt>
                <c:pt idx="1">
                  <c:v>Служащие</c:v>
                </c:pt>
                <c:pt idx="2">
                  <c:v>Предприниматели</c:v>
                </c:pt>
                <c:pt idx="3">
                  <c:v>Интилигенция</c:v>
                </c:pt>
                <c:pt idx="4">
                  <c:v>Другие(Домохозяйки)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0.19</c:v>
                </c:pt>
                <c:pt idx="2">
                  <c:v>0.22</c:v>
                </c:pt>
                <c:pt idx="3">
                  <c:v>7.0000000000000021E-2</c:v>
                </c:pt>
                <c:pt idx="4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85365762181244"/>
          <c:y val="0.24968295616147987"/>
          <c:w val="0.36661518490052308"/>
          <c:h val="0.6115672876313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/>
              <a:t>Образовательный </a:t>
            </a:r>
            <a:r>
              <a:rPr lang="ru-RU" sz="3600" dirty="0" smtClean="0"/>
              <a:t>уровень</a:t>
            </a:r>
            <a:r>
              <a:rPr lang="ru-RU" sz="3600" baseline="0" dirty="0" smtClean="0"/>
              <a:t> </a:t>
            </a:r>
            <a:r>
              <a:rPr lang="ru-RU" sz="3600" dirty="0" smtClean="0"/>
              <a:t>родителей</a:t>
            </a:r>
            <a:endParaRPr lang="ru-RU" sz="3600" dirty="0"/>
          </a:p>
        </c:rich>
      </c:tx>
      <c:layout>
        <c:manualLayout>
          <c:xMode val="edge"/>
          <c:yMode val="edge"/>
          <c:x val="0.13516141732283471"/>
          <c:y val="6.29629629629629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 родителей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1.0580284754559707E-2"/>
                  <c:y val="0.138238046955537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Высшее образование</c:v>
                </c:pt>
                <c:pt idx="1">
                  <c:v>Средне-специальное</c:v>
                </c:pt>
                <c:pt idx="2">
                  <c:v>Среднее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0.37600000000000033</c:v>
                </c:pt>
                <c:pt idx="1">
                  <c:v>0.45800000000000002</c:v>
                </c:pt>
                <c:pt idx="2">
                  <c:v>0.14300000000000004</c:v>
                </c:pt>
                <c:pt idx="3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2960137795285"/>
          <c:y val="0.23716441700514171"/>
          <c:w val="0.34132898622047325"/>
          <c:h val="0.6000383489149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ru-RU" sz="3600"/>
              <a:t>Мониторинг посещаемости собраний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Общешкольные собрания</c:v>
                </c:pt>
                <c:pt idx="1">
                  <c:v>Классные собрания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0.86000000000000043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Общешкольные собрания</c:v>
                </c:pt>
                <c:pt idx="1">
                  <c:v>Классные собрания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0.92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9913472"/>
        <c:axId val="199915008"/>
      </c:barChart>
      <c:catAx>
        <c:axId val="199913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200"/>
            </a:pPr>
            <a:endParaRPr lang="ru-RU"/>
          </a:p>
        </c:txPr>
        <c:crossAx val="199915008"/>
        <c:crosses val="autoZero"/>
        <c:auto val="1"/>
        <c:lblAlgn val="ctr"/>
        <c:lblOffset val="100"/>
        <c:noMultiLvlLbl val="0"/>
      </c:catAx>
      <c:valAx>
        <c:axId val="199915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9134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4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2273-5474-4C2C-AABB-B5590A2B525F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4938F-65F7-42B6-B485-535524363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7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938F-65F7-42B6-B485-535524363D8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17776"/>
      </p:ext>
    </p:extLst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074517"/>
      </p:ext>
    </p:extLst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216927"/>
      </p:ext>
    </p:extLst>
  </p:cSld>
  <p:clrMapOvr>
    <a:masterClrMapping/>
  </p:clrMapOvr>
  <p:transition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82714"/>
      </p:ext>
    </p:extLst>
  </p:cSld>
  <p:clrMapOvr>
    <a:masterClrMapping/>
  </p:clrMapOvr>
  <p:transition advClick="0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138471"/>
      </p:ext>
    </p:extLst>
  </p:cSld>
  <p:clrMapOvr>
    <a:masterClrMapping/>
  </p:clrMapOvr>
  <p:transition advClick="0" advTm="2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0082"/>
      </p:ext>
    </p:extLst>
  </p:cSld>
  <p:clrMapOvr>
    <a:masterClrMapping/>
  </p:clrMapOvr>
  <p:transition advClick="0" advTm="2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27644"/>
      </p:ext>
    </p:extLst>
  </p:cSld>
  <p:clrMapOvr>
    <a:masterClrMapping/>
  </p:clrMapOvr>
  <p:transition advClick="0" advTm="2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36643"/>
      </p:ext>
    </p:extLst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48363"/>
      </p:ext>
    </p:extLst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37105"/>
      </p:ext>
    </p:extLst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2479"/>
      </p:ext>
    </p:extLst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57786"/>
      </p:ext>
    </p:extLst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41938"/>
      </p:ext>
    </p:extLst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4993"/>
      </p:ext>
    </p:extLst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78925"/>
      </p:ext>
    </p:extLst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25493"/>
      </p:ext>
    </p:extLst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AD61-5F5D-4C25-9DAE-7472DDFEF384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BAB915-2FBD-4246-9824-B68126B68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ransition advClick="0" advTm="2000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4440"/>
            <a:ext cx="5173234" cy="56235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8862" y="194321"/>
            <a:ext cx="10614992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и школа: грани сотрудничества.</a:t>
            </a:r>
            <a:endParaRPr lang="ru-RU" sz="4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 наукой  для </a:t>
            </a: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всех: 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учителей, </a:t>
            </a:r>
            <a:endParaRPr lang="ru-RU" sz="48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r"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В.А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21661" y="4850977"/>
            <a:ext cx="6948669" cy="1810253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Кибалкина.И.А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заместитель директора по ВР 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МБОУ СОШ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п.Юловский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603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>
            <a:stCxn id="2" idx="2"/>
            <a:endCxn id="6" idx="0"/>
          </p:cNvCxnSpPr>
          <p:nvPr/>
        </p:nvCxnSpPr>
        <p:spPr>
          <a:xfrm rot="16200000" flipH="1">
            <a:off x="6361350" y="1352171"/>
            <a:ext cx="3361551" cy="250386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  <a:endCxn id="9" idx="0"/>
          </p:cNvCxnSpPr>
          <p:nvPr/>
        </p:nvCxnSpPr>
        <p:spPr>
          <a:xfrm rot="5400000">
            <a:off x="3744408" y="24699"/>
            <a:ext cx="2147153" cy="394441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670184" y="0"/>
            <a:ext cx="82400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семьей 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945" y="1271227"/>
            <a:ext cx="40889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</a:t>
            </a:r>
            <a:endParaRPr lang="ru-RU" sz="40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8341" y="2703694"/>
            <a:ext cx="3845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Открытые уроки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6118" y="4284881"/>
            <a:ext cx="57958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внеклассной работе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1911" y="1667467"/>
            <a:ext cx="2667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11643" y="2918343"/>
            <a:ext cx="317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онференции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5567" y="3070483"/>
            <a:ext cx="2000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Всеобуч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3" idx="0"/>
          </p:cNvCxnSpPr>
          <p:nvPr/>
        </p:nvCxnSpPr>
        <p:spPr>
          <a:xfrm rot="5400000">
            <a:off x="4340355" y="-1178610"/>
            <a:ext cx="347897" cy="45517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5" idx="0"/>
          </p:cNvCxnSpPr>
          <p:nvPr/>
        </p:nvCxnSpPr>
        <p:spPr>
          <a:xfrm rot="5400000">
            <a:off x="5510566" y="1424069"/>
            <a:ext cx="1780364" cy="77888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8" idx="0"/>
          </p:cNvCxnSpPr>
          <p:nvPr/>
        </p:nvCxnSpPr>
        <p:spPr>
          <a:xfrm rot="16200000" flipH="1">
            <a:off x="7546208" y="167312"/>
            <a:ext cx="1995013" cy="350704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7" idx="0"/>
          </p:cNvCxnSpPr>
          <p:nvPr/>
        </p:nvCxnSpPr>
        <p:spPr>
          <a:xfrm rot="16200000" flipH="1">
            <a:off x="8305742" y="-592221"/>
            <a:ext cx="744137" cy="377523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3820620"/>
            <a:ext cx="5996064" cy="3117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34729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999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6816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6917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42461034"/>
              </p:ext>
            </p:extLst>
          </p:nvPr>
        </p:nvGraphicFramePr>
        <p:xfrm>
          <a:off x="-1" y="0"/>
          <a:ext cx="12192001" cy="669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1886491"/>
              </p:ext>
            </p:extLst>
          </p:nvPr>
        </p:nvGraphicFramePr>
        <p:xfrm>
          <a:off x="0" y="0"/>
          <a:ext cx="1200061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16382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754799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45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5" grpId="0">
        <p:bldAsOne/>
      </p:bldGraphic>
      <p:bldGraphic spid="5" grpId="1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21" y="3923047"/>
            <a:ext cx="6198325" cy="27763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462" y="219657"/>
            <a:ext cx="8018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психолого-педагогического просвещения – помочь родителям правильно выстроить свои взаимоотношения с детьми, </a:t>
            </a:r>
            <a:endParaRPr lang="ru-RU" sz="40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способствовать полноценному развитию ребёнка.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46" y="3947588"/>
            <a:ext cx="4134087" cy="2751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65" y="925356"/>
            <a:ext cx="3566901" cy="23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676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921" y="470187"/>
            <a:ext cx="4760627" cy="3570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21" y="148282"/>
            <a:ext cx="5877697" cy="4408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9754">
            <a:off x="4374802" y="3172802"/>
            <a:ext cx="4509586" cy="33821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109001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0533" y="822409"/>
            <a:ext cx="897989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+семья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05561" y="2880837"/>
            <a:ext cx="74314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Успехи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воспитания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8" y="2873940"/>
            <a:ext cx="11689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Сотрудничество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3027" y="2833986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Будущее страны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>
            <a:stCxn id="2" idx="2"/>
            <a:endCxn id="7" idx="0"/>
          </p:cNvCxnSpPr>
          <p:nvPr/>
        </p:nvCxnSpPr>
        <p:spPr>
          <a:xfrm rot="5400000">
            <a:off x="3390473" y="-172053"/>
            <a:ext cx="1369606" cy="379047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6249" y="1729"/>
            <a:ext cx="6388532" cy="1036654"/>
          </a:xfrm>
        </p:spPr>
        <p:txBody>
          <a:bodyPr/>
          <a:lstStyle/>
          <a:p>
            <a:r>
              <a:rPr lang="ru-RU" dirty="0" smtClean="0"/>
              <a:t>Формы всеобуча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61565" y="3115875"/>
            <a:ext cx="266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Дискуссия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238" y="1388610"/>
            <a:ext cx="1788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Лекция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442" y="2407989"/>
            <a:ext cx="317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Конференции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7991" y="1245188"/>
            <a:ext cx="3039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 flipH="1">
            <a:off x="1499714" y="1038383"/>
            <a:ext cx="4470801" cy="35022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6" idx="0"/>
          </p:cNvCxnSpPr>
          <p:nvPr/>
        </p:nvCxnSpPr>
        <p:spPr>
          <a:xfrm flipH="1">
            <a:off x="5950000" y="1038383"/>
            <a:ext cx="20515" cy="12175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8" idx="0"/>
          </p:cNvCxnSpPr>
          <p:nvPr/>
        </p:nvCxnSpPr>
        <p:spPr>
          <a:xfrm rot="16200000" flipH="1">
            <a:off x="8100658" y="-1091761"/>
            <a:ext cx="206805" cy="44670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4" idx="0"/>
          </p:cNvCxnSpPr>
          <p:nvPr/>
        </p:nvCxnSpPr>
        <p:spPr>
          <a:xfrm>
            <a:off x="5970515" y="1038383"/>
            <a:ext cx="3624948" cy="207749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9070" y="2255959"/>
            <a:ext cx="39818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" y="3427368"/>
            <a:ext cx="4549883" cy="34124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98" y="3823761"/>
            <a:ext cx="4893034" cy="284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383247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38" y="172994"/>
            <a:ext cx="12031362" cy="9329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Тематика родительского всеобуча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9881" y="1173894"/>
            <a:ext cx="10404389" cy="518983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70C0"/>
                </a:solidFill>
                <a:latin typeface="Georgia" pitchFamily="18" charset="0"/>
              </a:rPr>
              <a:t>Секреты школьной адаптации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70C0"/>
                </a:solidFill>
                <a:latin typeface="Georgia" pitchFamily="18" charset="0"/>
              </a:rPr>
              <a:t>Традиции семейного воспитания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70C0"/>
                </a:solidFill>
                <a:latin typeface="Georgia" pitchFamily="18" charset="0"/>
              </a:rPr>
              <a:t> Как помочь ребенку стать успешным?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70C0"/>
                </a:solidFill>
                <a:latin typeface="Georgia" pitchFamily="18" charset="0"/>
              </a:rPr>
              <a:t>Ценности современного подростка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70C0"/>
                </a:solidFill>
                <a:latin typeface="Georgia" pitchFamily="18" charset="0"/>
              </a:rPr>
              <a:t>Ваш ребенок сдаёт ЕГЭ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70C0"/>
                </a:solidFill>
                <a:latin typeface="Georgia" pitchFamily="18" charset="0"/>
              </a:rPr>
              <a:t>Современные дети и их несовременные родители</a:t>
            </a:r>
          </a:p>
          <a:p>
            <a:pPr>
              <a:buClr>
                <a:srgbClr val="0070C0"/>
              </a:buClr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2532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93681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Фото Доклад\0001-001-shkola-otvetstvennykh-roditele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50" y="0"/>
            <a:ext cx="2928552" cy="2888216"/>
          </a:xfrm>
          <a:prstGeom prst="rect">
            <a:avLst/>
          </a:prstGeom>
          <a:noFill/>
        </p:spPr>
      </p:pic>
      <p:sp>
        <p:nvSpPr>
          <p:cNvPr id="8" name="Вертикальный свиток 7"/>
          <p:cNvSpPr/>
          <p:nvPr/>
        </p:nvSpPr>
        <p:spPr>
          <a:xfrm>
            <a:off x="2372497" y="0"/>
            <a:ext cx="9646507" cy="6858000"/>
          </a:xfrm>
          <a:prstGeom prst="verticalScroll">
            <a:avLst/>
          </a:prstGeom>
          <a:solidFill>
            <a:srgbClr val="83E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00400" y="0"/>
            <a:ext cx="7994822" cy="6385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«Сколько-нибудь успешная воспитательная работа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была бы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совершенно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немыслима, если бы не система педагогического просвещения, повышение педагогической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культуры родителей».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                                           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В.А.Сухомлинский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35826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5" y="410547"/>
            <a:ext cx="4049394" cy="2695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3068" y="0"/>
            <a:ext cx="8029162" cy="6932645"/>
          </a:xfrm>
        </p:spPr>
        <p:txBody>
          <a:bodyPr>
            <a:noAutofit/>
          </a:bodyPr>
          <a:lstStyle/>
          <a:p>
            <a:r>
              <a:rPr lang="ru-RU" sz="4800" dirty="0"/>
              <a:t>Есть вечные темы, </a:t>
            </a:r>
            <a:endParaRPr lang="ru-RU" sz="4800" dirty="0" smtClean="0"/>
          </a:p>
          <a:p>
            <a:r>
              <a:rPr lang="ru-RU" sz="4800" dirty="0" smtClean="0"/>
              <a:t>не </a:t>
            </a:r>
            <a:r>
              <a:rPr lang="ru-RU" sz="4800" dirty="0"/>
              <a:t>теряющие своей актуальности не только </a:t>
            </a:r>
            <a:endParaRPr lang="ru-RU" sz="4800" dirty="0" smtClean="0"/>
          </a:p>
          <a:p>
            <a:r>
              <a:rPr lang="ru-RU" sz="4800" dirty="0" smtClean="0"/>
              <a:t>в </a:t>
            </a:r>
            <a:r>
              <a:rPr lang="ru-RU" sz="4800" dirty="0"/>
              <a:t>педагогике, но и в обществе в целом. Среди таких тем – взаимодействие </a:t>
            </a:r>
            <a:endParaRPr lang="ru-RU" sz="4800" dirty="0" smtClean="0"/>
          </a:p>
          <a:p>
            <a:r>
              <a:rPr lang="ru-RU" sz="4800" dirty="0" smtClean="0"/>
              <a:t>семьи </a:t>
            </a:r>
            <a:r>
              <a:rPr lang="ru-RU" sz="4800" dirty="0"/>
              <a:t>и школы.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745"/>
            <a:ext cx="4385387" cy="2280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383289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35567" y="1314450"/>
            <a:ext cx="10560051" cy="3779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2597" y="312423"/>
            <a:ext cx="3105296" cy="104026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Школа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190" y="2623790"/>
            <a:ext cx="11171582" cy="8614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Две мощнейшие силы в процессе становления личности каждого человека.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5130" y="1387331"/>
            <a:ext cx="9800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Родители            Педагоги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3694922" y="1352691"/>
            <a:ext cx="2000323" cy="23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5695245" y="1352691"/>
            <a:ext cx="2000323" cy="230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4" y="3798339"/>
            <a:ext cx="7915773" cy="30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966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6954"/>
            <a:ext cx="12192000" cy="503555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«Счастлив тот, кто счастлив в семье»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252" y="1139658"/>
            <a:ext cx="11416747" cy="7089942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200000"/>
            </a:pPr>
            <a:r>
              <a:rPr lang="ru-RU" sz="4000" dirty="0"/>
              <a:t>Семья</a:t>
            </a:r>
            <a:endParaRPr lang="ru-RU" sz="4000" dirty="0" smtClean="0"/>
          </a:p>
          <a:p>
            <a:pPr marL="285750" indent="-285750">
              <a:buClr>
                <a:srgbClr val="FFFF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4000" dirty="0" smtClean="0"/>
              <a:t>это опора ,крепость, начало всех начал.</a:t>
            </a:r>
          </a:p>
          <a:p>
            <a:pPr marL="285750" indent="-285750">
              <a:buClr>
                <a:srgbClr val="FFFF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4000" dirty="0"/>
              <a:t> </a:t>
            </a:r>
            <a:r>
              <a:rPr lang="ru-RU" sz="4000" dirty="0" smtClean="0"/>
              <a:t>это одно из немногих мест, </a:t>
            </a:r>
          </a:p>
          <a:p>
            <a:pPr marL="285750" indent="-285750">
              <a:buClr>
                <a:srgbClr val="FFFF00"/>
              </a:buClr>
              <a:buSzPct val="200000"/>
            </a:pPr>
            <a:r>
              <a:rPr lang="ru-RU" sz="4000" dirty="0" smtClean="0"/>
              <a:t>   где человек может почувствовать себя личностью, получить подтверждение своей значимости, уникальности</a:t>
            </a:r>
          </a:p>
          <a:p>
            <a:pPr marL="285750" indent="-285750">
              <a:buClr>
                <a:srgbClr val="FFFF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4000" dirty="0"/>
              <a:t> </a:t>
            </a:r>
            <a:r>
              <a:rPr lang="ru-RU" sz="4000" dirty="0" smtClean="0"/>
              <a:t>это естественная среда ребёнка, где закладывают основы будущей личности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153771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8384" y="10691"/>
            <a:ext cx="3801579" cy="920998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Семья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7637" y="1341077"/>
            <a:ext cx="9800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Учебно-воспитательный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процесс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8627" y="2736751"/>
            <a:ext cx="384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Учитель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898" y="1407871"/>
            <a:ext cx="59971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Внеурочно досуговая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деятельность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269174" y="931689"/>
            <a:ext cx="2998578" cy="40938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 flipH="1">
            <a:off x="3290476" y="931689"/>
            <a:ext cx="2978698" cy="47618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5" idx="0"/>
          </p:cNvCxnSpPr>
          <p:nvPr/>
        </p:nvCxnSpPr>
        <p:spPr>
          <a:xfrm flipH="1">
            <a:off x="6249295" y="931689"/>
            <a:ext cx="19879" cy="18050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2" y="3444637"/>
            <a:ext cx="5125170" cy="341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27" y="3444637"/>
            <a:ext cx="5113650" cy="341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416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>
            <a:stCxn id="4" idx="3"/>
            <a:endCxn id="5" idx="1"/>
          </p:cNvCxnSpPr>
          <p:nvPr/>
        </p:nvCxnSpPr>
        <p:spPr>
          <a:xfrm>
            <a:off x="4376997" y="3992189"/>
            <a:ext cx="3395403" cy="1588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8" y="4185806"/>
            <a:ext cx="3127213" cy="2342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835113" cy="2932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38" y="0"/>
            <a:ext cx="3349262" cy="3044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5739" y="834887"/>
            <a:ext cx="2777917" cy="1060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Семья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9080" y="3462116"/>
            <a:ext cx="2777917" cy="1060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Школа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72400" y="3462116"/>
            <a:ext cx="2916195" cy="1060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Учитель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5" idx="0"/>
          </p:cNvCxnSpPr>
          <p:nvPr/>
        </p:nvCxnSpPr>
        <p:spPr>
          <a:xfrm rot="16200000" flipH="1">
            <a:off x="6869057" y="1100674"/>
            <a:ext cx="1567083" cy="315580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2988039" y="1895033"/>
            <a:ext cx="3086659" cy="1567083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422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27838 0.3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51823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25326 -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26 -0.38311 L 0.50638 4.0740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191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38 0.38311 L -0.25326 0.383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23 4.07407E-6 L -0.25312 -0.38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64 4.07407E-6 L 4.375E-6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11 0.38311 L 2.708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91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12 -0.38311 L -2.29167E-6 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7720" y="451691"/>
            <a:ext cx="11109960" cy="561465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Федеральном государственном стандарте разработчики стандарта проводят красной нитью утверждение о том,</a:t>
            </a:r>
          </a:p>
          <a:p>
            <a:pPr algn="ctr"/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что</a:t>
            </a:r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 школе, а школа должна быть готова к ребенку». </a:t>
            </a:r>
            <a:endParaRPr lang="ru-RU" sz="5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0353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504" y="880300"/>
            <a:ext cx="11058941" cy="3152912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установление </a:t>
            </a:r>
            <a:r>
              <a:rPr lang="ru-RU" dirty="0">
                <a:solidFill>
                  <a:srgbClr val="0070C0"/>
                </a:solidFill>
              </a:rPr>
              <a:t>партнерских отношений с семьей </a:t>
            </a:r>
            <a:r>
              <a:rPr lang="ru-RU" dirty="0" smtClean="0">
                <a:solidFill>
                  <a:srgbClr val="0070C0"/>
                </a:solidFill>
              </a:rPr>
              <a:t>каждого ученика;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175" y="172414"/>
            <a:ext cx="479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0070C0"/>
                </a:solidFill>
              </a:rPr>
              <a:t>Цель программы: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5759" y="3540769"/>
            <a:ext cx="1104568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900" dirty="0" smtClean="0">
                <a:solidFill>
                  <a:srgbClr val="0070C0"/>
                </a:solidFill>
              </a:rPr>
              <a:t> создание </a:t>
            </a:r>
            <a:r>
              <a:rPr lang="ru-RU" sz="4900" dirty="0">
                <a:solidFill>
                  <a:srgbClr val="0070C0"/>
                </a:solidFill>
              </a:rPr>
              <a:t>атмосферы взаимоподдержки и общности интересов.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42833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719" y="0"/>
            <a:ext cx="8915399" cy="9939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u="sng" dirty="0">
                <a:solidFill>
                  <a:srgbClr val="0070C0"/>
                </a:solidFill>
              </a:rPr>
              <a:t>Задачи программы</a:t>
            </a:r>
            <a:r>
              <a:rPr lang="ru-RU" b="1" i="1" u="sng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611" y="1083275"/>
            <a:ext cx="11166389" cy="6643405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9300" dirty="0">
                <a:solidFill>
                  <a:srgbClr val="0070C0"/>
                </a:solidFill>
                <a:latin typeface="+mj-lt"/>
              </a:rPr>
              <a:t>Изучение </a:t>
            </a: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семейной атмосферы</a:t>
            </a:r>
            <a:r>
              <a:rPr lang="ru-RU" sz="93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окружающей </a:t>
            </a:r>
            <a:r>
              <a:rPr lang="ru-RU" sz="9300" dirty="0">
                <a:solidFill>
                  <a:srgbClr val="0070C0"/>
                </a:solidFill>
                <a:latin typeface="+mj-lt"/>
              </a:rPr>
              <a:t>ученика, его взаимоотношений </a:t>
            </a: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        с </a:t>
            </a:r>
            <a:r>
              <a:rPr lang="ru-RU" sz="9300" dirty="0">
                <a:solidFill>
                  <a:srgbClr val="0070C0"/>
                </a:solidFill>
                <a:latin typeface="+mj-lt"/>
              </a:rPr>
              <a:t>членами семьи;</a:t>
            </a:r>
          </a:p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9300" dirty="0">
                <a:solidFill>
                  <a:srgbClr val="0070C0"/>
                </a:solidFill>
                <a:latin typeface="+mj-lt"/>
              </a:rPr>
              <a:t>Психолого-педагогическое </a:t>
            </a: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и </a:t>
            </a:r>
            <a:r>
              <a:rPr lang="ru-RU" sz="9300" dirty="0">
                <a:solidFill>
                  <a:srgbClr val="0070C0"/>
                </a:solidFill>
                <a:latin typeface="+mj-lt"/>
              </a:rPr>
              <a:t>правовое просвещение </a:t>
            </a: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родителей;</a:t>
            </a:r>
          </a:p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Защита интересов и прав ребенка  в семьях.</a:t>
            </a:r>
          </a:p>
          <a:p>
            <a:pPr marL="342900" lvl="0" indent="-342900">
              <a:buClr>
                <a:srgbClr val="0070C0"/>
              </a:buClr>
              <a:buFont typeface="+mj-lt"/>
              <a:buAutoNum type="arabicPeriod"/>
            </a:pPr>
            <a:r>
              <a:rPr lang="ru-RU" sz="9300" dirty="0" smtClean="0">
                <a:solidFill>
                  <a:srgbClr val="0070C0"/>
                </a:solidFill>
                <a:latin typeface="+mj-lt"/>
              </a:rPr>
              <a:t>Обобщение </a:t>
            </a:r>
            <a:r>
              <a:rPr lang="ru-RU" sz="9300" dirty="0">
                <a:solidFill>
                  <a:srgbClr val="0070C0"/>
                </a:solidFill>
                <a:latin typeface="+mj-lt"/>
              </a:rPr>
              <a:t>и распространение положительного опыта воспитания.</a:t>
            </a:r>
          </a:p>
          <a:p>
            <a:pPr>
              <a:buClr>
                <a:srgbClr val="0070C0"/>
              </a:buClr>
            </a:pPr>
            <a:r>
              <a:rPr lang="ru-RU" sz="8000" dirty="0">
                <a:latin typeface="+mj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124860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828</TotalTime>
  <Words>328</Words>
  <Application>Microsoft Office PowerPoint</Application>
  <PresentationFormat>Произвольный</PresentationFormat>
  <Paragraphs>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Кибалкина.И.А., заместитель директора по ВР    МБОУ СОШ п.Юловский.</vt:lpstr>
      <vt:lpstr>Презентация PowerPoint</vt:lpstr>
      <vt:lpstr>Школа</vt:lpstr>
      <vt:lpstr>«Счастлив тот, кто счастлив в семье»</vt:lpstr>
      <vt:lpstr>Семья</vt:lpstr>
      <vt:lpstr>Семья</vt:lpstr>
      <vt:lpstr>Презентация PowerPoint</vt:lpstr>
      <vt:lpstr> установление партнерских отношений с семьей каждого ученика; </vt:lpstr>
      <vt:lpstr>  Задачи программы: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Формы всеобуча</vt:lpstr>
      <vt:lpstr>Тематика родительского всеобуча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СОШ 81</dc:creator>
  <cp:lastModifiedBy>Microsoft</cp:lastModifiedBy>
  <cp:revision>109</cp:revision>
  <dcterms:created xsi:type="dcterms:W3CDTF">2017-01-17T14:05:47Z</dcterms:created>
  <dcterms:modified xsi:type="dcterms:W3CDTF">2018-02-27T18:13:58Z</dcterms:modified>
</cp:coreProperties>
</file>