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</p:sldMasterIdLst>
  <p:notesMasterIdLst>
    <p:notesMasterId r:id="rId30"/>
  </p:notesMasterIdLst>
  <p:sldIdLst>
    <p:sldId id="355" r:id="rId12"/>
    <p:sldId id="356" r:id="rId13"/>
    <p:sldId id="358" r:id="rId14"/>
    <p:sldId id="360" r:id="rId15"/>
    <p:sldId id="375" r:id="rId16"/>
    <p:sldId id="376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72" r:id="rId27"/>
    <p:sldId id="371" r:id="rId28"/>
    <p:sldId id="3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2BF27"/>
    <a:srgbClr val="FF0000"/>
    <a:srgbClr val="ED8059"/>
    <a:srgbClr val="5CDE5C"/>
    <a:srgbClr val="23CB4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3474" autoAdjust="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E04DD-49C1-4524-AF22-82520681352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E5A81-D91E-48B6-9461-ED73E110E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2BCBD-C1E9-4448-B405-0C7E39670EA8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B81EB-3CEC-4C25-9BEE-6C0781C7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5E4D-71EA-48D0-A1BB-C39AC6231822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FDA79-E17C-4DAA-992D-B6DFA9784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6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121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2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5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972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937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529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988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9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7D7A3-B181-46ED-8077-47F2AD7AFF97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D8A72-5082-4509-A33E-9610114C7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4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0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148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470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40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699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1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67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348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6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332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770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4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0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4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4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CED2D-4715-4BAC-A355-971326758172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117AD-67A5-45B0-BD4F-56FAD512D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96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9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8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6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23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7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7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A1A10-FA10-4AF5-A0E6-F3C0CD169730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341EA97-2D64-4E19-BCBD-CA7F2C48F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17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2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76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2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41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4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55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6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58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6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5B860-475E-423B-AB2C-3A0553DA0205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496AF-BE17-4C9F-BFC9-F3045CFCF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99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2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5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6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71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41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20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7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0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B214A-0965-4E14-B3E5-1BDCF45F4D52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84EDC-596D-408C-8E28-5C28270BA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00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96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22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2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4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3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00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96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77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801BB-BDA5-466B-A928-3C97CE9998BE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EC025-6720-4453-BF27-E3D5DEC03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8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12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0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42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1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59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27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8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1011A-9C02-4A59-A797-87EA108AE64F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8ECDE-F938-4202-BEAF-47E7D4365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4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83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09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2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53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39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955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D99E4-FE96-4542-982A-DDF8555A861D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46E27-002B-4C5A-BFB6-962B139A0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0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2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25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265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00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7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14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22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1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D866-E223-42C3-A38F-55F7EA1D6B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901-E163-4EC1-9845-4D8F3758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2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7487A-2E19-4209-9185-435B64A73BDD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38662-5E10-4745-99F9-FA268677F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32D5-95BC-492F-A14E-14502686D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1A21-50E9-42C6-A8D0-1BB09D7FB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204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793-3694-4917-945C-1F3788FEE8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66A2-889D-4EF8-8557-CA6CCED6F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42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C146-D998-44A7-B0D5-B1AB86F09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1FE6-9861-4432-872F-86D567616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54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258-FFEB-478F-B24C-C88BE8E458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3BD-01F2-4F68-94FD-CEC401493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03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B263-BDD7-41E1-ACC7-1328BE629F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5498-5D55-43BD-8686-C5AD7FD93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181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CB43-5A55-4E4C-AB27-40C7B5CA2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B490-E968-4D06-AF62-B5AEFD2D9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7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614-3805-4CD2-95DB-B48916C70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47DA-58EF-48B5-A96F-DCFACFB0B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58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0F2F-C9BD-4816-A0E7-26537924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A86-86C0-429B-90D4-15CC28EF3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9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0842-3011-47CB-9BF2-14DE028824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A90C-6E8F-4469-8BD8-BDA44310A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06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AE9A-77F7-4CDD-B111-1612804D56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7ECC-B32D-4389-9AC1-01AD004863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E7834BE-03D6-49AA-8497-4D9FAA8F2C4C}" type="datetimeFigureOut">
              <a:rPr lang="ru-RU" smtClean="0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0EB7282-63D6-464B-805B-8F9B5160F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7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FC320-CBA4-4FE5-A662-C71111659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B0021-9817-4F09-844A-FA0E17CE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7.jpeg"/><Relationship Id="rId4" Type="http://schemas.openxmlformats.org/officeDocument/2006/relationships/hyperlink" Target="http://plumage.ru/gallery/evening/67589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ele-market.ru/led_televizory/toshiba_23el933/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allforchildren.ru/pictures/showimg/books/book041png.htm" TargetMode="External"/><Relationship Id="rId7" Type="http://schemas.openxmlformats.org/officeDocument/2006/relationships/hyperlink" Target="http://allforchildren.ru/pictures/showimg/childrensday/childrensday21jpg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hyperlink" Target="http://allforchildren.ru/pictures/showimg/house/house082gif.htm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ochemuha.ru/category/nauka/ximiya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hyperlink" Target="http://vodoobmen.ru/water_gallery.html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4258816" cy="367240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0099"/>
                </a:solidFill>
                <a:effectLst/>
                <a:latin typeface="+mn-lt"/>
              </a:rPr>
              <a:t>Психологическое здоровье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+mn-lt"/>
              </a:rPr>
              <a:t>является необходимым условием полноценного функционирования и развития человека в процессе его жизнедеятельности</a:t>
            </a:r>
            <a:endParaRPr lang="ru-RU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 descr="H:\DCIM\104CANON\IMG_2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88432" cy="583264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o1.imgsmail.ru/imgpreview?key=http%3A//ssporttovary.ru/d/412029/d/3-282.jpg&amp;mb=imgdb_preview_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2376264" cy="3172931"/>
          </a:xfrm>
          <a:prstGeom prst="round2Diag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9940" name="Picture 4" descr="Женский деловой костюм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330299" cy="4258022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9946" name="Picture 10" descr="Вечернее платье BADGLEY MISCHKA">
            <a:hlinkClick r:id="rId4" tooltip="Вечернее платье BADGLEY MISCHKA мод. EGEG0572B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196752"/>
            <a:ext cx="2664296" cy="4005153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87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Toshiba 23EL9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649"/>
            <a:ext cx="2952328" cy="2214247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0968" name="Picture 8" descr="http://go2.imgsmail.ru/imgpreview?key=http%3A//womenofrussia.org/userfiles/image/%25D0%25BA%25D0%25BD%25D0%25B8%25D0%25B3%25D0%25B01.jpg&amp;mb=imgdb_preview_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2232248" cy="3162353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70" name="Picture 10" descr="http://go4.imgsmail.ru/imgpreview?key=http%3A//www.cifratechnika.ru/how/computer/1.jpg&amp;mb=imgdb_preview_3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855488" cy="216024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681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o3.imgsmail.ru/imgpreview?key=http%3A//www.novate.ru/files/u4755/record-car-10.jpg&amp;mb=imgdb_preview_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3227187" cy="216024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988" name="Picture 4" descr="http://go4.imgsmail.ru/imgpreview?key=http%3A//realbiker.ru/bike/bikechoice/road%5Forbea%5Forca.jpg&amp;mb=imgdb_preview_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3574419" cy="2232248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990" name="Picture 6" descr="http://go2.imgsmail.ru/imgpreview?key=http%3A//www.moto-catalog.ru/obj/files/1036.jpeg&amp;mb=imgdb_preview_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680090" cy="2549356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3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go2.imgsmail.ru/imgpreview?key=http%3A//venividi.ru/files/img1/5014/31.jpg&amp;mb=imgdb_preview_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384376" cy="2251648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3016" name="Picture 8" descr="http://go2.imgsmail.ru/imgpreview?key=http%3A//blog-p.ru/images/stories/Anapa/vsio/gelendjik.jpg&amp;mb=imgdb_preview_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3024336" cy="2264979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3018" name="Picture 10" descr="http://go4.imgsmail.ru/imgpreview?key=http%3A//tveen.net/uploads/posts/2012-11/thumbs/1351750850%5F1351702a.jpg&amp;mb=imgdb_preview_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73700"/>
            <a:ext cx="3096344" cy="2051644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769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Не сброшенные на диск\2011-2012 Детский сад\Фото\Книга сказок 11.2012\IMG_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944217" cy="2916325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I:\Не сброшенные на диск\2011-2012 Детский сад\Фото\Книга сказок 11.2012\IMG_4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4644"/>
            <a:ext cx="2016224" cy="3024337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8" name="Picture 4" descr="I:\Не сброшенные на диск\2011-2012 Детский сад\Фото\Книга сказок 11.2012\IMG_4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6632"/>
            <a:ext cx="1872208" cy="2808312"/>
          </a:xfrm>
          <a:prstGeom prst="round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I:\Не сброшенные на диск\2011-2012 Детский сад\Фото\Книга сказок 11.2012\IMG_4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645024"/>
            <a:ext cx="2016224" cy="302433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30" name="Picture 6" descr="I:\Не сброшенные на диск\2011-2012 Детский сад\Фото\Книга сказок 11.2012\IMG_4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1992221" cy="2988332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1" name="Picture 7" descr="I:\Не сброшенные на диск\2011-2012 Детский сад\Фото\Книга сказок 11.2012\IMG_49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717032"/>
            <a:ext cx="1872208" cy="2808311"/>
          </a:xfrm>
          <a:prstGeom prst="round2Diag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32" name="Picture 8" descr="I:\Не сброшенные на диск\2011-2012 Детский сад\Фото\Книга сказок 11.2012\IMG_49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556792"/>
            <a:ext cx="1968219" cy="2952328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980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раф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funforkids.ru/pictures/kids/kids17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1063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 rot="1140000">
            <a:off x="128588" y="966788"/>
            <a:ext cx="36703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ДОБРОТА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5867400" y="2636838"/>
            <a:ext cx="3097213" cy="9366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B050"/>
                </a:solidFill>
                <a:latin typeface="Monotype Corsiva" pitchFamily="66" charset="0"/>
              </a:rPr>
              <a:t>ЮМОР</a:t>
            </a:r>
          </a:p>
        </p:txBody>
      </p:sp>
      <p:sp>
        <p:nvSpPr>
          <p:cNvPr id="8" name="Овал 7"/>
          <p:cNvSpPr/>
          <p:nvPr/>
        </p:nvSpPr>
        <p:spPr>
          <a:xfrm rot="-1560000">
            <a:off x="5922963" y="1778000"/>
            <a:ext cx="286226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852738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МУДРОСТЬ</a:t>
            </a:r>
          </a:p>
        </p:txBody>
      </p:sp>
      <p:sp>
        <p:nvSpPr>
          <p:cNvPr id="10" name="Овал 9"/>
          <p:cNvSpPr/>
          <p:nvPr/>
        </p:nvSpPr>
        <p:spPr>
          <a:xfrm rot="1380000">
            <a:off x="4843463" y="5219700"/>
            <a:ext cx="4924425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ИСКРЕННОСТЬ</a:t>
            </a:r>
          </a:p>
        </p:txBody>
      </p:sp>
      <p:sp>
        <p:nvSpPr>
          <p:cNvPr id="11" name="Овал 10"/>
          <p:cNvSpPr/>
          <p:nvPr/>
        </p:nvSpPr>
        <p:spPr>
          <a:xfrm rot="-1380000">
            <a:off x="5360988" y="611188"/>
            <a:ext cx="455771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УВАЖЕНИЕ</a:t>
            </a:r>
          </a:p>
        </p:txBody>
      </p:sp>
      <p:sp>
        <p:nvSpPr>
          <p:cNvPr id="12" name="Овал 11"/>
          <p:cNvSpPr/>
          <p:nvPr/>
        </p:nvSpPr>
        <p:spPr>
          <a:xfrm rot="-1440000">
            <a:off x="-474663" y="5211763"/>
            <a:ext cx="4738688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C000"/>
                </a:solidFill>
                <a:latin typeface="Monotype Corsiva" pitchFamily="66" charset="0"/>
              </a:rPr>
              <a:t>СПРАВЕДЛИВОСТЬ</a:t>
            </a:r>
          </a:p>
        </p:txBody>
      </p:sp>
    </p:spTree>
    <p:extLst>
      <p:ext uri="{BB962C8B-B14F-4D97-AF65-F5344CB8AC3E}">
        <p14:creationId xmlns:p14="http://schemas.microsoft.com/office/powerpoint/2010/main" val="37008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0.19935 " pathEditMode="relative" ptsTypes="AA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0525 " pathEditMode="relative" ptsTypes="AA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-0.15726 " pathEditMode="relative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87 0.23081 " pathEditMode="relative" ptsTypes="AA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86 0.09435 " pathEditMode="relative" ptsTypes="AA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21 -0.14686 " pathEditMode="relative" ptsTypes="AA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стремимся, чтобы ребенок вырос веселым и активным, самостоятельным и доброжелательным, помогающим и любознательным, инициативным и уверенным в себе, открытым и сопереживающим, - то есть  прежде всего психологически здоровым!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76061"/>
            <a:ext cx="2387551" cy="3181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7263"/>
            <a:ext cx="2088231" cy="3129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9" y="3522722"/>
            <a:ext cx="2087908" cy="3134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У каждого из нас внутри талант таится, </a:t>
            </a:r>
          </a:p>
          <a:p>
            <a:pPr marL="137160" indent="0" algn="ctr">
              <a:buNone/>
            </a:pPr>
            <a:r>
              <a:rPr lang="ru-RU" sz="44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И очень важно в </a:t>
            </a:r>
            <a:r>
              <a:rPr lang="ru-RU" sz="44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детстве</a:t>
            </a:r>
            <a:r>
              <a:rPr lang="ru-RU" sz="44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дать ему раскрыться!</a:t>
            </a:r>
          </a:p>
          <a:p>
            <a:pPr marL="137160" indent="0">
              <a:buNone/>
            </a:pPr>
            <a:endParaRPr lang="ru-RU" sz="4400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marL="137160" indent="0">
              <a:buNone/>
            </a:pPr>
            <a:r>
              <a:rPr lang="ru-RU" sz="32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Желаем успехов</a:t>
            </a:r>
            <a:r>
              <a:rPr lang="ru-RU" sz="44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!</a:t>
            </a:r>
            <a:endParaRPr lang="ru-RU" sz="4400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123\Desktop\проэктная деятельность\техника окна\IMG_33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509562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Спасибо  </a:t>
            </a:r>
            <a:r>
              <a:rPr lang="ru-RU" smtClean="0">
                <a:solidFill>
                  <a:srgbClr val="002060"/>
                </a:solidFill>
                <a:effectLst/>
                <a:latin typeface="+mn-lt"/>
              </a:rPr>
              <a:t>за внимание</a:t>
            </a:r>
            <a:endParaRPr lang="ru-RU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898776" cy="57935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100" dirty="0" smtClean="0"/>
              <a:t>Термин</a:t>
            </a:r>
          </a:p>
          <a:p>
            <a:pPr algn="ctr"/>
            <a:r>
              <a:rPr lang="ru-RU" sz="4600" dirty="0" smtClean="0"/>
              <a:t>«Психологическое здоровье» </a:t>
            </a:r>
          </a:p>
          <a:p>
            <a:pPr algn="ctr"/>
            <a:r>
              <a:rPr lang="ru-RU" sz="5100" dirty="0" smtClean="0"/>
              <a:t>был введен Дубровиной Ириной Владимировной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300" dirty="0"/>
              <a:t>Доктор психологических наук, профессор, член-корреспондент Российской академии образования, заведующая лабораторией научных основ детской практической психологии Психологического института РАО, сотрудник кафедры "Педагогическая психология" факультета "Психология образования"  МГППУ.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58" y="644109"/>
            <a:ext cx="3334667" cy="480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3008313" cy="56494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</a:rPr>
              <a:t>Если составить портрет психологически здорового человека</a:t>
            </a:r>
            <a:r>
              <a:rPr lang="ru-RU" sz="2000" dirty="0"/>
              <a:t>, то мы увидим спонтанного, творческого, жизнерадостного, веселого, открытого, познающего себя и окружающий мир человека. Он принимает самого себя и при этом признает ценность и уникальность окружающих его </a:t>
            </a:r>
            <a:r>
              <a:rPr lang="ru-RU" sz="2000" dirty="0" smtClean="0"/>
              <a:t>людей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Этот человек находится в гармонии с самим собой и с окружающим миром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82" y="2636912"/>
            <a:ext cx="2621524" cy="393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50" y="188640"/>
            <a:ext cx="2964788" cy="222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38709"/>
            <a:ext cx="2243638" cy="2988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:\DCIM\105CANON\IMG_42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6195" y="728701"/>
            <a:ext cx="316835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6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0099"/>
                </a:solidFill>
                <a:effectLst/>
              </a:rPr>
              <a:t>Работа по сохранению и укреплению психологического здоровья детей ведется по трем направлениям</a:t>
            </a:r>
            <a:endParaRPr lang="ru-RU" sz="2800" b="0" dirty="0">
              <a:solidFill>
                <a:srgbClr val="000099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С детьми                С родителями      С педагогами                                    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</p:txBody>
      </p:sp>
      <p:pic>
        <p:nvPicPr>
          <p:cNvPr id="6" name="Рисунок 5" descr="C:\Users\123\Desktop\проэктная деятельность\корзина сюрпризов\IMG_32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04" y="3952549"/>
            <a:ext cx="3635896" cy="259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36" y="2116051"/>
            <a:ext cx="1964368" cy="293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:\DCIM\105CANON\IMG_4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3942"/>
            <a:ext cx="2952328" cy="212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/>
              </a:rPr>
              <a:t>Мы – педагоги</a:t>
            </a:r>
            <a:br>
              <a:rPr lang="ru-RU" sz="6000" dirty="0" smtClean="0">
                <a:solidFill>
                  <a:srgbClr val="002060"/>
                </a:solidFill>
                <a:effectLst/>
              </a:rPr>
            </a:br>
            <a:r>
              <a:rPr lang="ru-RU" sz="6000" dirty="0" smtClean="0">
                <a:solidFill>
                  <a:srgbClr val="002060"/>
                </a:solidFill>
                <a:effectLst/>
              </a:rPr>
              <a:t>Педагогический процесс</a:t>
            </a:r>
            <a:endParaRPr lang="ru-RU" sz="6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5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/>
          <a:lstStyle/>
          <a:p>
            <a: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b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же</a:t>
            </a:r>
            <a:b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вы, </a:t>
            </a:r>
            <a:b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потому что.........</a:t>
            </a:r>
          </a:p>
        </p:txBody>
      </p:sp>
    </p:spTree>
    <p:extLst>
      <p:ext uri="{BB962C8B-B14F-4D97-AF65-F5344CB8AC3E}">
        <p14:creationId xmlns:p14="http://schemas.microsoft.com/office/powerpoint/2010/main" val="1060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-7938" y="6858000"/>
            <a:ext cx="4286251" cy="0"/>
          </a:xfrm>
          <a:prstGeom prst="rect">
            <a:avLst/>
          </a:prstGeom>
          <a:solidFill>
            <a:srgbClr val="11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15" tIns="0" rIns="0" bIns="8569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4819" name="Picture 3" descr="http://allforchildren.ru/pictures/sun2/sun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9829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http://allforchildren.ru/pictures/books_s/book041.png">
            <a:hlinkClick r:id="rId3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836613"/>
            <a:ext cx="27082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http://allforchildren.ru/pictures/house_s/house082.gif">
            <a:hlinkClick r:id="rId5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http://allforchildren.ru/pictures/childrensday_s/childrensday21.jpg">
            <a:hlinkClick r:id="rId7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0161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4" descr="синий, улыбка, sm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4209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http://cs419527.userapi.com/v419527143/3dad/kqbOkRXGeZ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-7475538"/>
            <a:ext cx="1962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http://cs419527.userapi.com/v419527143/3dad/kqbOkRXGeZ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-7475538"/>
            <a:ext cx="1962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http://cs419527.userapi.com/v419527143/3dad/kqbOkRXGeZ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-7475538"/>
            <a:ext cx="1962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http://cs419527.userapi.com/v419527143/3dad/kqbOkRXGeZ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-7475538"/>
            <a:ext cx="1962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3" name="Picture 67" descr="http://go4.imgsmail.ru/imgpreview?key=http%3A//www.antibludoman.ru/wp-content/uploads/water.jpg&amp;mb=imgdb_preview_3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36613"/>
            <a:ext cx="1562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ochemuha.ru/wp-content/uploads/2010/12/vozdu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808312" cy="210623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" name="Picture 12" descr="http://go2.imgsmail.ru/imgpreview?key=http%3A//geoman.ru/books/item/f00/s00/z0000056/pic/000206.jpg&amp;mb=imgdb_preview_2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553072" cy="2553072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" name="Picture 10" descr="http://vodoobmen.ru/picts/water%202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365104"/>
            <a:ext cx="3024336" cy="2268253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307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o2.imgsmail.ru/imgpreview?key=http%3A//st.kinopoisk.ru/im/kadr/6/0/0/kinopoisk.ru-High-School-Musical-2-600191.jpg&amp;mb=imgdb_preview_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55216" cy="2232248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7892" name="Picture 4" descr="http://go2.imgsmail.ru/imgpreview?key=http%3A//smallgames.ws/uploads/posts/2009-05/1242237871%5F68893%5Fc%5Fl.jpg&amp;mb=imgdb_preview_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3024336" cy="2994244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7894" name="Picture 6" descr="http://go1.imgsmail.ru/imgpreview?key=http%3A//culture.avo.ru/news/wp-content/uploads/2010/12/Pic011.jpg&amp;mb=imgdb_preview_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68724"/>
            <a:ext cx="2232248" cy="2980631"/>
          </a:xfrm>
          <a:prstGeom prst="round2Diag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033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3501</TotalTime>
  <Words>203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Апекс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Психологическое здоровье является необходимым условием полноценного функционирования и развития человека в процессе его жизнедеятельности</vt:lpstr>
      <vt:lpstr>Презентация PowerPoint</vt:lpstr>
      <vt:lpstr>Презентация PowerPoint</vt:lpstr>
      <vt:lpstr>Работа по сохранению и укреплению психологического здоровья детей ведется по трем направлениям</vt:lpstr>
      <vt:lpstr>Мы – педагоги Педагогический процесс</vt:lpstr>
      <vt:lpstr>Я  такая же  как вы,      потому что.........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 учреждение города Москвы  детский сад общеразвивающего вида № 672</dc:title>
  <dc:creator>Admin</dc:creator>
  <cp:lastModifiedBy>123</cp:lastModifiedBy>
  <cp:revision>351</cp:revision>
  <dcterms:created xsi:type="dcterms:W3CDTF">2012-01-19T05:45:03Z</dcterms:created>
  <dcterms:modified xsi:type="dcterms:W3CDTF">2017-12-13T07:40:07Z</dcterms:modified>
</cp:coreProperties>
</file>