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43"/>
  </p:notesMasterIdLst>
  <p:sldIdLst>
    <p:sldId id="272" r:id="rId3"/>
    <p:sldId id="293" r:id="rId4"/>
    <p:sldId id="295" r:id="rId5"/>
    <p:sldId id="294" r:id="rId6"/>
    <p:sldId id="25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8" r:id="rId16"/>
    <p:sldId id="283" r:id="rId17"/>
    <p:sldId id="259" r:id="rId18"/>
    <p:sldId id="261" r:id="rId19"/>
    <p:sldId id="262" r:id="rId20"/>
    <p:sldId id="270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96" r:id="rId29"/>
    <p:sldId id="297" r:id="rId30"/>
    <p:sldId id="271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8" r:id="rId40"/>
    <p:sldId id="299" r:id="rId41"/>
    <p:sldId id="292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0B050"/>
    <a:srgbClr val="7F7F7F"/>
    <a:srgbClr val="64CF95"/>
    <a:srgbClr val="32B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8" autoAdjust="0"/>
    <p:restoredTop sz="94660"/>
  </p:normalViewPr>
  <p:slideViewPr>
    <p:cSldViewPr snapToGrid="0">
      <p:cViewPr>
        <p:scale>
          <a:sx n="66" d="100"/>
          <a:sy n="66" d="100"/>
        </p:scale>
        <p:origin x="-396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068EB-F11D-44A2-B994-954E28B120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7DA0C6-3DE8-4B3A-AF43-3C051E60F576}">
      <dgm:prSet phldrT="[Текст]"/>
      <dgm:spPr/>
      <dgm:t>
        <a:bodyPr/>
        <a:lstStyle/>
        <a:p>
          <a:r>
            <a:rPr lang="ru-RU" dirty="0"/>
            <a:t>Этап 1</a:t>
          </a:r>
        </a:p>
      </dgm:t>
    </dgm:pt>
    <dgm:pt modelId="{E6B709FA-0B29-4DCA-99F6-AA838B11E8B4}" type="parTrans" cxnId="{6EA139F8-D327-4DE1-A6D8-42E5F16387D7}">
      <dgm:prSet/>
      <dgm:spPr/>
      <dgm:t>
        <a:bodyPr/>
        <a:lstStyle/>
        <a:p>
          <a:endParaRPr lang="ru-RU"/>
        </a:p>
      </dgm:t>
    </dgm:pt>
    <dgm:pt modelId="{1F9A796F-F33F-4F42-B955-0BAF3351E78F}" type="sibTrans" cxnId="{6EA139F8-D327-4DE1-A6D8-42E5F16387D7}">
      <dgm:prSet/>
      <dgm:spPr/>
      <dgm:t>
        <a:bodyPr/>
        <a:lstStyle/>
        <a:p>
          <a:endParaRPr lang="ru-RU"/>
        </a:p>
      </dgm:t>
    </dgm:pt>
    <dgm:pt modelId="{ED18DE34-F466-446A-BD21-7BFA2DFAF845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Сбор информации</a:t>
          </a:r>
        </a:p>
      </dgm:t>
    </dgm:pt>
    <dgm:pt modelId="{17D784F4-00D3-4E8E-B812-DDBEC3394001}" type="parTrans" cxnId="{BDDDEEAE-FBEE-48DB-933B-CEC92D66296E}">
      <dgm:prSet/>
      <dgm:spPr/>
      <dgm:t>
        <a:bodyPr/>
        <a:lstStyle/>
        <a:p>
          <a:endParaRPr lang="ru-RU"/>
        </a:p>
      </dgm:t>
    </dgm:pt>
    <dgm:pt modelId="{6983C2B3-A055-4AC8-8623-10483E57AD58}" type="sibTrans" cxnId="{BDDDEEAE-FBEE-48DB-933B-CEC92D66296E}">
      <dgm:prSet/>
      <dgm:spPr/>
      <dgm:t>
        <a:bodyPr/>
        <a:lstStyle/>
        <a:p>
          <a:endParaRPr lang="ru-RU"/>
        </a:p>
      </dgm:t>
    </dgm:pt>
    <dgm:pt modelId="{09B66D8F-3813-4E90-A907-6975761B8A7B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Изучение биографий</a:t>
          </a:r>
        </a:p>
      </dgm:t>
    </dgm:pt>
    <dgm:pt modelId="{9298F794-1C02-4278-91BA-0F0C038E457F}" type="parTrans" cxnId="{4A3AD5B1-CCCB-4645-8B4A-787B9451F83B}">
      <dgm:prSet/>
      <dgm:spPr/>
      <dgm:t>
        <a:bodyPr/>
        <a:lstStyle/>
        <a:p>
          <a:endParaRPr lang="ru-RU"/>
        </a:p>
      </dgm:t>
    </dgm:pt>
    <dgm:pt modelId="{5EBDC468-A8CC-4C0C-8711-B5948360449D}" type="sibTrans" cxnId="{4A3AD5B1-CCCB-4645-8B4A-787B9451F83B}">
      <dgm:prSet/>
      <dgm:spPr/>
      <dgm:t>
        <a:bodyPr/>
        <a:lstStyle/>
        <a:p>
          <a:endParaRPr lang="ru-RU"/>
        </a:p>
      </dgm:t>
    </dgm:pt>
    <dgm:pt modelId="{4F3DE8AD-9F25-4AFA-AB61-5C22D27C9228}">
      <dgm:prSet phldrT="[Текст]"/>
      <dgm:spPr/>
      <dgm:t>
        <a:bodyPr/>
        <a:lstStyle/>
        <a:p>
          <a:r>
            <a:rPr lang="ru-RU" dirty="0"/>
            <a:t>Этап 2</a:t>
          </a:r>
        </a:p>
      </dgm:t>
    </dgm:pt>
    <dgm:pt modelId="{E1D97F1C-F1DB-4867-ABC1-6E058EB7D271}" type="parTrans" cxnId="{A71E1E50-643E-4AF5-ADFD-3EF0070ED213}">
      <dgm:prSet/>
      <dgm:spPr/>
      <dgm:t>
        <a:bodyPr/>
        <a:lstStyle/>
        <a:p>
          <a:endParaRPr lang="ru-RU"/>
        </a:p>
      </dgm:t>
    </dgm:pt>
    <dgm:pt modelId="{091E6D1A-B050-4EAA-969A-1DA519035F57}" type="sibTrans" cxnId="{A71E1E50-643E-4AF5-ADFD-3EF0070ED213}">
      <dgm:prSet/>
      <dgm:spPr/>
      <dgm:t>
        <a:bodyPr/>
        <a:lstStyle/>
        <a:p>
          <a:endParaRPr lang="ru-RU"/>
        </a:p>
      </dgm:t>
    </dgm:pt>
    <dgm:pt modelId="{98DEE082-ED64-488C-AB23-02C60430C4A0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Создание общего замысла</a:t>
          </a:r>
        </a:p>
      </dgm:t>
    </dgm:pt>
    <dgm:pt modelId="{7E1A1A41-1D3E-467F-836B-513637BD696F}" type="parTrans" cxnId="{4B970236-5924-45DF-ADAB-A33F678C772C}">
      <dgm:prSet/>
      <dgm:spPr/>
      <dgm:t>
        <a:bodyPr/>
        <a:lstStyle/>
        <a:p>
          <a:endParaRPr lang="ru-RU"/>
        </a:p>
      </dgm:t>
    </dgm:pt>
    <dgm:pt modelId="{7F60F357-5EB4-4CD1-8601-46F6CF974931}" type="sibTrans" cxnId="{4B970236-5924-45DF-ADAB-A33F678C772C}">
      <dgm:prSet/>
      <dgm:spPr/>
      <dgm:t>
        <a:bodyPr/>
        <a:lstStyle/>
        <a:p>
          <a:endParaRPr lang="ru-RU"/>
        </a:p>
      </dgm:t>
    </dgm:pt>
    <dgm:pt modelId="{D9E7E83B-2C0E-4C76-B4CC-1E1A36209DC0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Прорабатывание объектов</a:t>
          </a:r>
        </a:p>
      </dgm:t>
    </dgm:pt>
    <dgm:pt modelId="{D369354F-6210-4737-839C-C6FD91283D65}" type="parTrans" cxnId="{53AF5BFE-46AC-44F7-B3A9-AF60C37236C0}">
      <dgm:prSet/>
      <dgm:spPr/>
      <dgm:t>
        <a:bodyPr/>
        <a:lstStyle/>
        <a:p>
          <a:endParaRPr lang="ru-RU"/>
        </a:p>
      </dgm:t>
    </dgm:pt>
    <dgm:pt modelId="{045B9445-BFD1-4BC2-B96F-936DD2EC8E1E}" type="sibTrans" cxnId="{53AF5BFE-46AC-44F7-B3A9-AF60C37236C0}">
      <dgm:prSet/>
      <dgm:spPr/>
      <dgm:t>
        <a:bodyPr/>
        <a:lstStyle/>
        <a:p>
          <a:endParaRPr lang="ru-RU"/>
        </a:p>
      </dgm:t>
    </dgm:pt>
    <dgm:pt modelId="{101A171E-A405-4FC4-AF13-ABA5C2D3746E}">
      <dgm:prSet phldrT="[Текст]"/>
      <dgm:spPr/>
      <dgm:t>
        <a:bodyPr/>
        <a:lstStyle/>
        <a:p>
          <a:r>
            <a:rPr lang="ru-RU" dirty="0"/>
            <a:t>Этап 3</a:t>
          </a:r>
        </a:p>
      </dgm:t>
    </dgm:pt>
    <dgm:pt modelId="{538B6811-513E-4863-8FAA-287B8BA8836C}" type="parTrans" cxnId="{9C64B636-95FB-40F9-AEAE-A750F935400F}">
      <dgm:prSet/>
      <dgm:spPr/>
      <dgm:t>
        <a:bodyPr/>
        <a:lstStyle/>
        <a:p>
          <a:endParaRPr lang="ru-RU"/>
        </a:p>
      </dgm:t>
    </dgm:pt>
    <dgm:pt modelId="{3D460B80-0759-4895-AA66-E627A1C5827A}" type="sibTrans" cxnId="{9C64B636-95FB-40F9-AEAE-A750F935400F}">
      <dgm:prSet/>
      <dgm:spPr/>
      <dgm:t>
        <a:bodyPr/>
        <a:lstStyle/>
        <a:p>
          <a:endParaRPr lang="ru-RU"/>
        </a:p>
      </dgm:t>
    </dgm:pt>
    <dgm:pt modelId="{A4B4FC9A-B176-4085-BC71-47604E963E9F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Проектирование экскурсии на основе модели </a:t>
          </a:r>
        </a:p>
      </dgm:t>
    </dgm:pt>
    <dgm:pt modelId="{7F652BE6-7FE0-46BB-9D14-08C22AE5C71C}" type="parTrans" cxnId="{18134E23-23B9-42BF-AE7B-83942FC36D63}">
      <dgm:prSet/>
      <dgm:spPr/>
      <dgm:t>
        <a:bodyPr/>
        <a:lstStyle/>
        <a:p>
          <a:endParaRPr lang="ru-RU"/>
        </a:p>
      </dgm:t>
    </dgm:pt>
    <dgm:pt modelId="{C4B111F0-2135-48A6-ACB5-93DDCCCFC6A9}" type="sibTrans" cxnId="{18134E23-23B9-42BF-AE7B-83942FC36D63}">
      <dgm:prSet/>
      <dgm:spPr/>
      <dgm:t>
        <a:bodyPr/>
        <a:lstStyle/>
        <a:p>
          <a:endParaRPr lang="ru-RU"/>
        </a:p>
      </dgm:t>
    </dgm:pt>
    <dgm:pt modelId="{4F6CE70F-3617-4CCA-A127-ABF1A5AE9132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Обсуждение работы с советом ветеранов</a:t>
          </a:r>
        </a:p>
      </dgm:t>
    </dgm:pt>
    <dgm:pt modelId="{3A571565-423F-4F6B-85B0-9E7EC9C62048}" type="parTrans" cxnId="{81E1D3D8-E76E-42D7-B878-5F5C9D1F880B}">
      <dgm:prSet/>
      <dgm:spPr/>
      <dgm:t>
        <a:bodyPr/>
        <a:lstStyle/>
        <a:p>
          <a:endParaRPr lang="ru-RU"/>
        </a:p>
      </dgm:t>
    </dgm:pt>
    <dgm:pt modelId="{F7447717-260B-4213-8FD0-22F7590C91DC}" type="sibTrans" cxnId="{81E1D3D8-E76E-42D7-B878-5F5C9D1F880B}">
      <dgm:prSet/>
      <dgm:spPr/>
      <dgm:t>
        <a:bodyPr/>
        <a:lstStyle/>
        <a:p>
          <a:endParaRPr lang="ru-RU"/>
        </a:p>
      </dgm:t>
    </dgm:pt>
    <dgm:pt modelId="{38CD3429-DD24-4BC4-A767-945A0B8FDC51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Создание модели</a:t>
          </a:r>
        </a:p>
      </dgm:t>
    </dgm:pt>
    <dgm:pt modelId="{C6E1FC51-0A29-401A-B91C-3557B9808260}" type="parTrans" cxnId="{1FC186D6-3BE8-4059-9591-DFD6855040A0}">
      <dgm:prSet/>
      <dgm:spPr/>
      <dgm:t>
        <a:bodyPr/>
        <a:lstStyle/>
        <a:p>
          <a:endParaRPr lang="ru-RU"/>
        </a:p>
      </dgm:t>
    </dgm:pt>
    <dgm:pt modelId="{10DD111E-9747-45F5-8FAB-35F860943EAB}" type="sibTrans" cxnId="{1FC186D6-3BE8-4059-9591-DFD6855040A0}">
      <dgm:prSet/>
      <dgm:spPr/>
      <dgm:t>
        <a:bodyPr/>
        <a:lstStyle/>
        <a:p>
          <a:endParaRPr lang="ru-RU"/>
        </a:p>
      </dgm:t>
    </dgm:pt>
    <dgm:pt modelId="{96D81D9A-D3FA-415C-A0DE-1CE6A23721AF}">
      <dgm:prSet phldrT="[Текст]"/>
      <dgm:spPr/>
      <dgm:t>
        <a:bodyPr/>
        <a:lstStyle/>
        <a:p>
          <a:r>
            <a:rPr lang="ru-RU" dirty="0"/>
            <a:t>Этап 4</a:t>
          </a:r>
        </a:p>
      </dgm:t>
    </dgm:pt>
    <dgm:pt modelId="{FD870EFE-C6F0-4134-B9A5-98BFA2E6B261}" type="parTrans" cxnId="{A6133E73-6720-4830-9E40-656C837021F9}">
      <dgm:prSet/>
      <dgm:spPr/>
      <dgm:t>
        <a:bodyPr/>
        <a:lstStyle/>
        <a:p>
          <a:endParaRPr lang="ru-RU"/>
        </a:p>
      </dgm:t>
    </dgm:pt>
    <dgm:pt modelId="{549E5364-B3CC-4E87-941A-350F27E116E3}" type="sibTrans" cxnId="{A6133E73-6720-4830-9E40-656C837021F9}">
      <dgm:prSet/>
      <dgm:spPr/>
      <dgm:t>
        <a:bodyPr/>
        <a:lstStyle/>
        <a:p>
          <a:endParaRPr lang="ru-RU"/>
        </a:p>
      </dgm:t>
    </dgm:pt>
    <dgm:pt modelId="{1BE4EF90-EC3B-490C-9DE8-72E3683EA671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Пробное проведение экскурсии</a:t>
          </a:r>
        </a:p>
      </dgm:t>
    </dgm:pt>
    <dgm:pt modelId="{D21B4320-9B28-434E-94D2-6C707B9F1A14}" type="parTrans" cxnId="{0DE6BB5E-D314-41E2-BD49-E627F1FBFFE8}">
      <dgm:prSet/>
      <dgm:spPr/>
      <dgm:t>
        <a:bodyPr/>
        <a:lstStyle/>
        <a:p>
          <a:endParaRPr lang="ru-RU"/>
        </a:p>
      </dgm:t>
    </dgm:pt>
    <dgm:pt modelId="{53E482A1-A33E-4860-8D3C-55CB93880903}" type="sibTrans" cxnId="{0DE6BB5E-D314-41E2-BD49-E627F1FBFFE8}">
      <dgm:prSet/>
      <dgm:spPr/>
      <dgm:t>
        <a:bodyPr/>
        <a:lstStyle/>
        <a:p>
          <a:endParaRPr lang="ru-RU"/>
        </a:p>
      </dgm:t>
    </dgm:pt>
    <dgm:pt modelId="{EFA3F710-9A58-4CD7-BCDB-C7B5E964CC1C}">
      <dgm:prSet phldrT="[Текст]" custT="1"/>
      <dgm:spPr/>
      <dgm:t>
        <a:bodyPr/>
        <a:lstStyle/>
        <a:p>
          <a:pPr>
            <a:buClr>
              <a:srgbClr val="0F6FC6"/>
            </a:buClr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Доработка деталей</a:t>
          </a:r>
        </a:p>
      </dgm:t>
    </dgm:pt>
    <dgm:pt modelId="{D19C994D-6544-454D-B562-936DA8D969E6}" type="parTrans" cxnId="{C1697B20-55DA-4E83-8313-EBCB81CA9380}">
      <dgm:prSet/>
      <dgm:spPr/>
      <dgm:t>
        <a:bodyPr/>
        <a:lstStyle/>
        <a:p>
          <a:endParaRPr lang="ru-RU"/>
        </a:p>
      </dgm:t>
    </dgm:pt>
    <dgm:pt modelId="{9FEA4546-07BB-4BDF-8931-25ED74B93614}" type="sibTrans" cxnId="{C1697B20-55DA-4E83-8313-EBCB81CA9380}">
      <dgm:prSet/>
      <dgm:spPr/>
      <dgm:t>
        <a:bodyPr/>
        <a:lstStyle/>
        <a:p>
          <a:endParaRPr lang="ru-RU"/>
        </a:p>
      </dgm:t>
    </dgm:pt>
    <dgm:pt modelId="{13A3B07C-D280-4D22-9F25-0E73E4158E2B}" type="pres">
      <dgm:prSet presAssocID="{538068EB-F11D-44A2-B994-954E28B120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A5C48-AA75-4421-92BF-CABDEAE56702}" type="pres">
      <dgm:prSet presAssocID="{237DA0C6-3DE8-4B3A-AF43-3C051E60F576}" presName="composite" presStyleCnt="0"/>
      <dgm:spPr/>
    </dgm:pt>
    <dgm:pt modelId="{B33F08EB-6B01-448C-9BBC-FE596DA06AC9}" type="pres">
      <dgm:prSet presAssocID="{237DA0C6-3DE8-4B3A-AF43-3C051E60F576}" presName="parentText" presStyleLbl="alignNode1" presStyleIdx="0" presStyleCnt="4" custLinFactNeighborX="-5984" custLinFactNeighborY="-46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DC53E-64F2-4FFB-A1CC-F4C47944812F}" type="pres">
      <dgm:prSet presAssocID="{237DA0C6-3DE8-4B3A-AF43-3C051E60F5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4BE31-C0D8-450A-86DB-C2C670747AF8}" type="pres">
      <dgm:prSet presAssocID="{1F9A796F-F33F-4F42-B955-0BAF3351E78F}" presName="sp" presStyleCnt="0"/>
      <dgm:spPr/>
    </dgm:pt>
    <dgm:pt modelId="{0586883D-BA4D-4811-A53A-B2411DDBED94}" type="pres">
      <dgm:prSet presAssocID="{4F3DE8AD-9F25-4AFA-AB61-5C22D27C9228}" presName="composite" presStyleCnt="0"/>
      <dgm:spPr/>
    </dgm:pt>
    <dgm:pt modelId="{7691EEAB-412B-4465-967E-81E2DAE26921}" type="pres">
      <dgm:prSet presAssocID="{4F3DE8AD-9F25-4AFA-AB61-5C22D27C922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BA3B-4208-4599-AF73-5CFE971790FD}" type="pres">
      <dgm:prSet presAssocID="{4F3DE8AD-9F25-4AFA-AB61-5C22D27C922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14A58-5B49-4D54-B3D9-A4A430F16A7F}" type="pres">
      <dgm:prSet presAssocID="{091E6D1A-B050-4EAA-969A-1DA519035F57}" presName="sp" presStyleCnt="0"/>
      <dgm:spPr/>
    </dgm:pt>
    <dgm:pt modelId="{509ECC4E-A23E-45F6-9C39-7E943064E3ED}" type="pres">
      <dgm:prSet presAssocID="{101A171E-A405-4FC4-AF13-ABA5C2D3746E}" presName="composite" presStyleCnt="0"/>
      <dgm:spPr/>
    </dgm:pt>
    <dgm:pt modelId="{A940BA23-506A-4AEA-90A5-E4B667810116}" type="pres">
      <dgm:prSet presAssocID="{101A171E-A405-4FC4-AF13-ABA5C2D3746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5F365-1D9D-4E68-AAC2-AE3276CAC24F}" type="pres">
      <dgm:prSet presAssocID="{101A171E-A405-4FC4-AF13-ABA5C2D3746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DC65-1D0D-4AEE-A207-EB53449399A3}" type="pres">
      <dgm:prSet presAssocID="{3D460B80-0759-4895-AA66-E627A1C5827A}" presName="sp" presStyleCnt="0"/>
      <dgm:spPr/>
    </dgm:pt>
    <dgm:pt modelId="{522A3162-2629-488D-87AB-6DCE966BF86C}" type="pres">
      <dgm:prSet presAssocID="{96D81D9A-D3FA-415C-A0DE-1CE6A23721AF}" presName="composite" presStyleCnt="0"/>
      <dgm:spPr/>
    </dgm:pt>
    <dgm:pt modelId="{6B39D699-D90B-4530-8310-14F01B664A1D}" type="pres">
      <dgm:prSet presAssocID="{96D81D9A-D3FA-415C-A0DE-1CE6A23721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DA147-FCD8-46DD-8C08-6FEAACBB377E}" type="pres">
      <dgm:prSet presAssocID="{96D81D9A-D3FA-415C-A0DE-1CE6A23721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4B636-95FB-40F9-AEAE-A750F935400F}" srcId="{538068EB-F11D-44A2-B994-954E28B12020}" destId="{101A171E-A405-4FC4-AF13-ABA5C2D3746E}" srcOrd="2" destOrd="0" parTransId="{538B6811-513E-4863-8FAA-287B8BA8836C}" sibTransId="{3D460B80-0759-4895-AA66-E627A1C5827A}"/>
    <dgm:cxn modelId="{D51079D2-494E-4EDD-AE64-08E6A5C8F68D}" type="presOf" srcId="{101A171E-A405-4FC4-AF13-ABA5C2D3746E}" destId="{A940BA23-506A-4AEA-90A5-E4B667810116}" srcOrd="0" destOrd="0" presId="urn:microsoft.com/office/officeart/2005/8/layout/chevron2"/>
    <dgm:cxn modelId="{7771485B-B9AE-4B49-98B2-4AD728A5E3CF}" type="presOf" srcId="{98DEE082-ED64-488C-AB23-02C60430C4A0}" destId="{B79EBA3B-4208-4599-AF73-5CFE971790FD}" srcOrd="0" destOrd="0" presId="urn:microsoft.com/office/officeart/2005/8/layout/chevron2"/>
    <dgm:cxn modelId="{81E1D3D8-E76E-42D7-B878-5F5C9D1F880B}" srcId="{237DA0C6-3DE8-4B3A-AF43-3C051E60F576}" destId="{4F6CE70F-3617-4CCA-A127-ABF1A5AE9132}" srcOrd="2" destOrd="0" parTransId="{3A571565-423F-4F6B-85B0-9E7EC9C62048}" sibTransId="{F7447717-260B-4213-8FD0-22F7590C91DC}"/>
    <dgm:cxn modelId="{A71E1E50-643E-4AF5-ADFD-3EF0070ED213}" srcId="{538068EB-F11D-44A2-B994-954E28B12020}" destId="{4F3DE8AD-9F25-4AFA-AB61-5C22D27C9228}" srcOrd="1" destOrd="0" parTransId="{E1D97F1C-F1DB-4867-ABC1-6E058EB7D271}" sibTransId="{091E6D1A-B050-4EAA-969A-1DA519035F57}"/>
    <dgm:cxn modelId="{4B970236-5924-45DF-ADAB-A33F678C772C}" srcId="{4F3DE8AD-9F25-4AFA-AB61-5C22D27C9228}" destId="{98DEE082-ED64-488C-AB23-02C60430C4A0}" srcOrd="0" destOrd="0" parTransId="{7E1A1A41-1D3E-467F-836B-513637BD696F}" sibTransId="{7F60F357-5EB4-4CD1-8601-46F6CF974931}"/>
    <dgm:cxn modelId="{4656FE06-067D-4DC1-97D3-7D2E0E312239}" type="presOf" srcId="{A4B4FC9A-B176-4085-BC71-47604E963E9F}" destId="{C845F365-1D9D-4E68-AAC2-AE3276CAC24F}" srcOrd="0" destOrd="0" presId="urn:microsoft.com/office/officeart/2005/8/layout/chevron2"/>
    <dgm:cxn modelId="{029146BF-4EBF-47C3-B735-9ACBBCBEE52D}" type="presOf" srcId="{538068EB-F11D-44A2-B994-954E28B12020}" destId="{13A3B07C-D280-4D22-9F25-0E73E4158E2B}" srcOrd="0" destOrd="0" presId="urn:microsoft.com/office/officeart/2005/8/layout/chevron2"/>
    <dgm:cxn modelId="{8C2AA0FE-C9E9-47F0-9C9C-D45E8BD70F9F}" type="presOf" srcId="{D9E7E83B-2C0E-4C76-B4CC-1E1A36209DC0}" destId="{B79EBA3B-4208-4599-AF73-5CFE971790FD}" srcOrd="0" destOrd="1" presId="urn:microsoft.com/office/officeart/2005/8/layout/chevron2"/>
    <dgm:cxn modelId="{4FED1556-857B-40DC-A63E-9672DA9F44CB}" type="presOf" srcId="{96D81D9A-D3FA-415C-A0DE-1CE6A23721AF}" destId="{6B39D699-D90B-4530-8310-14F01B664A1D}" srcOrd="0" destOrd="0" presId="urn:microsoft.com/office/officeart/2005/8/layout/chevron2"/>
    <dgm:cxn modelId="{3F6A8E4F-0A28-42B4-AC9F-6DC9AF6D43A2}" type="presOf" srcId="{09B66D8F-3813-4E90-A907-6975761B8A7B}" destId="{9BFDC53E-64F2-4FFB-A1CC-F4C47944812F}" srcOrd="0" destOrd="1" presId="urn:microsoft.com/office/officeart/2005/8/layout/chevron2"/>
    <dgm:cxn modelId="{9A0EB200-FFA2-46F8-9A41-7C112230E06C}" type="presOf" srcId="{ED18DE34-F466-446A-BD21-7BFA2DFAF845}" destId="{9BFDC53E-64F2-4FFB-A1CC-F4C47944812F}" srcOrd="0" destOrd="0" presId="urn:microsoft.com/office/officeart/2005/8/layout/chevron2"/>
    <dgm:cxn modelId="{BDDDEEAE-FBEE-48DB-933B-CEC92D66296E}" srcId="{237DA0C6-3DE8-4B3A-AF43-3C051E60F576}" destId="{ED18DE34-F466-446A-BD21-7BFA2DFAF845}" srcOrd="0" destOrd="0" parTransId="{17D784F4-00D3-4E8E-B812-DDBEC3394001}" sibTransId="{6983C2B3-A055-4AC8-8623-10483E57AD58}"/>
    <dgm:cxn modelId="{8791D95B-D8CC-480A-90F4-8F28D000CA35}" type="presOf" srcId="{EFA3F710-9A58-4CD7-BCDB-C7B5E964CC1C}" destId="{93EDA147-FCD8-46DD-8C08-6FEAACBB377E}" srcOrd="0" destOrd="1" presId="urn:microsoft.com/office/officeart/2005/8/layout/chevron2"/>
    <dgm:cxn modelId="{E4993CBE-6ABB-4E17-BBDB-59B36842DA90}" type="presOf" srcId="{38CD3429-DD24-4BC4-A767-945A0B8FDC51}" destId="{B79EBA3B-4208-4599-AF73-5CFE971790FD}" srcOrd="0" destOrd="2" presId="urn:microsoft.com/office/officeart/2005/8/layout/chevron2"/>
    <dgm:cxn modelId="{0DE6BB5E-D314-41E2-BD49-E627F1FBFFE8}" srcId="{96D81D9A-D3FA-415C-A0DE-1CE6A23721AF}" destId="{1BE4EF90-EC3B-490C-9DE8-72E3683EA671}" srcOrd="0" destOrd="0" parTransId="{D21B4320-9B28-434E-94D2-6C707B9F1A14}" sibTransId="{53E482A1-A33E-4860-8D3C-55CB93880903}"/>
    <dgm:cxn modelId="{18134E23-23B9-42BF-AE7B-83942FC36D63}" srcId="{101A171E-A405-4FC4-AF13-ABA5C2D3746E}" destId="{A4B4FC9A-B176-4085-BC71-47604E963E9F}" srcOrd="0" destOrd="0" parTransId="{7F652BE6-7FE0-46BB-9D14-08C22AE5C71C}" sibTransId="{C4B111F0-2135-48A6-ACB5-93DDCCCFC6A9}"/>
    <dgm:cxn modelId="{805B3FF9-57E3-4541-A5E7-28A13F95FB51}" type="presOf" srcId="{1BE4EF90-EC3B-490C-9DE8-72E3683EA671}" destId="{93EDA147-FCD8-46DD-8C08-6FEAACBB377E}" srcOrd="0" destOrd="0" presId="urn:microsoft.com/office/officeart/2005/8/layout/chevron2"/>
    <dgm:cxn modelId="{53AF5BFE-46AC-44F7-B3A9-AF60C37236C0}" srcId="{4F3DE8AD-9F25-4AFA-AB61-5C22D27C9228}" destId="{D9E7E83B-2C0E-4C76-B4CC-1E1A36209DC0}" srcOrd="1" destOrd="0" parTransId="{D369354F-6210-4737-839C-C6FD91283D65}" sibTransId="{045B9445-BFD1-4BC2-B96F-936DD2EC8E1E}"/>
    <dgm:cxn modelId="{6EA139F8-D327-4DE1-A6D8-42E5F16387D7}" srcId="{538068EB-F11D-44A2-B994-954E28B12020}" destId="{237DA0C6-3DE8-4B3A-AF43-3C051E60F576}" srcOrd="0" destOrd="0" parTransId="{E6B709FA-0B29-4DCA-99F6-AA838B11E8B4}" sibTransId="{1F9A796F-F33F-4F42-B955-0BAF3351E78F}"/>
    <dgm:cxn modelId="{08068622-40F3-436E-BBFF-1C280CD59C9E}" type="presOf" srcId="{4F6CE70F-3617-4CCA-A127-ABF1A5AE9132}" destId="{9BFDC53E-64F2-4FFB-A1CC-F4C47944812F}" srcOrd="0" destOrd="2" presId="urn:microsoft.com/office/officeart/2005/8/layout/chevron2"/>
    <dgm:cxn modelId="{A6133E73-6720-4830-9E40-656C837021F9}" srcId="{538068EB-F11D-44A2-B994-954E28B12020}" destId="{96D81D9A-D3FA-415C-A0DE-1CE6A23721AF}" srcOrd="3" destOrd="0" parTransId="{FD870EFE-C6F0-4134-B9A5-98BFA2E6B261}" sibTransId="{549E5364-B3CC-4E87-941A-350F27E116E3}"/>
    <dgm:cxn modelId="{4A3AD5B1-CCCB-4645-8B4A-787B9451F83B}" srcId="{237DA0C6-3DE8-4B3A-AF43-3C051E60F576}" destId="{09B66D8F-3813-4E90-A907-6975761B8A7B}" srcOrd="1" destOrd="0" parTransId="{9298F794-1C02-4278-91BA-0F0C038E457F}" sibTransId="{5EBDC468-A8CC-4C0C-8711-B5948360449D}"/>
    <dgm:cxn modelId="{F0804A83-D5DB-4830-83B9-64B084F80637}" type="presOf" srcId="{237DA0C6-3DE8-4B3A-AF43-3C051E60F576}" destId="{B33F08EB-6B01-448C-9BBC-FE596DA06AC9}" srcOrd="0" destOrd="0" presId="urn:microsoft.com/office/officeart/2005/8/layout/chevron2"/>
    <dgm:cxn modelId="{C1697B20-55DA-4E83-8313-EBCB81CA9380}" srcId="{96D81D9A-D3FA-415C-A0DE-1CE6A23721AF}" destId="{EFA3F710-9A58-4CD7-BCDB-C7B5E964CC1C}" srcOrd="1" destOrd="0" parTransId="{D19C994D-6544-454D-B562-936DA8D969E6}" sibTransId="{9FEA4546-07BB-4BDF-8931-25ED74B93614}"/>
    <dgm:cxn modelId="{32D2E3E2-BBCA-4B37-A532-0C956F03A40B}" type="presOf" srcId="{4F3DE8AD-9F25-4AFA-AB61-5C22D27C9228}" destId="{7691EEAB-412B-4465-967E-81E2DAE26921}" srcOrd="0" destOrd="0" presId="urn:microsoft.com/office/officeart/2005/8/layout/chevron2"/>
    <dgm:cxn modelId="{1FC186D6-3BE8-4059-9591-DFD6855040A0}" srcId="{4F3DE8AD-9F25-4AFA-AB61-5C22D27C9228}" destId="{38CD3429-DD24-4BC4-A767-945A0B8FDC51}" srcOrd="2" destOrd="0" parTransId="{C6E1FC51-0A29-401A-B91C-3557B9808260}" sibTransId="{10DD111E-9747-45F5-8FAB-35F860943EAB}"/>
    <dgm:cxn modelId="{5753988E-2F1B-4EA4-9107-7BF636D1CBAB}" type="presParOf" srcId="{13A3B07C-D280-4D22-9F25-0E73E4158E2B}" destId="{CFCA5C48-AA75-4421-92BF-CABDEAE56702}" srcOrd="0" destOrd="0" presId="urn:microsoft.com/office/officeart/2005/8/layout/chevron2"/>
    <dgm:cxn modelId="{2E7DD03D-0CEA-450F-A11A-63A878070A6E}" type="presParOf" srcId="{CFCA5C48-AA75-4421-92BF-CABDEAE56702}" destId="{B33F08EB-6B01-448C-9BBC-FE596DA06AC9}" srcOrd="0" destOrd="0" presId="urn:microsoft.com/office/officeart/2005/8/layout/chevron2"/>
    <dgm:cxn modelId="{06226236-4E78-4226-88AC-CA66D3E71B75}" type="presParOf" srcId="{CFCA5C48-AA75-4421-92BF-CABDEAE56702}" destId="{9BFDC53E-64F2-4FFB-A1CC-F4C47944812F}" srcOrd="1" destOrd="0" presId="urn:microsoft.com/office/officeart/2005/8/layout/chevron2"/>
    <dgm:cxn modelId="{5AC7A81C-0522-4BEA-BB2D-6A11AC9278A2}" type="presParOf" srcId="{13A3B07C-D280-4D22-9F25-0E73E4158E2B}" destId="{2AD4BE31-C0D8-450A-86DB-C2C670747AF8}" srcOrd="1" destOrd="0" presId="urn:microsoft.com/office/officeart/2005/8/layout/chevron2"/>
    <dgm:cxn modelId="{D59432AB-6F12-4488-BFC7-67D401ECDDF2}" type="presParOf" srcId="{13A3B07C-D280-4D22-9F25-0E73E4158E2B}" destId="{0586883D-BA4D-4811-A53A-B2411DDBED94}" srcOrd="2" destOrd="0" presId="urn:microsoft.com/office/officeart/2005/8/layout/chevron2"/>
    <dgm:cxn modelId="{01819567-6256-4CC2-A106-6EC482E9B117}" type="presParOf" srcId="{0586883D-BA4D-4811-A53A-B2411DDBED94}" destId="{7691EEAB-412B-4465-967E-81E2DAE26921}" srcOrd="0" destOrd="0" presId="urn:microsoft.com/office/officeart/2005/8/layout/chevron2"/>
    <dgm:cxn modelId="{351E8CFC-60C2-4D53-96EB-64DEFDCB8321}" type="presParOf" srcId="{0586883D-BA4D-4811-A53A-B2411DDBED94}" destId="{B79EBA3B-4208-4599-AF73-5CFE971790FD}" srcOrd="1" destOrd="0" presId="urn:microsoft.com/office/officeart/2005/8/layout/chevron2"/>
    <dgm:cxn modelId="{2ECF0D60-A32B-40FB-A780-24120D5DA872}" type="presParOf" srcId="{13A3B07C-D280-4D22-9F25-0E73E4158E2B}" destId="{06414A58-5B49-4D54-B3D9-A4A430F16A7F}" srcOrd="3" destOrd="0" presId="urn:microsoft.com/office/officeart/2005/8/layout/chevron2"/>
    <dgm:cxn modelId="{19F42556-9BD3-4606-A9E3-61315D73FB7C}" type="presParOf" srcId="{13A3B07C-D280-4D22-9F25-0E73E4158E2B}" destId="{509ECC4E-A23E-45F6-9C39-7E943064E3ED}" srcOrd="4" destOrd="0" presId="urn:microsoft.com/office/officeart/2005/8/layout/chevron2"/>
    <dgm:cxn modelId="{A3A7FA91-EA4F-4271-AA53-3725070ABD40}" type="presParOf" srcId="{509ECC4E-A23E-45F6-9C39-7E943064E3ED}" destId="{A940BA23-506A-4AEA-90A5-E4B667810116}" srcOrd="0" destOrd="0" presId="urn:microsoft.com/office/officeart/2005/8/layout/chevron2"/>
    <dgm:cxn modelId="{69F4E684-2F24-4F8F-972D-9F276329DF93}" type="presParOf" srcId="{509ECC4E-A23E-45F6-9C39-7E943064E3ED}" destId="{C845F365-1D9D-4E68-AAC2-AE3276CAC24F}" srcOrd="1" destOrd="0" presId="urn:microsoft.com/office/officeart/2005/8/layout/chevron2"/>
    <dgm:cxn modelId="{6FCAD906-0EEC-422F-9D20-1056328C5667}" type="presParOf" srcId="{13A3B07C-D280-4D22-9F25-0E73E4158E2B}" destId="{DECFDC65-1D0D-4AEE-A207-EB53449399A3}" srcOrd="5" destOrd="0" presId="urn:microsoft.com/office/officeart/2005/8/layout/chevron2"/>
    <dgm:cxn modelId="{9FB2EF11-3A9E-4D47-84A5-FBB9A33D9990}" type="presParOf" srcId="{13A3B07C-D280-4D22-9F25-0E73E4158E2B}" destId="{522A3162-2629-488D-87AB-6DCE966BF86C}" srcOrd="6" destOrd="0" presId="urn:microsoft.com/office/officeart/2005/8/layout/chevron2"/>
    <dgm:cxn modelId="{911BA236-3C96-4D3B-9438-E4FF69836DF9}" type="presParOf" srcId="{522A3162-2629-488D-87AB-6DCE966BF86C}" destId="{6B39D699-D90B-4530-8310-14F01B664A1D}" srcOrd="0" destOrd="0" presId="urn:microsoft.com/office/officeart/2005/8/layout/chevron2"/>
    <dgm:cxn modelId="{498D8A1D-A1ED-4950-8E4C-A349E9FDA03E}" type="presParOf" srcId="{522A3162-2629-488D-87AB-6DCE966BF86C}" destId="{93EDA147-FCD8-46DD-8C08-6FEAACBB37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F08EB-6B01-448C-9BBC-FE596DA06AC9}">
      <dsp:nvSpPr>
        <dsp:cNvPr id="0" name=""/>
        <dsp:cNvSpPr/>
      </dsp:nvSpPr>
      <dsp:spPr>
        <a:xfrm rot="5400000">
          <a:off x="-181907" y="181907"/>
          <a:ext cx="1212717" cy="848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Этап 1</a:t>
          </a:r>
        </a:p>
      </dsp:txBody>
      <dsp:txXfrm rot="-5400000">
        <a:off x="1" y="424450"/>
        <a:ext cx="848902" cy="363815"/>
      </dsp:txXfrm>
    </dsp:sp>
    <dsp:sp modelId="{9BFDC53E-64F2-4FFB-A1CC-F4C47944812F}">
      <dsp:nvSpPr>
        <dsp:cNvPr id="0" name=""/>
        <dsp:cNvSpPr/>
      </dsp:nvSpPr>
      <dsp:spPr>
        <a:xfrm rot="5400000">
          <a:off x="4589617" y="-3737596"/>
          <a:ext cx="788266" cy="8269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Сбор информации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Изучение биографий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+mn-lt"/>
              <a:ea typeface="+mn-ea"/>
              <a:cs typeface="+mn-cs"/>
            </a:rPr>
            <a:t>Обсуждение работы с советом ветеранов</a:t>
          </a:r>
        </a:p>
      </dsp:txBody>
      <dsp:txXfrm rot="-5400000">
        <a:off x="848902" y="41599"/>
        <a:ext cx="8231217" cy="711306"/>
      </dsp:txXfrm>
    </dsp:sp>
    <dsp:sp modelId="{7691EEAB-412B-4465-967E-81E2DAE26921}">
      <dsp:nvSpPr>
        <dsp:cNvPr id="0" name=""/>
        <dsp:cNvSpPr/>
      </dsp:nvSpPr>
      <dsp:spPr>
        <a:xfrm rot="5400000">
          <a:off x="-181907" y="1250628"/>
          <a:ext cx="1212717" cy="848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Этап 2</a:t>
          </a:r>
        </a:p>
      </dsp:txBody>
      <dsp:txXfrm rot="-5400000">
        <a:off x="1" y="1493171"/>
        <a:ext cx="848902" cy="363815"/>
      </dsp:txXfrm>
    </dsp:sp>
    <dsp:sp modelId="{B79EBA3B-4208-4599-AF73-5CFE971790FD}">
      <dsp:nvSpPr>
        <dsp:cNvPr id="0" name=""/>
        <dsp:cNvSpPr/>
      </dsp:nvSpPr>
      <dsp:spPr>
        <a:xfrm rot="5400000">
          <a:off x="4589617" y="-2671994"/>
          <a:ext cx="788266" cy="8269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Создание общего замысла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Прорабатывание объектов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16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Создание модели</a:t>
          </a:r>
        </a:p>
      </dsp:txBody>
      <dsp:txXfrm rot="-5400000">
        <a:off x="848902" y="1107201"/>
        <a:ext cx="8231217" cy="711306"/>
      </dsp:txXfrm>
    </dsp:sp>
    <dsp:sp modelId="{A940BA23-506A-4AEA-90A5-E4B667810116}">
      <dsp:nvSpPr>
        <dsp:cNvPr id="0" name=""/>
        <dsp:cNvSpPr/>
      </dsp:nvSpPr>
      <dsp:spPr>
        <a:xfrm rot="5400000">
          <a:off x="-181907" y="2316230"/>
          <a:ext cx="1212717" cy="848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Этап 3</a:t>
          </a:r>
        </a:p>
      </dsp:txBody>
      <dsp:txXfrm rot="-5400000">
        <a:off x="1" y="2558773"/>
        <a:ext cx="848902" cy="363815"/>
      </dsp:txXfrm>
    </dsp:sp>
    <dsp:sp modelId="{C845F365-1D9D-4E68-AAC2-AE3276CAC24F}">
      <dsp:nvSpPr>
        <dsp:cNvPr id="0" name=""/>
        <dsp:cNvSpPr/>
      </dsp:nvSpPr>
      <dsp:spPr>
        <a:xfrm rot="5400000">
          <a:off x="4589617" y="-1606392"/>
          <a:ext cx="788266" cy="8269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Проектирование экскурсии на основе модели </a:t>
          </a:r>
        </a:p>
      </dsp:txBody>
      <dsp:txXfrm rot="-5400000">
        <a:off x="848902" y="2172803"/>
        <a:ext cx="8231217" cy="711306"/>
      </dsp:txXfrm>
    </dsp:sp>
    <dsp:sp modelId="{6B39D699-D90B-4530-8310-14F01B664A1D}">
      <dsp:nvSpPr>
        <dsp:cNvPr id="0" name=""/>
        <dsp:cNvSpPr/>
      </dsp:nvSpPr>
      <dsp:spPr>
        <a:xfrm rot="5400000">
          <a:off x="-181907" y="3381832"/>
          <a:ext cx="1212717" cy="848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Этап 4</a:t>
          </a:r>
        </a:p>
      </dsp:txBody>
      <dsp:txXfrm rot="-5400000">
        <a:off x="1" y="3624375"/>
        <a:ext cx="848902" cy="363815"/>
      </dsp:txXfrm>
    </dsp:sp>
    <dsp:sp modelId="{93EDA147-FCD8-46DD-8C08-6FEAACBB377E}">
      <dsp:nvSpPr>
        <dsp:cNvPr id="0" name=""/>
        <dsp:cNvSpPr/>
      </dsp:nvSpPr>
      <dsp:spPr>
        <a:xfrm rot="5400000">
          <a:off x="4589617" y="-540790"/>
          <a:ext cx="788266" cy="8269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Пробное проведение экскурсии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F6FC6"/>
            </a:buClr>
            <a:buChar char="••"/>
          </a:pPr>
          <a:r>
            <a:rPr lang="ru-RU" sz="2000" kern="1200" dirty="0">
              <a:solidFill>
                <a:srgbClr val="00B050"/>
              </a:solidFill>
              <a:latin typeface="Trebuchet MS"/>
              <a:ea typeface="+mn-ea"/>
              <a:cs typeface="+mn-cs"/>
            </a:rPr>
            <a:t>Доработка деталей</a:t>
          </a:r>
        </a:p>
      </dsp:txBody>
      <dsp:txXfrm rot="-5400000">
        <a:off x="848902" y="3238405"/>
        <a:ext cx="8231217" cy="711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8C60D-32F5-4D0E-8A00-0DA7ABFE2E81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EAD3-CB8E-4666-9A69-4871CE20A7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3275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6239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0593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395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24290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54017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04162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8408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3355"/>
      </p:ext>
    </p:extLst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1669"/>
      </p:ext>
    </p:extLst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491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45978"/>
      </p:ext>
    </p:extLst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37710"/>
      </p:ext>
    </p:extLst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6047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228611"/>
      </p:ext>
    </p:extLst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09310"/>
      </p:ext>
    </p:extLst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205553"/>
      </p:ext>
    </p:extLst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32913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9061"/>
      </p:ext>
    </p:extLst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177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67121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01611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38579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41427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27447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35061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269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7B8F-A739-4910-B3A3-5A62F4FE952A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752332-CDCB-4627-9792-D1252CCD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cover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slide" Target="slide5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12.xml"/><Relationship Id="rId5" Type="http://schemas.openxmlformats.org/officeDocument/2006/relationships/slide" Target="slide21.xml"/><Relationship Id="rId15" Type="http://schemas.openxmlformats.org/officeDocument/2006/relationships/slide" Target="slide38.xml"/><Relationship Id="rId10" Type="http://schemas.openxmlformats.org/officeDocument/2006/relationships/slide" Target="slide9.xml"/><Relationship Id="rId4" Type="http://schemas.openxmlformats.org/officeDocument/2006/relationships/slide" Target="slide17.xml"/><Relationship Id="rId9" Type="http://schemas.openxmlformats.org/officeDocument/2006/relationships/slide" Target="slide33.xml"/><Relationship Id="rId14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44" y="482600"/>
            <a:ext cx="8998856" cy="583111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Департамент </a:t>
            </a:r>
            <a:r>
              <a:rPr lang="ru-RU" sz="1800" dirty="0"/>
              <a:t>образования города Москвы</a:t>
            </a:r>
            <a:br>
              <a:rPr lang="ru-RU" sz="1800" dirty="0"/>
            </a:br>
            <a:r>
              <a:rPr lang="ru-RU" sz="1800" dirty="0"/>
              <a:t>Государственное бюджетное общеобразовательное учреждение города Москвы</a:t>
            </a:r>
            <a:br>
              <a:rPr lang="ru-RU" sz="1800" dirty="0"/>
            </a:br>
            <a:r>
              <a:rPr lang="ru-RU" sz="1800" dirty="0"/>
              <a:t>«Школа  №</a:t>
            </a:r>
            <a:r>
              <a:rPr lang="ru-RU" sz="1800" dirty="0" smtClean="0"/>
              <a:t>149 имени </a:t>
            </a:r>
            <a:r>
              <a:rPr lang="ru-RU" sz="1800" dirty="0"/>
              <a:t>Героя Советского Союза Ю.Н. Зыкова»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/>
              <a:t> </a:t>
            </a:r>
            <a:r>
              <a:rPr lang="ru-RU" sz="4000" b="1" dirty="0"/>
              <a:t>Район  Сокол: дорога Славы</a:t>
            </a:r>
            <a:br>
              <a:rPr lang="ru-RU" sz="4000" b="1" dirty="0"/>
            </a:br>
            <a:r>
              <a:rPr lang="ru-RU" sz="1800" b="1" dirty="0"/>
              <a:t>проектная работа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Автор: </a:t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Ахметшин Ильдар Ахтамович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ученик 10 класса</a:t>
            </a:r>
            <a:br>
              <a:rPr lang="ru-RU" sz="2000" dirty="0"/>
            </a:br>
            <a:r>
              <a:rPr lang="ru-RU" sz="2000" dirty="0"/>
              <a:t>Руководитель: </a:t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Матвеева Людмила Михайловна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учитель истории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883469" y="6261100"/>
            <a:ext cx="207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Москва, 2017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44600" y="601134"/>
            <a:ext cx="8016703" cy="1646302"/>
          </a:xfrm>
        </p:spPr>
        <p:txBody>
          <a:bodyPr/>
          <a:lstStyle/>
          <a:p>
            <a:pPr algn="ctr"/>
            <a:r>
              <a:rPr lang="ru-RU" dirty="0"/>
              <a:t>Агентурный псевдоним Рихарда Зорге…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7367" y="4673133"/>
            <a:ext cx="7766936" cy="597367"/>
          </a:xfrm>
        </p:spPr>
        <p:txBody>
          <a:bodyPr>
            <a:noAutofit/>
          </a:bodyPr>
          <a:lstStyle/>
          <a:p>
            <a:pPr marL="342900" indent="-342900" algn="ctr"/>
            <a:r>
              <a:rPr lang="ru-RU" sz="2400" dirty="0">
                <a:solidFill>
                  <a:srgbClr val="00B050"/>
                </a:solidFill>
              </a:rPr>
              <a:t>А.Рамзай		В. Стиг	С. Кендзи</a:t>
            </a:r>
          </a:p>
          <a:p>
            <a:pPr marL="342900" indent="-342900" algn="ctr">
              <a:buFont typeface="+mj-lt"/>
              <a:buAutoNum type="alphaU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7067" y="5499100"/>
            <a:ext cx="302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Рамзай</a:t>
            </a:r>
          </a:p>
          <a:p>
            <a:endParaRPr lang="ru-RU" sz="2400" dirty="0"/>
          </a:p>
        </p:txBody>
      </p:sp>
      <p:sp>
        <p:nvSpPr>
          <p:cNvPr id="8" name="Стрелка: вправо 8">
            <a:hlinkClick r:id="rId2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11" name="Picture 3" descr="IMG_3619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336800"/>
            <a:ext cx="3186896" cy="204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Картинки по запросу рихард зорге с японцам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342" y="2349500"/>
            <a:ext cx="2726266" cy="20447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546100"/>
            <a:ext cx="7766936" cy="2310936"/>
          </a:xfrm>
        </p:spPr>
        <p:txBody>
          <a:bodyPr/>
          <a:lstStyle/>
          <a:p>
            <a:pPr algn="ctr"/>
            <a:r>
              <a:rPr lang="ru-RU" sz="4800" dirty="0"/>
              <a:t>Почему Зорге считают выдающимся разведчиком </a:t>
            </a:r>
            <a:r>
              <a:rPr lang="en-US" sz="4800" dirty="0"/>
              <a:t>XX</a:t>
            </a:r>
            <a:r>
              <a:rPr lang="ru-RU" sz="4800" dirty="0"/>
              <a:t> века?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3009901"/>
            <a:ext cx="7766936" cy="240030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400" dirty="0">
                <a:solidFill>
                  <a:srgbClr val="00B050"/>
                </a:solidFill>
              </a:rPr>
              <a:t>Организовал заговор против А. Гитлера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400" dirty="0">
                <a:solidFill>
                  <a:srgbClr val="00B050"/>
                </a:solidFill>
              </a:rPr>
              <a:t>Предупредил советское правительство о том, что Япония не вступит в войну в 1941 году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400" dirty="0">
                <a:solidFill>
                  <a:srgbClr val="00B050"/>
                </a:solidFill>
              </a:rPr>
              <a:t>Передал советскому правительству подробности плана Барбаросса</a:t>
            </a:r>
          </a:p>
        </p:txBody>
      </p:sp>
      <p:sp>
        <p:nvSpPr>
          <p:cNvPr id="6" name="Стрелка: влево 12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1067" y="5257562"/>
            <a:ext cx="3023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Ответ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Предупредил советское правительство о том, что Япония не вступит в войну в 1941 году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434" y="1524000"/>
            <a:ext cx="3854528" cy="711200"/>
          </a:xfrm>
        </p:spPr>
        <p:txBody>
          <a:bodyPr>
            <a:noAutofit/>
          </a:bodyPr>
          <a:lstStyle/>
          <a:p>
            <a:r>
              <a:rPr lang="ru-RU" sz="2400" dirty="0"/>
              <a:t>Панфилов Иван Васильевич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0034" y="2220687"/>
            <a:ext cx="3854528" cy="28106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00B050"/>
                </a:solidFill>
              </a:rPr>
              <a:t>9 мая 1960 года улица переименована в память об Иване Васильевиче Панфилове (1893—1941) — военачальнике, Герое Советского Союза. Во время Великой Отечественной Войне командовал стрелковой дивизией. Погиб в бою 16 ноября 1941 года в районе разъезда Дубосеково.   </a:t>
            </a:r>
          </a:p>
          <a:p>
            <a:endParaRPr lang="ru-RU" dirty="0"/>
          </a:p>
        </p:txBody>
      </p:sp>
      <p:pic>
        <p:nvPicPr>
          <p:cNvPr id="57346" name="Picture 2" descr="panfilov_ivan_chto_to_sluchi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700" y="1752600"/>
            <a:ext cx="416052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: вправо 11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9" name="Стрелка: влево 12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94367" y="673100"/>
            <a:ext cx="7766936" cy="1599736"/>
          </a:xfrm>
        </p:spPr>
        <p:txBody>
          <a:bodyPr/>
          <a:lstStyle/>
          <a:p>
            <a:pPr algn="ctr"/>
            <a:r>
              <a:rPr lang="ru-RU" sz="4800" dirty="0"/>
              <a:t>В чем заключался подвиг дивизии И. В. Панфилова?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94367" y="2730500"/>
            <a:ext cx="7766936" cy="238760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Остановила продвижение дивизии из 50 танков на Москву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Приостановила продвижение пехоты на Волоколамском направлении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В результате удачной операции взял в плен генерал-полковника 4-ой немецкой танковой армией Эриха Гёпнера</a:t>
            </a:r>
          </a:p>
          <a:p>
            <a:pPr marL="342900" indent="-342900" algn="l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45667" y="5372100"/>
            <a:ext cx="30238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Ответ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Остановила продвижение дивизии из 50 танков на Москву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sz="2000" dirty="0"/>
          </a:p>
        </p:txBody>
      </p:sp>
      <p:sp>
        <p:nvSpPr>
          <p:cNvPr id="8" name="Стрелка: влево 12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ГБОУ Школа №149 имени Героя Советского Союза Ю.Н. Зыкова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160443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В 2016 году на территории района Сокол было увековечено еще одно имя Героя Советского Союза Юрия Николаевича Зыкова, присвоенное нашей школе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213" y="1331714"/>
            <a:ext cx="4513262" cy="3384946"/>
          </a:xfrm>
        </p:spPr>
      </p:pic>
      <p:sp>
        <p:nvSpPr>
          <p:cNvPr id="12" name="Стрелка: вправо 11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13" name="Стрелка: влево 12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920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19767" y="266700"/>
            <a:ext cx="7766936" cy="2260136"/>
          </a:xfrm>
        </p:spPr>
        <p:txBody>
          <a:bodyPr/>
          <a:lstStyle/>
          <a:p>
            <a:pPr algn="ctr"/>
            <a:r>
              <a:rPr lang="ru-RU" sz="4800" dirty="0"/>
              <a:t>На какой улице в поселке Сокол жил Ю. Н. Зыков со своей семьей?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07067" y="2844801"/>
            <a:ext cx="7766936" cy="230293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Ул. Сурикова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Ул. Левитана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Ул. Алабяна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7067" y="5499100"/>
            <a:ext cx="302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Левитана, дом 24\2</a:t>
            </a:r>
            <a:endParaRPr lang="ru-RU" sz="2400" dirty="0"/>
          </a:p>
        </p:txBody>
      </p:sp>
      <p:pic>
        <p:nvPicPr>
          <p:cNvPr id="58372" name="Picture 4" descr="C:\Users\LM\Desktop\Зыков проект\P1040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3454400" cy="2590800"/>
          </a:xfrm>
          <a:prstGeom prst="rect">
            <a:avLst/>
          </a:prstGeom>
          <a:noFill/>
        </p:spPr>
      </p:pic>
      <p:sp>
        <p:nvSpPr>
          <p:cNvPr id="12" name="Стрелка: вправо 8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12900" y="787400"/>
            <a:ext cx="7518399" cy="1244136"/>
          </a:xfrm>
        </p:spPr>
        <p:txBody>
          <a:bodyPr/>
          <a:lstStyle/>
          <a:p>
            <a:pPr algn="ctr"/>
            <a:r>
              <a:rPr lang="ru-RU" dirty="0"/>
              <a:t>Кем был Ю. Н. Зыков?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43567" y="2578101"/>
            <a:ext cx="7766936" cy="2628900"/>
          </a:xfrm>
        </p:spPr>
        <p:txBody>
          <a:bodyPr/>
          <a:lstStyle/>
          <a:p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Танкист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Артиллерист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Летчик</a:t>
            </a:r>
          </a:p>
          <a:p>
            <a:pPr marL="342900" indent="-342900" algn="l"/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0567" y="5803900"/>
            <a:ext cx="302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Летчик</a:t>
            </a:r>
          </a:p>
          <a:p>
            <a:endParaRPr lang="ru-RU" sz="2400" dirty="0"/>
          </a:p>
        </p:txBody>
      </p:sp>
      <p:pic>
        <p:nvPicPr>
          <p:cNvPr id="22531" name="Picture 3" descr="C:\Users\LM\Desktop\Зыков проект\P10407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00" y="2171700"/>
            <a:ext cx="2368549" cy="3158065"/>
          </a:xfrm>
          <a:prstGeom prst="rect">
            <a:avLst/>
          </a:prstGeom>
          <a:noFill/>
        </p:spPr>
      </p:pic>
      <p:sp>
        <p:nvSpPr>
          <p:cNvPr id="10" name="Стрелка: влево 8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243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5830"/>
            <a:ext cx="3854528" cy="1278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МАИ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основан в 1930 году</a:t>
            </a:r>
          </a:p>
        </p:txBody>
      </p:sp>
      <p:pic>
        <p:nvPicPr>
          <p:cNvPr id="1026" name="Picture 2" descr="http://old.fmshmai.org/tpl/v1/img/mai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828609"/>
            <a:ext cx="4514850" cy="4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9" name="Стрелка: влево 8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16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368300"/>
            <a:ext cx="7766936" cy="2958636"/>
          </a:xfrm>
        </p:spPr>
        <p:txBody>
          <a:bodyPr/>
          <a:lstStyle/>
          <a:p>
            <a:pPr algn="ctr"/>
            <a:r>
              <a:rPr lang="ru-RU" sz="4400" dirty="0"/>
              <a:t>Рождение и развитие Московского авиационного института  связано  с именем…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3422649"/>
            <a:ext cx="7766936" cy="1980737"/>
          </a:xfrm>
        </p:spPr>
        <p:txBody>
          <a:bodyPr>
            <a:normAutofit lnSpcReduction="10000"/>
          </a:bodyPr>
          <a:lstStyle/>
          <a:p>
            <a:pPr algn="l"/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Н. Е. Жуковского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К. Э. Циолковского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С. П. Королёва</a:t>
            </a:r>
          </a:p>
          <a:p>
            <a:pPr marL="342900" indent="-342900" algn="l">
              <a:buFont typeface="+mj-lt"/>
              <a:buAutoNum type="alphaUcPeriod"/>
            </a:pPr>
            <a:endParaRPr lang="ru-RU" dirty="0"/>
          </a:p>
        </p:txBody>
      </p:sp>
      <p:sp>
        <p:nvSpPr>
          <p:cNvPr id="7" name="Стрелка: вправо 6">
            <a:hlinkClick r:id="" action="ppaction://noaction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067" y="5499100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Н. Е. Жуковского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06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1667" y="1032934"/>
            <a:ext cx="7766936" cy="1646302"/>
          </a:xfrm>
        </p:spPr>
        <p:txBody>
          <a:bodyPr/>
          <a:lstStyle/>
          <a:p>
            <a:pPr algn="ctr"/>
            <a:r>
              <a:rPr lang="ru-RU" sz="3200" dirty="0"/>
              <a:t>Первая женщина-космонавт, вышедшая в открытый космос, была выпускницей МАИ, единственная женщина, являющаяся дважды Героем Советского Союза…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19767" y="2819401"/>
            <a:ext cx="7766936" cy="2226732"/>
          </a:xfrm>
        </p:spPr>
        <p:txBody>
          <a:bodyPr/>
          <a:lstStyle/>
          <a:p>
            <a:pPr algn="l"/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В. Терешкова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М. Раскова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С. Савицкая</a:t>
            </a:r>
          </a:p>
        </p:txBody>
      </p:sp>
      <p:pic>
        <p:nvPicPr>
          <p:cNvPr id="46082" name="Picture 2" descr="image?id=803977576052&amp;t=20&amp;plc=WEB&amp;tkn=*R8axk-zQ2oRQUrK9dHjDHMUHDk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882900"/>
            <a:ext cx="3746500" cy="22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: вправо 6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067" y="5499100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С. Савицкая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460247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Запрос администрации школы на создание экскурсии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Поиск, сбор и систематизация информации</a:t>
            </a:r>
          </a:p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100" dirty="0">
                <a:solidFill>
                  <a:srgbClr val="00B050"/>
                </a:solidFill>
              </a:rPr>
              <a:t>Методы: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Изучение литературы и источников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Исторический анализ событий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Обобщение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Интервью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модели экскурсии</a:t>
            </a:r>
          </a:p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100" dirty="0">
                <a:solidFill>
                  <a:srgbClr val="00B050"/>
                </a:solidFill>
              </a:rPr>
              <a:t>Методы:</a:t>
            </a:r>
          </a:p>
          <a:p>
            <a:pPr lvl="1">
              <a:buFont typeface="Wingdings" pitchFamily="2" charset="2"/>
              <a:buChar char="q"/>
            </a:pPr>
            <a:r>
              <a:rPr lang="ru-RU" sz="2100" dirty="0">
                <a:solidFill>
                  <a:srgbClr val="00B050"/>
                </a:solidFill>
              </a:rPr>
              <a:t>Моделирование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Сравнение</a:t>
            </a:r>
          </a:p>
          <a:p>
            <a:pPr lvl="1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</a:rPr>
              <a:t>Обсуждение результатов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9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3900" y="237774"/>
            <a:ext cx="9029700" cy="1832326"/>
          </a:xfrm>
        </p:spPr>
        <p:txBody>
          <a:bodyPr/>
          <a:lstStyle/>
          <a:p>
            <a:pPr algn="ctr"/>
            <a:r>
              <a:rPr lang="ru-RU" sz="4800" dirty="0"/>
              <a:t>Каких выдающихся выпускников МАИ вы знаете?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5282" y="4483049"/>
            <a:ext cx="7766936" cy="1117600"/>
          </a:xfrm>
        </p:spPr>
        <p:txBody>
          <a:bodyPr>
            <a:normAutofit/>
          </a:bodyPr>
          <a:lstStyle/>
          <a:p>
            <a:pPr marL="342900" indent="-342900" algn="ctr">
              <a:buFont typeface="+mj-lt"/>
              <a:buAutoNum type="alphaUcPeriod"/>
            </a:pPr>
            <a:endParaRPr lang="ru-RU" dirty="0"/>
          </a:p>
          <a:p>
            <a:pPr marL="342900" indent="-342900" algn="ctr"/>
            <a:r>
              <a:rPr lang="ru-RU" sz="2800" dirty="0">
                <a:solidFill>
                  <a:srgbClr val="00B050"/>
                </a:solidFill>
              </a:rPr>
              <a:t>А. А. Туполев, 	С. Капица, 	М. Н. Задорнов</a:t>
            </a:r>
          </a:p>
          <a:p>
            <a:pPr marL="342900" indent="-342900" algn="ctr"/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Стрелка: влево 7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78" y="2260549"/>
            <a:ext cx="3092396" cy="2053544"/>
          </a:xfrm>
          <a:prstGeom prst="rect">
            <a:avLst/>
          </a:prstGeom>
          <a:noFill/>
        </p:spPr>
      </p:pic>
      <p:pic>
        <p:nvPicPr>
          <p:cNvPr id="1029" name="Picture 5" descr="tupolev_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2260549"/>
            <a:ext cx="1520825" cy="20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60601"/>
            <a:ext cx="3086099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>
            <a:cxnSpLocks/>
          </p:cNvCxnSpPr>
          <p:nvPr/>
        </p:nvCxnSpPr>
        <p:spPr>
          <a:xfrm flipV="1">
            <a:off x="2705100" y="4314094"/>
            <a:ext cx="1765300" cy="62620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endCxn id="1028" idx="2"/>
          </p:cNvCxnSpPr>
          <p:nvPr/>
        </p:nvCxnSpPr>
        <p:spPr>
          <a:xfrm flipV="1">
            <a:off x="7797800" y="4314093"/>
            <a:ext cx="234976" cy="62620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endCxn id="1030" idx="2"/>
          </p:cNvCxnSpPr>
          <p:nvPr/>
        </p:nvCxnSpPr>
        <p:spPr>
          <a:xfrm flipH="1" flipV="1">
            <a:off x="2457450" y="4318000"/>
            <a:ext cx="2773362" cy="7092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57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Концерн ПВО «Алмаз-Антей»</a:t>
            </a:r>
          </a:p>
        </p:txBody>
      </p:sp>
      <p:pic>
        <p:nvPicPr>
          <p:cNvPr id="2050" name="Picture 2" descr="http://www.philax.ru/img/clients/8070cbe7ad7cfef9f517b01fce07cf9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718" y="1676400"/>
            <a:ext cx="3347249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: вправо 23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pic>
        <p:nvPicPr>
          <p:cNvPr id="12" name="Picture 6" descr="http://www.arms-expo.ru/upload/iblock/6cb/6cb00b86ec1dd0c3a7092d61b6245c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12" y="2217110"/>
            <a:ext cx="4136582" cy="2423779"/>
          </a:xfrm>
          <a:prstGeom prst="rect">
            <a:avLst/>
          </a:prstGeom>
          <a:ln w="127000" cap="sq">
            <a:solidFill>
              <a:srgbClr val="0F6FC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: влево 27">
            <a:hlinkClick r:id="rId5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79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753534"/>
            <a:ext cx="7766936" cy="1646302"/>
          </a:xfrm>
        </p:spPr>
        <p:txBody>
          <a:bodyPr/>
          <a:lstStyle/>
          <a:p>
            <a:pPr algn="ctr"/>
            <a:r>
              <a:rPr lang="ru-RU" dirty="0"/>
              <a:t>Что выпускает НПО «Алмаз»?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2755900"/>
            <a:ext cx="7766936" cy="2603499"/>
          </a:xfrm>
        </p:spPr>
        <p:txBody>
          <a:bodyPr/>
          <a:lstStyle/>
          <a:p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Самолеты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Ракеты противовоздушной обороны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Танки</a:t>
            </a:r>
          </a:p>
          <a:p>
            <a:pPr marL="342900" indent="-342900" algn="l">
              <a:buFont typeface="+mj-lt"/>
              <a:buAutoNum type="alphaUcPeriod"/>
            </a:pPr>
            <a:endParaRPr lang="ru-RU" dirty="0"/>
          </a:p>
        </p:txBody>
      </p:sp>
      <p:sp>
        <p:nvSpPr>
          <p:cNvPr id="7" name="Стрелка: вправо 6">
            <a:hlinkClick r:id="rId2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067" y="5499100"/>
            <a:ext cx="3023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Ракеты противовоздушной обороны</a:t>
            </a:r>
          </a:p>
          <a:p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8017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7"/>
          <p:cNvSpPr txBox="1">
            <a:spLocks/>
          </p:cNvSpPr>
          <p:nvPr/>
        </p:nvSpPr>
        <p:spPr>
          <a:xfrm>
            <a:off x="893234" y="457201"/>
            <a:ext cx="8596668" cy="173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Задачи концерна включают реализацию, ремонт и утилизацию для федеральных государственных нужд систем, комплексов и средств противовоздушной обороны и средств не стратегической противоракетной обороны</a:t>
            </a:r>
          </a:p>
        </p:txBody>
      </p:sp>
      <p:sp>
        <p:nvSpPr>
          <p:cNvPr id="18" name="Стрелка: вправо 17">
            <a:hlinkClick r:id="rId2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3078" name="Picture 6" descr="img_00006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234" y="2403529"/>
            <a:ext cx="3525837" cy="20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g_00006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2395565"/>
            <a:ext cx="3525835" cy="20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g_00006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4739266"/>
            <a:ext cx="2454275" cy="18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460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07067" y="330200"/>
            <a:ext cx="7766936" cy="2818936"/>
          </a:xfrm>
        </p:spPr>
        <p:txBody>
          <a:bodyPr/>
          <a:lstStyle/>
          <a:p>
            <a:pPr algn="ctr"/>
            <a:r>
              <a:rPr lang="ru-RU" sz="4400" dirty="0"/>
              <a:t>Какой знаменитый конструктор ракет ПВО жил в нашем районе и учился в школе номер 1384?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07067" y="3034603"/>
            <a:ext cx="7766936" cy="2413697"/>
          </a:xfrm>
        </p:spPr>
        <p:txBody>
          <a:bodyPr/>
          <a:lstStyle/>
          <a:p>
            <a:pPr algn="l"/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Расплетин А. А.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Леманский А. А.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Лавочкин С. 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067" y="5684262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Леманский А. А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  <a:endParaRPr lang="ru-RU" sz="2400" dirty="0"/>
          </a:p>
        </p:txBody>
      </p:sp>
      <p:sp>
        <p:nvSpPr>
          <p:cNvPr id="11" name="Стрелка: вправо 10">
            <a:hlinkClick r:id="" action="ppaction://noaction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12" name="Рисунок 11" descr="Lemansky-arpgk8gbeq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3495554"/>
            <a:ext cx="1244600" cy="16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40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15900"/>
            <a:ext cx="7766936" cy="2361736"/>
          </a:xfrm>
        </p:spPr>
        <p:txBody>
          <a:bodyPr/>
          <a:lstStyle/>
          <a:p>
            <a:pPr algn="ctr"/>
            <a:r>
              <a:rPr lang="ru-RU" sz="3600" dirty="0"/>
              <a:t>Какой авиаконструктор, разработчик первых сверхзвуковых бомбардировщиков в годы ВОВ, жил на Соколе?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2781300"/>
            <a:ext cx="7766936" cy="3187699"/>
          </a:xfrm>
        </p:spPr>
        <p:txBody>
          <a:bodyPr/>
          <a:lstStyle/>
          <a:p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Туполев А.А.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Лавочкин С.А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Яковлев А.С.</a:t>
            </a:r>
          </a:p>
          <a:p>
            <a:pPr marL="342900" indent="-342900" algn="l">
              <a:buFont typeface="+mj-lt"/>
              <a:buAutoNum type="alphaU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9667" y="5599667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Яковлев А.С.</a:t>
            </a:r>
            <a:endParaRPr lang="ru-RU" sz="2000" dirty="0"/>
          </a:p>
        </p:txBody>
      </p:sp>
      <p:sp>
        <p:nvSpPr>
          <p:cNvPr id="11" name="Стрелка: влево 10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13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4" name="Group 7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http://img-fotki.yandex.ru/get/9493/30125719.a8/0_7eee9_d89796ad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.pics.livejournal.com/last_gunfighter/11500705/365430/365430_1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2012" y="3422860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Isosceles Tri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Дом воинской славы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159225" y="2160589"/>
            <a:ext cx="5114776" cy="2513011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ru-RU" sz="2400" dirty="0">
                <a:solidFill>
                  <a:srgbClr val="00B050"/>
                </a:solidFill>
              </a:rPr>
              <a:t>Дом  начали строить в 1938 году по проекту архитектора П. Стенюшина, а после Великой Отечественной войны его строительство завершали пленные немцы.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4" name="Стрелка: вправо 23">
            <a:hlinkClick r:id="rId4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sp>
        <p:nvSpPr>
          <p:cNvPr id="25" name="Стрелка: влево 24">
            <a:hlinkClick r:id="rId5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09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Родион Яковлевич Малиновский</a:t>
            </a:r>
            <a:r>
              <a:rPr lang="ru-RU" sz="2400" dirty="0"/>
              <a:t> 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Министр обороны СССР (1957—1967), полководец Великой Отечественной войны, Маршал Советского Союза (1944), Дважды Герой Советского Союза</a:t>
            </a:r>
          </a:p>
        </p:txBody>
      </p:sp>
      <p:pic>
        <p:nvPicPr>
          <p:cNvPr id="1026" name="Picture 2" descr="rodion-malinovsk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486" y="949780"/>
            <a:ext cx="2905204" cy="411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: вправо 17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Михаил Ефимович Катуков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Михаил Ефимович Катуков — советский военный деятель, маршал бронетанковых войск, дважды Герой Советского Союза</a:t>
            </a:r>
          </a:p>
        </p:txBody>
      </p:sp>
      <p:pic>
        <p:nvPicPr>
          <p:cNvPr id="2054" name="Picture 6" descr="Картинки по запросу катук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687" y="1157206"/>
            <a:ext cx="3090233" cy="4028747"/>
          </a:xfrm>
          <a:prstGeom prst="rect">
            <a:avLst/>
          </a:prstGeom>
          <a:noFill/>
        </p:spPr>
      </p:pic>
      <p:sp>
        <p:nvSpPr>
          <p:cNvPr id="9" name="Стрелка: вправо 17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19767" y="304800"/>
            <a:ext cx="7766936" cy="1866900"/>
          </a:xfrm>
        </p:spPr>
        <p:txBody>
          <a:bodyPr/>
          <a:lstStyle/>
          <a:p>
            <a:pPr algn="ctr"/>
            <a:r>
              <a:rPr lang="ru-RU" sz="4800" dirty="0"/>
              <a:t>Почему дом называется домом воинской славы?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2476500"/>
            <a:ext cx="7766936" cy="2671233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Здесь жили семьи высокопоставленных военных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Здесь располагался штаб командования ПВО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Здесь работа государственный комитет обороны(ГКО)</a:t>
            </a:r>
          </a:p>
          <a:p>
            <a:pPr marL="342900" indent="-342900" algn="l">
              <a:buFont typeface="+mj-lt"/>
              <a:buAutoNum type="alphaU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40867" y="5401596"/>
            <a:ext cx="3023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Здесь жили семьи высокопоставленных военных</a:t>
            </a:r>
          </a:p>
          <a:p>
            <a:r>
              <a:rPr lang="ru-RU" sz="2000" dirty="0">
                <a:solidFill>
                  <a:srgbClr val="00B050"/>
                </a:solidFill>
              </a:rPr>
              <a:t> </a:t>
            </a:r>
            <a:endParaRPr lang="ru-RU" sz="2400" dirty="0"/>
          </a:p>
        </p:txBody>
      </p:sp>
      <p:sp>
        <p:nvSpPr>
          <p:cNvPr id="9" name="Стрелка: влево 24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Требования к экскурсии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2160589"/>
            <a:ext cx="8902095" cy="28032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>
                <a:solidFill>
                  <a:srgbClr val="00B050"/>
                </a:solidFill>
              </a:rPr>
              <a:t>Возраст – с 14 лет</a:t>
            </a:r>
          </a:p>
          <a:p>
            <a:pPr>
              <a:buFont typeface="Arial" pitchFamily="34" charset="0"/>
              <a:buChar char="•"/>
            </a:pPr>
            <a:r>
              <a:rPr lang="ru-RU" sz="2400">
                <a:solidFill>
                  <a:srgbClr val="00B050"/>
                </a:solidFill>
              </a:rPr>
              <a:t>Продолжительность пешеходной экскурсии – 90 минут</a:t>
            </a:r>
          </a:p>
          <a:p>
            <a:pPr>
              <a:buFont typeface="Arial" pitchFamily="34" charset="0"/>
              <a:buChar char="•"/>
            </a:pPr>
            <a:r>
              <a:rPr lang="ru-RU" sz="2400">
                <a:solidFill>
                  <a:srgbClr val="00B050"/>
                </a:solidFill>
              </a:rPr>
              <a:t>Продолжительность интерактивной экскурсии – 30 минут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Храм Всех Святых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rgbClr val="00B050"/>
                </a:solidFill>
              </a:rPr>
              <a:t>На территории храма располагается захоронения нескольких поколений князей </a:t>
            </a:r>
          </a:p>
        </p:txBody>
      </p:sp>
      <p:sp>
        <p:nvSpPr>
          <p:cNvPr id="13" name="Стрелка: вправо 23">
            <a:hlinkClick r:id="" action="ppaction://noaction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pic>
        <p:nvPicPr>
          <p:cNvPr id="1026" name="Picture 2" descr="http://is.gorod-info.ru/166535_scre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13" y="1871866"/>
            <a:ext cx="4513262" cy="33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лево 24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3067" y="254000"/>
            <a:ext cx="7766936" cy="2641136"/>
          </a:xfrm>
        </p:spPr>
        <p:txBody>
          <a:bodyPr/>
          <a:lstStyle/>
          <a:p>
            <a:pPr algn="ctr"/>
            <a:r>
              <a:rPr lang="ru-RU" sz="4000" dirty="0"/>
              <a:t>Какой знаменитый выдающийся полководец, князь похоронил на территории храма своего отца?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9767" y="3238501"/>
            <a:ext cx="7766936" cy="176953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М. И. Кутузов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Г. А. Потемкин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П. И. Багратион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067" y="5684262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П. И. Багратион</a:t>
            </a:r>
            <a:endParaRPr lang="ru-RU" sz="2400" dirty="0"/>
          </a:p>
        </p:txBody>
      </p:sp>
      <p:pic>
        <p:nvPicPr>
          <p:cNvPr id="8" name="Picture 5" descr="SDC162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31" y="2608186"/>
            <a:ext cx="2546469" cy="27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: вправо 17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1667" y="359834"/>
            <a:ext cx="7766936" cy="1646302"/>
          </a:xfrm>
        </p:spPr>
        <p:txBody>
          <a:bodyPr/>
          <a:lstStyle/>
          <a:p>
            <a:pPr algn="ctr"/>
            <a:r>
              <a:rPr lang="ru-RU" sz="4000" dirty="0"/>
              <a:t>Какой выдающийся русский полководец был учителем Багратиона?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65767" y="2628901"/>
            <a:ext cx="7766936" cy="207009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А. В. Суворов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М. И. Кутузов</a:t>
            </a:r>
          </a:p>
          <a:p>
            <a:pPr marL="342900" indent="-342900" algn="l">
              <a:buFont typeface="+mj-lt"/>
              <a:buAutoNum type="alphaUcPeriod"/>
            </a:pPr>
            <a:r>
              <a:rPr lang="vi-VN" sz="2600" dirty="0">
                <a:solidFill>
                  <a:srgbClr val="00B050"/>
                </a:solidFill>
              </a:rPr>
              <a:t>П</a:t>
            </a:r>
            <a:r>
              <a:rPr lang="ru-RU" sz="2600" dirty="0">
                <a:solidFill>
                  <a:srgbClr val="00B050"/>
                </a:solidFill>
              </a:rPr>
              <a:t>.</a:t>
            </a:r>
            <a:r>
              <a:rPr lang="vi-VN" sz="2600" dirty="0">
                <a:solidFill>
                  <a:srgbClr val="00B050"/>
                </a:solidFill>
              </a:rPr>
              <a:t> А</a:t>
            </a:r>
            <a:r>
              <a:rPr lang="ru-RU" sz="2600" dirty="0">
                <a:solidFill>
                  <a:srgbClr val="00B050"/>
                </a:solidFill>
              </a:rPr>
              <a:t>.</a:t>
            </a:r>
            <a:r>
              <a:rPr lang="vi-VN" sz="2600" dirty="0">
                <a:solidFill>
                  <a:srgbClr val="00B050"/>
                </a:solidFill>
              </a:rPr>
              <a:t> Рум</a:t>
            </a:r>
            <a:r>
              <a:rPr lang="ru-RU" sz="2600" dirty="0">
                <a:solidFill>
                  <a:srgbClr val="00B050"/>
                </a:solidFill>
              </a:rPr>
              <a:t>я</a:t>
            </a:r>
            <a:r>
              <a:rPr lang="vi-VN" sz="2600" dirty="0">
                <a:solidFill>
                  <a:srgbClr val="00B050"/>
                </a:solidFill>
              </a:rPr>
              <a:t>нцев-Задунайский</a:t>
            </a:r>
            <a:endParaRPr lang="ru-RU" sz="2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467" y="5671562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А. В. Суворов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91300" y="2060848"/>
            <a:ext cx="2424692" cy="2650852"/>
          </a:xfrm>
          <a:prstGeom prst="rect">
            <a:avLst/>
          </a:prstGeom>
        </p:spPr>
      </p:pic>
      <p:sp>
        <p:nvSpPr>
          <p:cNvPr id="8" name="Стрелка: влево 24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977900"/>
            <a:ext cx="3854528" cy="681570"/>
          </a:xfrm>
        </p:spPr>
        <p:txBody>
          <a:bodyPr>
            <a:noAutofit/>
          </a:bodyPr>
          <a:lstStyle/>
          <a:p>
            <a:r>
              <a:rPr lang="ru-RU" sz="2400" dirty="0"/>
              <a:t>Мемориальный парковый комплекс героев Первой Мировой войны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0034" y="1837269"/>
            <a:ext cx="4275666" cy="389043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Великой княгине Елизавете Федоровне принадлежит  идея об устройстве  кладбища для павших русских воинов в Первую Мировую войну. Она взяла над ним официальное покровительство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599" y="977409"/>
            <a:ext cx="3130421" cy="42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: вправо 23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11" name="Стрелка: влево 24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199572"/>
            <a:ext cx="7766936" cy="1890486"/>
          </a:xfrm>
        </p:spPr>
        <p:txBody>
          <a:bodyPr/>
          <a:lstStyle/>
          <a:p>
            <a:pPr algn="ctr"/>
            <a:r>
              <a:rPr lang="ru-RU" sz="3600" dirty="0"/>
              <a:t>В каком году было открыто кладбище для погибших офицеров в годы Первой мировой войны?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2908301"/>
            <a:ext cx="7766936" cy="165099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1917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1915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1914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067" y="5684262"/>
            <a:ext cx="302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1915</a:t>
            </a:r>
            <a:endParaRPr lang="ru-RU" sz="2400" dirty="0"/>
          </a:p>
        </p:txBody>
      </p:sp>
      <p:sp>
        <p:nvSpPr>
          <p:cNvPr id="8" name="Стрелка: вправо 17">
            <a:hlinkClick r:id="rId2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59394" name="Picture 2" descr="583421_orig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300" y="2413000"/>
            <a:ext cx="4072809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333828"/>
            <a:ext cx="7766936" cy="1873693"/>
          </a:xfrm>
        </p:spPr>
        <p:txBody>
          <a:bodyPr/>
          <a:lstStyle/>
          <a:p>
            <a:pPr algn="ctr"/>
            <a:r>
              <a:rPr lang="ru-RU" sz="3600" dirty="0"/>
              <a:t>Кто из династии Романовых был перезахоронен на территории мемориала?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26067" y="2730501"/>
            <a:ext cx="7766936" cy="14859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Николай </a:t>
            </a:r>
            <a:r>
              <a:rPr lang="en-US" sz="2600" dirty="0">
                <a:solidFill>
                  <a:srgbClr val="00B050"/>
                </a:solidFill>
              </a:rPr>
              <a:t>II</a:t>
            </a:r>
            <a:endParaRPr lang="ru-RU" sz="2600" dirty="0">
              <a:solidFill>
                <a:srgbClr val="00B050"/>
              </a:solidFill>
            </a:endParaRP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Михаил Александрович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600" dirty="0">
                <a:solidFill>
                  <a:srgbClr val="00B050"/>
                </a:solidFill>
              </a:rPr>
              <a:t>Николай Николаевич</a:t>
            </a:r>
            <a:endParaRPr lang="en-US" sz="2600" dirty="0">
              <a:solidFill>
                <a:srgbClr val="00B050"/>
              </a:solidFill>
            </a:endParaRPr>
          </a:p>
          <a:p>
            <a:pPr marL="342900" indent="-342900" algn="l">
              <a:buFont typeface="+mj-lt"/>
              <a:buAutoNum type="alphaUcPeriod"/>
            </a:pPr>
            <a:endParaRPr lang="ru-RU" dirty="0"/>
          </a:p>
        </p:txBody>
      </p:sp>
      <p:pic>
        <p:nvPicPr>
          <p:cNvPr id="60418" name="Picture 2" descr="93958268_Nikolay_Nikolaevich_Mladshi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5" t="4103"/>
          <a:stretch>
            <a:fillRect/>
          </a:stretch>
        </p:blipFill>
        <p:spPr bwMode="auto">
          <a:xfrm>
            <a:off x="6794500" y="2159000"/>
            <a:ext cx="26733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7601" y="5963662"/>
            <a:ext cx="383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Николай Николаевич</a:t>
            </a:r>
          </a:p>
        </p:txBody>
      </p:sp>
      <p:sp>
        <p:nvSpPr>
          <p:cNvPr id="9" name="Стрелка: вправо 17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2148840"/>
          </a:xfrm>
        </p:spPr>
        <p:txBody>
          <a:bodyPr>
            <a:noAutofit/>
          </a:bodyPr>
          <a:lstStyle/>
          <a:p>
            <a:r>
              <a:rPr lang="ru-RU" sz="2400" dirty="0"/>
              <a:t>Николай Николаевич Романов (младший) (1856-1929) - великий князь, внук Николая </a:t>
            </a:r>
            <a:r>
              <a:rPr lang="en-US" sz="2400" dirty="0"/>
              <a:t>I</a:t>
            </a:r>
            <a:r>
              <a:rPr lang="ru-RU" sz="2400" dirty="0"/>
              <a:t>.Участник русско-турецкой войны 1877-1878 гг. Верховный главнокомандующий в 1914-1915 годах. В марте 1919 г. эмигрировал в Италию, затем во Францию.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42" name="Picture 2" descr="281901_6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0" y="2820161"/>
            <a:ext cx="2654300" cy="36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: влево 24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4127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400" dirty="0">
                <a:solidFill>
                  <a:srgbClr val="00B050"/>
                </a:solidFill>
              </a:rPr>
              <a:t>Перезахоронен в часовне Преображения Господня Мемориального паркового комплекса героев Первой Мировой войны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444500"/>
            <a:ext cx="3854528" cy="75777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Сквер «Арбатец»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0034" y="1498600"/>
            <a:ext cx="3854528" cy="462279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Бывшая территория воинского инвалидного кладбища «Арбатец» при Сергиево-Елизаветинском убежище для ветеранов русско-японской войны, основанное в 1907 г. Великой княгиней Елизаветой Федоровной.</a:t>
            </a:r>
          </a:p>
          <a:p>
            <a:r>
              <a:rPr lang="ru-RU" sz="2000" dirty="0">
                <a:solidFill>
                  <a:srgbClr val="00B050"/>
                </a:solidFill>
              </a:rPr>
              <a:t>Сохранилось только одноэтажное кирпичное здание кладбищенской часовни, построенной по проекту архитектора Р. И. Клейна в 1911 году.</a:t>
            </a: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2466" name="Picture 2" descr="WP_20151106_034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85724"/>
            <a:ext cx="4368800" cy="331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: влево 24">
            <a:hlinkClick r:id="rId3" action="ppaction://hlinksldjump"/>
          </p:cNvPr>
          <p:cNvSpPr/>
          <p:nvPr/>
        </p:nvSpPr>
        <p:spPr>
          <a:xfrm>
            <a:off x="6000436" y="5538288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505" y="1484090"/>
            <a:ext cx="3854528" cy="12784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Владимир Григорьевич Фёдоров 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5048" y="2791583"/>
            <a:ext cx="3854528" cy="25844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 1906 году В. Г. Фёдоров спроектировал свою первую автоматическую винтовку. В 1916 году он переделал автоматические винтовки для ведения непрерывной стрельбы.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i?id=62749250f6bd6f6f8e9df8dd5def0cdd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9383" y="1688202"/>
            <a:ext cx="2454388" cy="34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: вправо 23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7" name="Стрелка: влево 24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92553" y="377372"/>
            <a:ext cx="7766936" cy="2744550"/>
          </a:xfrm>
        </p:spPr>
        <p:txBody>
          <a:bodyPr/>
          <a:lstStyle/>
          <a:p>
            <a:pPr algn="ctr"/>
            <a:r>
              <a:rPr lang="ru-RU" sz="4400" dirty="0" smtClean="0"/>
              <a:t>На базе оружия какого инженера Федоров спроектировал свою автоматическую винтовку?</a:t>
            </a:r>
            <a:endParaRPr lang="ru-RU" sz="4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3352801"/>
            <a:ext cx="7766936" cy="179493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000" dirty="0" smtClean="0">
                <a:solidFill>
                  <a:srgbClr val="00B050"/>
                </a:solidFill>
              </a:rPr>
              <a:t>Г.С. Шпагина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000" dirty="0" smtClean="0">
                <a:solidFill>
                  <a:srgbClr val="00B050"/>
                </a:solidFill>
              </a:rPr>
              <a:t>С.А. Мосина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000" dirty="0" smtClean="0">
                <a:solidFill>
                  <a:srgbClr val="00B050"/>
                </a:solidFill>
              </a:rPr>
              <a:t>В.А. Дягтерев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2343" y="5949147"/>
            <a:ext cx="383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С.А. Мосина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Стрелка: влево 24">
            <a:hlinkClick r:id="rId2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14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Этапы работы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468267"/>
              </p:ext>
            </p:extLst>
          </p:nvPr>
        </p:nvGraphicFramePr>
        <p:xfrm>
          <a:off x="419100" y="1442721"/>
          <a:ext cx="9118600" cy="441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6008914" y="5486400"/>
            <a:ext cx="2782389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  <a:latin typeface="Trebuchet MS"/>
              </a:rPr>
              <a:t>Перейти к маршруту экскурсии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62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444137"/>
            <a:ext cx="7766936" cy="1190070"/>
          </a:xfrm>
        </p:spPr>
        <p:txBody>
          <a:bodyPr/>
          <a:lstStyle/>
          <a:p>
            <a:pPr algn="ctr"/>
            <a:r>
              <a:rPr lang="ru-RU"/>
              <a:t>Выводы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07067" y="2278743"/>
            <a:ext cx="7766936" cy="40204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>
                <a:solidFill>
                  <a:srgbClr val="00B050"/>
                </a:solidFill>
              </a:rPr>
              <a:t>В результате работы мы создали две экскурсии: пешеходную и интерактивную. </a:t>
            </a:r>
          </a:p>
          <a:p>
            <a:pPr algn="l"/>
            <a:r>
              <a:rPr lang="ru-RU" sz="2400" dirty="0">
                <a:solidFill>
                  <a:srgbClr val="00B050"/>
                </a:solidFill>
              </a:rPr>
              <a:t>Интерактивную экскурсию можно использовать в музее поселка Сокол и в музее нашей школы, и передать материалы обеих экскурсий в совет ветеранов нашего района.</a:t>
            </a:r>
          </a:p>
          <a:p>
            <a:pPr algn="l"/>
            <a:r>
              <a:rPr lang="ru-RU" sz="2400" dirty="0">
                <a:solidFill>
                  <a:srgbClr val="00B050"/>
                </a:solidFill>
              </a:rPr>
              <a:t>На территории района расположены военно-исторические памятники России. На Соколе жили, работали и учились выдающиеся конструкторы, ученые, маршалы, жизнь каждого из которых это эпоха в истории страны. Надо помнить и гордиться этим историческим наследием.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660650" y="1155690"/>
            <a:ext cx="1320800" cy="1181110"/>
            <a:chOff x="2660650" y="1155690"/>
            <a:chExt cx="1320800" cy="1181110"/>
          </a:xfrm>
        </p:grpSpPr>
        <p:sp>
          <p:nvSpPr>
            <p:cNvPr id="9" name="Овал 8">
              <a:hlinkClick r:id="rId3" action="ppaction://hlinksldjump"/>
            </p:cNvPr>
            <p:cNvSpPr/>
            <p:nvPr/>
          </p:nvSpPr>
          <p:spPr>
            <a:xfrm>
              <a:off x="3238500" y="2197100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Выноска: стрелка вниз 28">
              <a:hlinkClick r:id="rId3" action="ppaction://hlinksldjump"/>
            </p:cNvPr>
            <p:cNvSpPr/>
            <p:nvPr/>
          </p:nvSpPr>
          <p:spPr>
            <a:xfrm>
              <a:off x="2660650" y="1155690"/>
              <a:ext cx="1320800" cy="9398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Школа №149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54175" y="304800"/>
            <a:ext cx="895350" cy="850890"/>
            <a:chOff x="1654175" y="304800"/>
            <a:chExt cx="895350" cy="850890"/>
          </a:xfrm>
        </p:grpSpPr>
        <p:sp>
          <p:nvSpPr>
            <p:cNvPr id="20" name="Овал 19">
              <a:hlinkClick r:id="rId4" action="ppaction://hlinksldjump"/>
            </p:cNvPr>
            <p:cNvSpPr/>
            <p:nvPr/>
          </p:nvSpPr>
          <p:spPr>
            <a:xfrm>
              <a:off x="2038350" y="304800"/>
              <a:ext cx="127000" cy="1333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носка: стрелка вверх 29">
              <a:hlinkClick r:id="rId4" action="ppaction://hlinksldjump"/>
            </p:cNvPr>
            <p:cNvSpPr/>
            <p:nvPr/>
          </p:nvSpPr>
          <p:spPr>
            <a:xfrm>
              <a:off x="1654175" y="533390"/>
              <a:ext cx="895350" cy="6223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r>
                <a:rPr lang="ru-RU" dirty="0">
                  <a:solidFill>
                    <a:srgbClr val="00B050"/>
                  </a:solidFill>
                </a:rPr>
                <a:t>МАИ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773862" y="304800"/>
            <a:ext cx="1247775" cy="1257300"/>
            <a:chOff x="6773862" y="304800"/>
            <a:chExt cx="1247775" cy="1257300"/>
          </a:xfrm>
        </p:grpSpPr>
        <p:sp>
          <p:nvSpPr>
            <p:cNvPr id="19" name="Выноска: стрелка вниз 18">
              <a:hlinkClick r:id="rId5" action="ppaction://hlinksldjump"/>
            </p:cNvPr>
            <p:cNvSpPr/>
            <p:nvPr/>
          </p:nvSpPr>
          <p:spPr>
            <a:xfrm>
              <a:off x="6773862" y="304800"/>
              <a:ext cx="1247775" cy="9906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НПО Алмаз</a:t>
              </a:r>
            </a:p>
          </p:txBody>
        </p:sp>
        <p:sp>
          <p:nvSpPr>
            <p:cNvPr id="39" name="Овал 38">
              <a:hlinkClick r:id="rId5" action="ppaction://hlinksldjump"/>
            </p:cNvPr>
            <p:cNvSpPr/>
            <p:nvPr/>
          </p:nvSpPr>
          <p:spPr>
            <a:xfrm>
              <a:off x="7315199" y="1422400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964111" y="3244840"/>
            <a:ext cx="1979613" cy="1212860"/>
            <a:chOff x="4964111" y="3244840"/>
            <a:chExt cx="1979613" cy="1212860"/>
          </a:xfrm>
        </p:grpSpPr>
        <p:sp>
          <p:nvSpPr>
            <p:cNvPr id="36" name="Выноска: стрелка вниз 35">
              <a:hlinkClick r:id="rId6" action="ppaction://hlinksldjump"/>
            </p:cNvPr>
            <p:cNvSpPr/>
            <p:nvPr/>
          </p:nvSpPr>
          <p:spPr>
            <a:xfrm>
              <a:off x="4964111" y="3244840"/>
              <a:ext cx="1979613" cy="10033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50"/>
                  </a:solidFill>
                </a:rPr>
                <a:t>Сквер </a:t>
              </a:r>
              <a:r>
                <a:rPr lang="ru-RU" dirty="0">
                  <a:solidFill>
                    <a:srgbClr val="00B050"/>
                  </a:solidFill>
                </a:rPr>
                <a:t>Арбатец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5874542" y="4318000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040562" y="2044700"/>
            <a:ext cx="1682750" cy="1111250"/>
            <a:chOff x="7040562" y="2044700"/>
            <a:chExt cx="1682750" cy="1111250"/>
          </a:xfrm>
        </p:grpSpPr>
        <p:sp>
          <p:nvSpPr>
            <p:cNvPr id="31" name="Выноска: стрелка вниз 30">
              <a:hlinkClick r:id="rId7" action="ppaction://hlinksldjump"/>
            </p:cNvPr>
            <p:cNvSpPr/>
            <p:nvPr/>
          </p:nvSpPr>
          <p:spPr>
            <a:xfrm>
              <a:off x="7040562" y="2044700"/>
              <a:ext cx="1682750" cy="889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Дом воинской славы</a:t>
              </a:r>
            </a:p>
          </p:txBody>
        </p:sp>
        <p:sp>
          <p:nvSpPr>
            <p:cNvPr id="42" name="Овал 41">
              <a:hlinkClick r:id="rId7" action="ppaction://hlinksldjump"/>
            </p:cNvPr>
            <p:cNvSpPr/>
            <p:nvPr/>
          </p:nvSpPr>
          <p:spPr>
            <a:xfrm>
              <a:off x="7799387" y="3016250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279606" y="3629473"/>
            <a:ext cx="1995488" cy="1156615"/>
            <a:chOff x="8279606" y="3629473"/>
            <a:chExt cx="1995488" cy="1156615"/>
          </a:xfrm>
        </p:grpSpPr>
        <p:sp>
          <p:nvSpPr>
            <p:cNvPr id="34" name="Выноска: стрелка вверх 33">
              <a:hlinkClick r:id="rId8" action="ppaction://hlinksldjump"/>
            </p:cNvPr>
            <p:cNvSpPr/>
            <p:nvPr/>
          </p:nvSpPr>
          <p:spPr>
            <a:xfrm>
              <a:off x="8279606" y="3897088"/>
              <a:ext cx="1995488" cy="8890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Храм всех Святых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9180285" y="3629473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952342" y="4876800"/>
            <a:ext cx="2902857" cy="1769835"/>
            <a:chOff x="6952342" y="4876800"/>
            <a:chExt cx="2902857" cy="1769835"/>
          </a:xfrm>
        </p:grpSpPr>
        <p:sp>
          <p:nvSpPr>
            <p:cNvPr id="32" name="Выноска: стрелка вниз 31">
              <a:hlinkClick r:id="rId9" action="ppaction://hlinksldjump"/>
            </p:cNvPr>
            <p:cNvSpPr/>
            <p:nvPr/>
          </p:nvSpPr>
          <p:spPr>
            <a:xfrm>
              <a:off x="6952342" y="4876800"/>
              <a:ext cx="2902857" cy="161108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50"/>
                  </a:solidFill>
                </a:rPr>
                <a:t>Мемориальный парковый комплекс</a:t>
              </a:r>
            </a:p>
            <a:p>
              <a:pPr algn="ctr"/>
              <a:r>
                <a:rPr lang="ru-RU" dirty="0" smtClean="0">
                  <a:solidFill>
                    <a:srgbClr val="00B050"/>
                  </a:solidFill>
                </a:rPr>
                <a:t>Героям Первой Мировой войны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8328478" y="6506935"/>
              <a:ext cx="165100" cy="1397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: стрелка вниз 28">
            <a:hlinkClick r:id="rId10" action="ppaction://hlinksldjump"/>
          </p:cNvPr>
          <p:cNvSpPr/>
          <p:nvPr/>
        </p:nvSpPr>
        <p:spPr>
          <a:xfrm>
            <a:off x="3168650" y="5918200"/>
            <a:ext cx="1320800" cy="939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Ул. Зорге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00050" y="3797290"/>
            <a:ext cx="1320800" cy="1111260"/>
            <a:chOff x="400050" y="3797290"/>
            <a:chExt cx="1320800" cy="1111260"/>
          </a:xfrm>
        </p:grpSpPr>
        <p:sp>
          <p:nvSpPr>
            <p:cNvPr id="35" name="Овал 34">
              <a:hlinkClick r:id="rId4" action="ppaction://hlinksldjump"/>
            </p:cNvPr>
            <p:cNvSpPr/>
            <p:nvPr/>
          </p:nvSpPr>
          <p:spPr>
            <a:xfrm>
              <a:off x="1009650" y="4775200"/>
              <a:ext cx="127000" cy="1333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Выноска: стрелка вниз 28">
              <a:hlinkClick r:id="rId11" action="ppaction://hlinksldjump"/>
            </p:cNvPr>
            <p:cNvSpPr/>
            <p:nvPr/>
          </p:nvSpPr>
          <p:spPr>
            <a:xfrm>
              <a:off x="400050" y="3797290"/>
              <a:ext cx="1320800" cy="9398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Ул. Панфилова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871200" y="2400300"/>
            <a:ext cx="1320800" cy="1543050"/>
            <a:chOff x="10871200" y="2400300"/>
            <a:chExt cx="1320800" cy="1543050"/>
          </a:xfrm>
        </p:grpSpPr>
        <p:sp>
          <p:nvSpPr>
            <p:cNvPr id="28" name="Овал 27">
              <a:hlinkClick r:id="rId4" action="ppaction://hlinksldjump"/>
            </p:cNvPr>
            <p:cNvSpPr/>
            <p:nvPr/>
          </p:nvSpPr>
          <p:spPr>
            <a:xfrm>
              <a:off x="11474450" y="3810000"/>
              <a:ext cx="127000" cy="1333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Выноска: стрелка вниз 28">
              <a:hlinkClick r:id="rId12" action="ppaction://hlinksldjump"/>
            </p:cNvPr>
            <p:cNvSpPr/>
            <p:nvPr/>
          </p:nvSpPr>
          <p:spPr>
            <a:xfrm>
              <a:off x="10871200" y="2400300"/>
              <a:ext cx="1320800" cy="133349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Пл. Марины Расковой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43000" y="4927600"/>
            <a:ext cx="1270000" cy="1066800"/>
            <a:chOff x="1143000" y="4927600"/>
            <a:chExt cx="1270000" cy="1066800"/>
          </a:xfrm>
        </p:grpSpPr>
        <p:sp>
          <p:nvSpPr>
            <p:cNvPr id="56" name="Овал 55">
              <a:hlinkClick r:id="rId4" action="ppaction://hlinksldjump"/>
            </p:cNvPr>
            <p:cNvSpPr/>
            <p:nvPr/>
          </p:nvSpPr>
          <p:spPr>
            <a:xfrm>
              <a:off x="1695450" y="4927600"/>
              <a:ext cx="127000" cy="1333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Выноска: стрелка вверх 29">
              <a:hlinkClick r:id="rId13" action="ppaction://hlinksldjump"/>
            </p:cNvPr>
            <p:cNvSpPr/>
            <p:nvPr/>
          </p:nvSpPr>
          <p:spPr>
            <a:xfrm>
              <a:off x="1143000" y="5118090"/>
              <a:ext cx="1270000" cy="87631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B050"/>
                  </a:solidFill>
                </a:rPr>
                <a:t>Дом Ю. Н. Зыкова</a:t>
              </a:r>
            </a:p>
          </p:txBody>
        </p:sp>
      </p:grpSp>
      <p:sp>
        <p:nvSpPr>
          <p:cNvPr id="37" name="Стрелка: вправо 11">
            <a:hlinkClick r:id="rId14" action="ppaction://hlinksldjump"/>
          </p:cNvPr>
          <p:cNvSpPr/>
          <p:nvPr/>
        </p:nvSpPr>
        <p:spPr>
          <a:xfrm>
            <a:off x="9832975" y="5486380"/>
            <a:ext cx="2076450" cy="1295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Окончить экскурсию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804229" y="4521200"/>
            <a:ext cx="1683657" cy="1240971"/>
            <a:chOff x="1255486" y="304800"/>
            <a:chExt cx="1683657" cy="1240971"/>
          </a:xfrm>
        </p:grpSpPr>
        <p:sp>
          <p:nvSpPr>
            <p:cNvPr id="43" name="Овал 42">
              <a:hlinkClick r:id="rId4" action="ppaction://hlinksldjump"/>
            </p:cNvPr>
            <p:cNvSpPr/>
            <p:nvPr/>
          </p:nvSpPr>
          <p:spPr>
            <a:xfrm>
              <a:off x="2038350" y="304800"/>
              <a:ext cx="127000" cy="1333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Выноска: стрелка вверх 29">
              <a:hlinkClick r:id="rId15" action="ppaction://hlinksldjump"/>
            </p:cNvPr>
            <p:cNvSpPr/>
            <p:nvPr/>
          </p:nvSpPr>
          <p:spPr>
            <a:xfrm>
              <a:off x="1255486" y="533389"/>
              <a:ext cx="1683657" cy="1012382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B050"/>
                  </a:solidFill>
                </a:rPr>
                <a:t>Дом  В.Г. Федорова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3722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206500"/>
            <a:ext cx="3854528" cy="103717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Раскова Марина Михайловна</a:t>
            </a:r>
            <a:br>
              <a:rPr lang="ru-RU" sz="2200" dirty="0"/>
            </a:br>
            <a:r>
              <a:rPr lang="ru-RU" sz="2200" dirty="0"/>
              <a:t>(1912-1943 </a:t>
            </a:r>
            <a:r>
              <a:rPr lang="ru-RU" sz="2200" dirty="0" err="1"/>
              <a:t>гг</a:t>
            </a:r>
            <a:r>
              <a:rPr lang="ru-RU" sz="2200" dirty="0"/>
              <a:t>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7334" y="2345269"/>
            <a:ext cx="4083352" cy="27728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 1937 году в качестве штурмана участвовала в установлении мирового авиационного рекорда дальности на самолёте АИР-12; в 1938 году — в установлении двух мировых авиационных рекордов дальности </a:t>
            </a:r>
          </a:p>
        </p:txBody>
      </p:sp>
      <p:pic>
        <p:nvPicPr>
          <p:cNvPr id="1026" name="Picture 2" descr="i?id=3a550e4812220000f53a0a8b3d4cc7a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802" y="508001"/>
            <a:ext cx="361545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: влево 12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sp>
        <p:nvSpPr>
          <p:cNvPr id="7" name="Стрелка: вправо 8">
            <a:hlinkClick r:id="rId4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457200"/>
            <a:ext cx="7766936" cy="2095036"/>
          </a:xfrm>
        </p:spPr>
        <p:txBody>
          <a:bodyPr/>
          <a:lstStyle/>
          <a:p>
            <a:pPr algn="ctr"/>
            <a:r>
              <a:rPr lang="ru-RU" sz="4000" dirty="0"/>
              <a:t>Как немцы прозвали женский авиаполк, которым командовала Марина Раскова?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2997201"/>
            <a:ext cx="7766936" cy="215053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Ночные черти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Ночные ведьмы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Ночные совы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067" y="5499100"/>
            <a:ext cx="302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Ночные ведьмы</a:t>
            </a:r>
          </a:p>
          <a:p>
            <a:endParaRPr lang="ru-RU" sz="2400" dirty="0"/>
          </a:p>
        </p:txBody>
      </p:sp>
      <p:sp>
        <p:nvSpPr>
          <p:cNvPr id="8" name="Стрелка: вправо 8">
            <a:hlinkClick r:id="rId2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Далее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52500" y="330200"/>
            <a:ext cx="8308803" cy="2526836"/>
          </a:xfrm>
        </p:spPr>
        <p:txBody>
          <a:bodyPr/>
          <a:lstStyle/>
          <a:p>
            <a:pPr algn="ctr"/>
            <a:r>
              <a:rPr lang="ru-RU" sz="4400" dirty="0"/>
              <a:t>Кто дал разрешение Марине Расковой на формирование женских боевых частей в 1941 году?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3060701"/>
            <a:ext cx="7766936" cy="208703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Г. К. Жуков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Б. М. Шапошников</a:t>
            </a:r>
          </a:p>
          <a:p>
            <a:pPr marL="342900" indent="-342900" algn="l">
              <a:buFont typeface="+mj-lt"/>
              <a:buAutoNum type="alphaUcPeriod"/>
            </a:pPr>
            <a:r>
              <a:rPr lang="ru-RU" sz="2800" dirty="0">
                <a:solidFill>
                  <a:srgbClr val="00B050"/>
                </a:solidFill>
              </a:rPr>
              <a:t>И. В. Сталин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9967" y="5727700"/>
            <a:ext cx="302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Ответ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ru-RU" sz="2000" dirty="0">
                <a:solidFill>
                  <a:srgbClr val="00B050"/>
                </a:solidFill>
              </a:rPr>
              <a:t> И. В. Сталин</a:t>
            </a:r>
          </a:p>
          <a:p>
            <a:endParaRPr lang="ru-RU" sz="2400" dirty="0"/>
          </a:p>
        </p:txBody>
      </p:sp>
      <p:pic>
        <p:nvPicPr>
          <p:cNvPr id="2050" name="Picture 2" descr="1283099982_rasko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432" y="2267815"/>
            <a:ext cx="1888768" cy="28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: влево 12">
            <a:hlinkClick r:id="rId3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231900"/>
            <a:ext cx="3854528" cy="897470"/>
          </a:xfrm>
        </p:spPr>
        <p:txBody>
          <a:bodyPr>
            <a:normAutofit/>
          </a:bodyPr>
          <a:lstStyle/>
          <a:p>
            <a:r>
              <a:rPr lang="ru-RU" sz="2800" dirty="0"/>
              <a:t>Ул. Рихарда Зорге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0400" y="2218269"/>
            <a:ext cx="3617462" cy="2584449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ru-RU" sz="2800" dirty="0">
                <a:solidFill>
                  <a:srgbClr val="00B050"/>
                </a:solidFill>
              </a:rPr>
              <a:t>	В 1964 году названа в честь выдающегося разведчика столетия, Героя Советского Союза. </a:t>
            </a:r>
          </a:p>
        </p:txBody>
      </p:sp>
      <p:pic>
        <p:nvPicPr>
          <p:cNvPr id="3074" name="Picture 2" descr="foto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12750"/>
            <a:ext cx="2850980" cy="44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: вправо 11">
            <a:hlinkClick r:id="rId3" action="ppaction://hlinksldjump"/>
          </p:cNvPr>
          <p:cNvSpPr/>
          <p:nvPr/>
        </p:nvSpPr>
        <p:spPr>
          <a:xfrm>
            <a:off x="5829300" y="5499100"/>
            <a:ext cx="18415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Вопросы</a:t>
            </a:r>
          </a:p>
        </p:txBody>
      </p:sp>
      <p:sp>
        <p:nvSpPr>
          <p:cNvPr id="9" name="Стрелка: влево 12">
            <a:hlinkClick r:id="rId4" action="ppaction://hlinksldjump"/>
          </p:cNvPr>
          <p:cNvSpPr/>
          <p:nvPr/>
        </p:nvSpPr>
        <p:spPr>
          <a:xfrm>
            <a:off x="1036551" y="5499100"/>
            <a:ext cx="1841500" cy="1079500"/>
          </a:xfrm>
          <a:prstGeom prst="leftArrow">
            <a:avLst/>
          </a:prstGeom>
          <a:solidFill>
            <a:srgbClr val="00B050"/>
          </a:solidFill>
          <a:ln>
            <a:solidFill>
              <a:srgbClr val="64CF9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F6FC6"/>
                </a:solidFill>
              </a:rPr>
              <a:t>К карте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37" y="395747"/>
            <a:ext cx="1596178" cy="11393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1082</Words>
  <Application>Microsoft Office PowerPoint</Application>
  <PresentationFormat>Произвольный</PresentationFormat>
  <Paragraphs>224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Аспект</vt:lpstr>
      <vt:lpstr>Департамент образования города Москвы Государственное бюджетное общеобразовательное учреждение города Москвы «Школа  №149 имени Героя Советского Союза Ю.Н. Зыкова»      Район  Сокол: дорога Славы проектная работа   Автор:  Ахметшин Ильдар Ахтамович,  ученик 10 класса Руководитель:  Матвеева Людмила Михайловна,  учитель истории   </vt:lpstr>
      <vt:lpstr>Техническое задание </vt:lpstr>
      <vt:lpstr>Требования к экскурсии</vt:lpstr>
      <vt:lpstr>Этапы работы</vt:lpstr>
      <vt:lpstr>Презентация PowerPoint</vt:lpstr>
      <vt:lpstr>Раскова Марина Михайловна (1912-1943 гг)</vt:lpstr>
      <vt:lpstr>Как немцы прозвали женский авиаполк, которым командовала Марина Раскова?</vt:lpstr>
      <vt:lpstr>Кто дал разрешение Марине Расковой на формирование женских боевых частей в 1941 году?</vt:lpstr>
      <vt:lpstr>Ул. Рихарда Зорге </vt:lpstr>
      <vt:lpstr>Агентурный псевдоним Рихарда Зорге…</vt:lpstr>
      <vt:lpstr>Почему Зорге считают выдающимся разведчиком XX века?</vt:lpstr>
      <vt:lpstr>Панфилов Иван Васильевич</vt:lpstr>
      <vt:lpstr>В чем заключался подвиг дивизии И. В. Панфилова?</vt:lpstr>
      <vt:lpstr>ГБОУ Школа №149 имени Героя Советского Союза Ю.Н. Зыкова</vt:lpstr>
      <vt:lpstr>На какой улице в поселке Сокол жил Ю. Н. Зыков со своей семьей?</vt:lpstr>
      <vt:lpstr>Кем был Ю. Н. Зыков?</vt:lpstr>
      <vt:lpstr>МАИ основан в 1930 году</vt:lpstr>
      <vt:lpstr>Рождение и развитие Московского авиационного института  связано  с именем…</vt:lpstr>
      <vt:lpstr>Первая женщина-космонавт, вышедшая в открытый космос, была выпускницей МАИ, единственная женщина, являющаяся дважды Героем Советского Союза…</vt:lpstr>
      <vt:lpstr>Каких выдающихся выпускников МАИ вы знаете?</vt:lpstr>
      <vt:lpstr>Концерн ПВО «Алмаз-Антей»</vt:lpstr>
      <vt:lpstr>Что выпускает НПО «Алмаз»?</vt:lpstr>
      <vt:lpstr>Презентация PowerPoint</vt:lpstr>
      <vt:lpstr>Какой знаменитый конструктор ракет ПВО жил в нашем районе и учился в школе номер 1384?</vt:lpstr>
      <vt:lpstr>Какой авиаконструктор, разработчик первых сверхзвуковых бомбардировщиков в годы ВОВ, жил на Соколе?</vt:lpstr>
      <vt:lpstr>Дом воинской славы </vt:lpstr>
      <vt:lpstr>Родион Яковлевич Малиновский </vt:lpstr>
      <vt:lpstr>Михаил Ефимович Катуков</vt:lpstr>
      <vt:lpstr>Почему дом называется домом воинской славы?</vt:lpstr>
      <vt:lpstr>Храм Всех Святых</vt:lpstr>
      <vt:lpstr>Какой знаменитый выдающийся полководец, князь похоронил на территории храма своего отца?</vt:lpstr>
      <vt:lpstr>Какой выдающийся русский полководец был учителем Багратиона?</vt:lpstr>
      <vt:lpstr>Мемориальный парковый комплекс героев Первой Мировой войны</vt:lpstr>
      <vt:lpstr>В каком году было открыто кладбище для погибших офицеров в годы Первой мировой войны?</vt:lpstr>
      <vt:lpstr>Кто из династии Романовых был перезахоронен на территории мемориала?</vt:lpstr>
      <vt:lpstr>Николай Николаевич Романов (младший) (1856-1929) - великий князь, внук Николая I.Участник русско-турецкой войны 1877-1878 гг. Верховный главнокомандующий в 1914-1915 годах. В марте 1919 г. эмигрировал в Италию, затем во Францию.   </vt:lpstr>
      <vt:lpstr>Сквер «Арбатец»</vt:lpstr>
      <vt:lpstr>Владимир Григорьевич Фёдоров </vt:lpstr>
      <vt:lpstr>На базе оружия какого инженера Федоров спроектировал свою автоматическую винтовку?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Ахтам Ахметшин</dc:creator>
  <cp:lastModifiedBy>Надежда Пронская</cp:lastModifiedBy>
  <cp:revision>101</cp:revision>
  <dcterms:created xsi:type="dcterms:W3CDTF">2017-02-20T16:04:24Z</dcterms:created>
  <dcterms:modified xsi:type="dcterms:W3CDTF">2017-06-23T12:59:26Z</dcterms:modified>
</cp:coreProperties>
</file>