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58" r:id="rId4"/>
    <p:sldId id="309" r:id="rId5"/>
    <p:sldId id="269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262" r:id="rId16"/>
    <p:sldId id="275" r:id="rId17"/>
    <p:sldId id="295" r:id="rId18"/>
    <p:sldId id="310" r:id="rId19"/>
    <p:sldId id="278" r:id="rId20"/>
    <p:sldId id="267" r:id="rId21"/>
    <p:sldId id="292" r:id="rId22"/>
    <p:sldId id="308" r:id="rId23"/>
    <p:sldId id="311" r:id="rId24"/>
    <p:sldId id="296" r:id="rId25"/>
    <p:sldId id="297" r:id="rId26"/>
    <p:sldId id="281" r:id="rId27"/>
    <p:sldId id="312" r:id="rId28"/>
    <p:sldId id="274" r:id="rId29"/>
    <p:sldId id="272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000D-FC17-4FA8-A74D-74A3094009AD}" type="datetime1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7FC8-3326-4BEF-8DC0-2D269F06B2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9397-213E-4D0D-8D92-FA7A09533BF5}" type="datetime1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BBD86-6FF7-4A4F-86FB-34F5B743F3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7b1704c6-0a01-022a-0091-0b0b960dc200/%5bBIO7_13-60%5d_%5bMA_04%5d.SW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772400" cy="4521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Доказательства эволюции животных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5112568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606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2860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http://static.palaeontologyonline.com/Figur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857356" y="42860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Ирландский большерогий олень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2" descr="http://photo.qip.ru/photo/hexell/95054719/99058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40562"/>
            <a:ext cx="4429156" cy="5336332"/>
          </a:xfrm>
          <a:prstGeom prst="rect">
            <a:avLst/>
          </a:prstGeom>
          <a:noFill/>
        </p:spPr>
      </p:pic>
      <p:pic>
        <p:nvPicPr>
          <p:cNvPr id="8" name="Picture 20" descr="http://www.imageup.ru/img222/1068259/5irishe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6215106" cy="4953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http://static.palaeontologyonline.com/Figur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28926" y="42860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Мегатерий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http://s016.radikal.ru/i334/1107/a0/a5b1d34ad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6922270" cy="5191703"/>
          </a:xfrm>
          <a:prstGeom prst="rect">
            <a:avLst/>
          </a:prstGeom>
          <a:noFill/>
        </p:spPr>
      </p:pic>
      <p:pic>
        <p:nvPicPr>
          <p:cNvPr id="9" name="Picture 30" descr="http://www.g-o.de/redaktion/focus/bild9/riesenfaultiere1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00108"/>
            <a:ext cx="3971451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http://static.palaeontologyonline.com/Figur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357422" y="42860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Двурогий носорог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4" descr="http://0.tqn.com/d/dinosaurs/1/0/t/J/-/-/arsinoitheriumNH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001056" cy="5380711"/>
          </a:xfrm>
          <a:prstGeom prst="rect">
            <a:avLst/>
          </a:prstGeom>
          <a:noFill/>
        </p:spPr>
      </p:pic>
      <p:pic>
        <p:nvPicPr>
          <p:cNvPr id="8" name="Picture 26" descr="http://www.big-big.ru/images/screenshots/doistor/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751793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http://static.palaeontologyonline.com/Figur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214678" y="42860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Гиенодон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2" descr="http://www.evolbiol.ru/mammals/prototom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072362" cy="4006089"/>
          </a:xfrm>
          <a:prstGeom prst="rect">
            <a:avLst/>
          </a:prstGeom>
          <a:noFill/>
        </p:spPr>
      </p:pic>
      <p:pic>
        <p:nvPicPr>
          <p:cNvPr id="9" name="Picture 34" descr="http://dinoweb.narod.ru/art00117_Hyaenodon-from-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286676" cy="48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Сравнивая ископаемые формы из разных геологических эпох можно предположить, какими путями шла эволюция животного мира.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Ископаемые переходные формы животных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Пользователь\Desktop\arch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71546"/>
            <a:ext cx="3024336" cy="3564488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601_05_sauriurae_arheopteriks leta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1555" y="1000108"/>
            <a:ext cx="5498961" cy="30769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357694"/>
            <a:ext cx="8463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Черты, характерные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крылья, покрытые перьями.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Черты, характерные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пресмыкающегося-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тяжёлый скелет, зубы, длинный хвост. 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sz="2400" b="1" dirty="0" smtClean="0">
                <a:solidFill>
                  <a:srgbClr val="008000"/>
                </a:solidFill>
              </a:rPr>
              <a:t>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300" dirty="0" smtClean="0">
                <a:latin typeface="Times New Roman" pitchFamily="18" charset="0"/>
                <a:cs typeface="Times New Roman" pitchFamily="18" charset="0"/>
              </a:rPr>
              <a:t> По окаменевшим останкам ученые достаточно полно восстановили палеонтологические ряды животных от далеких предков к современным  </a:t>
            </a:r>
            <a:endParaRPr lang="ru-RU" b="1" spc="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bioslogos.ru/i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87730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Доказательства эволюции животных</a:t>
            </a:r>
            <a:endParaRPr lang="ru-RU" sz="2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Палеонтологические</a:t>
            </a:r>
            <a:endParaRPr lang="ru-RU" sz="2800" b="1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2195736" y="1052736"/>
            <a:ext cx="237626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20072" y="1988840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Сравнительно-анатомические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1052736"/>
            <a:ext cx="2664296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707904" y="3212976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анатомия – наука, изучающая и сравнивающая внутреннее и внешнее строение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живых организмов.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Палеонтологические доказательства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Палеонтология - 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</a:t>
            </a:r>
          </a:p>
          <a:p>
            <a:pPr>
              <a:buNone/>
            </a:pPr>
            <a:r>
              <a:rPr lang="ru-RU" b="1" dirty="0" smtClean="0"/>
              <a:t>Выводы</a:t>
            </a:r>
            <a:r>
              <a:rPr lang="ru-RU" dirty="0" smtClean="0"/>
              <a:t>: </a:t>
            </a:r>
          </a:p>
          <a:p>
            <a:pPr lvl="0">
              <a:buNone/>
            </a:pPr>
            <a:r>
              <a:rPr lang="ru-RU" dirty="0" smtClean="0"/>
              <a:t>Чем </a:t>
            </a:r>
            <a:r>
              <a:rPr lang="ru-RU" dirty="0" err="1" smtClean="0"/>
              <a:t>___________слои</a:t>
            </a:r>
            <a:r>
              <a:rPr lang="ru-RU" dirty="0" smtClean="0"/>
              <a:t> земли, тем более ______</a:t>
            </a:r>
          </a:p>
          <a:p>
            <a:pPr>
              <a:buNone/>
            </a:pPr>
            <a:r>
              <a:rPr lang="ru-RU" dirty="0" smtClean="0"/>
              <a:t>_______________ животные встречаются в нем, в верхних, -_______________________ животные, сходные с современными.</a:t>
            </a:r>
          </a:p>
          <a:p>
            <a:pPr>
              <a:buNone/>
            </a:pPr>
            <a:r>
              <a:rPr lang="ru-RU" b="1" dirty="0" smtClean="0"/>
              <a:t>Слова для вставки:</a:t>
            </a:r>
            <a:r>
              <a:rPr lang="ru-RU" i="1" dirty="0" smtClean="0"/>
              <a:t> низкоорганизованные, </a:t>
            </a:r>
            <a:r>
              <a:rPr lang="ru-RU" dirty="0" smtClean="0"/>
              <a:t> </a:t>
            </a:r>
            <a:r>
              <a:rPr lang="ru-RU" i="1" dirty="0" smtClean="0"/>
              <a:t>древнее, высокоорганизованные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Служат доказательством эволюции и свидетельствуют об исторической связи разных групп организмов - _____________________________________________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Органы, имеющие сходное строение и происхождение, но выполняющие разные функции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гомологичные органы.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Admin\Рабочий стол\Рисунок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908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Рисунок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643050"/>
            <a:ext cx="4786346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asonbook.narod.ru/p1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7072362" cy="6666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60648"/>
            <a:ext cx="8858312" cy="764704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Рудиментарные органы</a:t>
            </a:r>
            <a:r>
              <a:rPr lang="en-US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органы, </a:t>
            </a:r>
            <a:r>
              <a:rPr lang="en-US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утратившие свою функцию в результате длительного неприменения</a:t>
            </a:r>
            <a:r>
              <a:rPr lang="ru-RU" sz="2000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56612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8" descr="Изображение 008"/>
          <p:cNvPicPr>
            <a:picLocks noChangeAspect="1" noChangeArrowheads="1"/>
          </p:cNvPicPr>
          <p:nvPr/>
        </p:nvPicPr>
        <p:blipFill>
          <a:blip r:embed="rId2" cstate="print">
            <a:lum bright="-18000" contrast="66000"/>
          </a:blip>
          <a:srcRect/>
          <a:stretch>
            <a:fillRect/>
          </a:stretch>
        </p:blipFill>
        <p:spPr bwMode="auto">
          <a:xfrm>
            <a:off x="1357289" y="1714488"/>
            <a:ext cx="696520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Атавизмы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  проявление признаков предков у современных особей.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edlo-orlovskaya.ru/images/glossary/ataviz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785926"/>
            <a:ext cx="2376265" cy="4243329"/>
          </a:xfrm>
          <a:prstGeom prst="rect">
            <a:avLst/>
          </a:prstGeom>
          <a:noFill/>
        </p:spPr>
      </p:pic>
      <p:pic>
        <p:nvPicPr>
          <p:cNvPr id="7174" name="Picture 6" descr="http://docs.podelise.ru/pars_docs/animal_refs/1/295/295_html_m7ab73c33.jpg"/>
          <p:cNvPicPr>
            <a:picLocks noChangeAspect="1" noChangeArrowheads="1"/>
          </p:cNvPicPr>
          <p:nvPr/>
        </p:nvPicPr>
        <p:blipFill>
          <a:blip r:embed="rId3" cstate="print"/>
          <a:srcRect t="15900" r="127"/>
          <a:stretch>
            <a:fillRect/>
          </a:stretch>
        </p:blipFill>
        <p:spPr bwMode="auto">
          <a:xfrm>
            <a:off x="3500430" y="2571744"/>
            <a:ext cx="5143536" cy="2321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5286388"/>
            <a:ext cx="358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Дельфин с задними конечностями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286520"/>
            <a:ext cx="4630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Маленькие копытца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пальцев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Изображение 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66000"/>
          </a:blip>
          <a:srcRect/>
          <a:stretch>
            <a:fillRect/>
          </a:stretch>
        </p:blipFill>
        <p:spPr bwMode="auto">
          <a:xfrm>
            <a:off x="2928926" y="142852"/>
            <a:ext cx="607695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docs.podelise.ru/pars_docs/animal_refs/1/295/295_html_m7ab73c33.jpg"/>
          <p:cNvPicPr>
            <a:picLocks noChangeAspect="1" noChangeArrowheads="1"/>
          </p:cNvPicPr>
          <p:nvPr/>
        </p:nvPicPr>
        <p:blipFill>
          <a:blip r:embed="rId3" cstate="print"/>
          <a:srcRect t="15900" r="127"/>
          <a:stretch>
            <a:fillRect/>
          </a:stretch>
        </p:blipFill>
        <p:spPr bwMode="auto">
          <a:xfrm>
            <a:off x="3714744" y="4071942"/>
            <a:ext cx="5143536" cy="2321475"/>
          </a:xfrm>
          <a:prstGeom prst="rect">
            <a:avLst/>
          </a:prstGeom>
          <a:noFill/>
        </p:spPr>
      </p:pic>
      <p:pic>
        <p:nvPicPr>
          <p:cNvPr id="6" name="Picture 2" descr="http://sedlo-orlovskaya.ru/images/glossary/ataviz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85992"/>
            <a:ext cx="2376265" cy="424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Сравнительно-анатомические  доказательства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Закончите утверждение.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i="1" dirty="0" smtClean="0"/>
              <a:t>Органы, сходные по общему плану строения, но имеющие различную форму, величину и по-разному приспособленные к выполнению разнообразных функций, называются ______________________.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Вывод</a:t>
            </a:r>
            <a:r>
              <a:rPr lang="ru-RU" dirty="0" smtClean="0"/>
              <a:t>: О чем говорит единый план строения организмов позвоночных животных?</a:t>
            </a:r>
          </a:p>
          <a:p>
            <a:pPr>
              <a:buNone/>
            </a:pPr>
            <a:r>
              <a:rPr lang="ru-RU" dirty="0" smtClean="0"/>
              <a:t>__________________________________________________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__________________________________________________</a:t>
            </a:r>
          </a:p>
          <a:p>
            <a:pPr>
              <a:buNone/>
            </a:pPr>
            <a:r>
              <a:rPr lang="ru-RU" dirty="0" smtClean="0"/>
              <a:t>__________________________________________________</a:t>
            </a:r>
          </a:p>
          <a:p>
            <a:pPr>
              <a:buNone/>
            </a:pPr>
            <a:r>
              <a:rPr lang="ru-RU" i="1" dirty="0" smtClean="0"/>
              <a:t>Органы, утратившие свою функцию в результате длительного неприменения, </a:t>
            </a:r>
            <a:r>
              <a:rPr lang="ru-RU" i="1" dirty="0" err="1" smtClean="0"/>
              <a:t>называются________________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Например, _____________________________________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Атавизм – это __________________________________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_________________________________________________.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Например, _____________________________________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Доказательства эволюции животных</a:t>
            </a:r>
            <a:endParaRPr lang="ru-RU" sz="28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Палеонтологические</a:t>
            </a:r>
            <a:endParaRPr lang="ru-RU" sz="2800" b="1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2195736" y="1052736"/>
            <a:ext cx="237626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20072" y="1988840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Сравнительно-анатомические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1052736"/>
            <a:ext cx="2664296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99792" y="3356992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Эмбриологические</a:t>
            </a:r>
            <a:endParaRPr lang="ru-RU" sz="28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572000" y="1052736"/>
            <a:ext cx="0" cy="23042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691680" y="4653136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Эмбриология- это  наука, изучающая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зародыша. 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-928718"/>
            <a:ext cx="6143668" cy="5786478"/>
          </a:xfrm>
        </p:spPr>
        <p:txBody>
          <a:bodyPr>
            <a:normAutofit/>
          </a:bodyPr>
          <a:lstStyle/>
          <a:p>
            <a:r>
              <a:rPr lang="ru-RU" sz="31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зародышевого сходства (К.Бэр)</a:t>
            </a: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 ранних этапах эмбрионального развития зародыши всех позвоночных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животных сходны между собой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429000"/>
            <a:ext cx="3571900" cy="242889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800" dirty="0" smtClean="0"/>
              <a:t>     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Карл Максимович фон Бэр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(1792-1876)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Основатель сравнительной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эмбриологии. Впервые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обнаружил и описал сходство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ранних стадий развития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зародышей позвоночных.</a:t>
            </a:r>
            <a:endParaRPr lang="ru-RU" dirty="0"/>
          </a:p>
        </p:txBody>
      </p:sp>
      <p:pic>
        <p:nvPicPr>
          <p:cNvPr id="28674" name="Picture 2" descr="http://evolution2.narod.ru/evo06_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86625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571479"/>
            <a:ext cx="5643602" cy="582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9552" y="59492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Эмбриологические  доказательства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Вывод</a:t>
            </a:r>
            <a:r>
              <a:rPr lang="ru-RU" dirty="0" smtClean="0"/>
              <a:t>: Изучение _______________________ развития различных групп позвоночных животных показывает _____</a:t>
            </a:r>
          </a:p>
          <a:p>
            <a:pPr>
              <a:buNone/>
            </a:pPr>
            <a:r>
              <a:rPr lang="ru-RU" dirty="0" smtClean="0"/>
              <a:t>____________ сравниваемых организмов, выясняет путь их </a:t>
            </a:r>
          </a:p>
          <a:p>
            <a:pPr>
              <a:buNone/>
            </a:pPr>
            <a:r>
              <a:rPr lang="ru-RU" dirty="0" smtClean="0"/>
              <a:t>_____________________ развития.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Слова для вставки:</a:t>
            </a:r>
            <a:r>
              <a:rPr lang="ru-RU" i="1" dirty="0" smtClean="0"/>
              <a:t> родство,</a:t>
            </a:r>
            <a:r>
              <a:rPr lang="ru-RU" dirty="0" smtClean="0"/>
              <a:t> </a:t>
            </a:r>
            <a:r>
              <a:rPr lang="ru-RU" i="1" dirty="0" smtClean="0"/>
              <a:t>эмбриональный, исторический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spc="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85860"/>
            <a:ext cx="8229600" cy="5372959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Данные палеонтологии, сравнительной анатомии, эмбриологии позволяют установить сходство между отдельными группами животных, указывающее на их родство, что очень важно для доказательства эволюции животного мира.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 49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изображения различных животных, живших несколько миллионов лет назад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19" y="285729"/>
            <a:ext cx="87154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Эволюция- это необратимый процесс</a:t>
            </a:r>
          </a:p>
          <a:p>
            <a:pPr algn="ctr"/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исторического  изменения    живых существ. </a:t>
            </a:r>
            <a:endParaRPr lang="en-US" sz="2000" b="1" cap="all" spc="3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2967335"/>
            <a:ext cx="164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714488"/>
            <a:ext cx="8715437" cy="1015663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Филогенез – это историческое развитие живых организмов</a:t>
            </a:r>
            <a:endParaRPr lang="en-US" sz="2000" b="1" cap="all" spc="3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0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005065"/>
            <a:ext cx="87154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Онтогенез – Это индивидуальное развитие организма </a:t>
            </a:r>
            <a:r>
              <a:rPr lang="en-US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Рабочая карта урока</a:t>
            </a:r>
            <a:br>
              <a:rPr lang="ru-RU" dirty="0" smtClean="0"/>
            </a:br>
            <a:r>
              <a:rPr lang="ru-RU" sz="3100" dirty="0" smtClean="0"/>
              <a:t>«Доказательства эволюции животного мира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000" dirty="0" smtClean="0"/>
              <a:t>Эволюция -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Филогенез -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Онтогенез - 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Доказательства эволюции животных</a:t>
            </a:r>
            <a:endParaRPr lang="ru-RU" sz="24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11560" y="3645024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Палеонтология- наука о древних организмах прошлых геологических эпох</a:t>
            </a:r>
            <a:endParaRPr lang="ru-RU" b="1" spc="3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374441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Палеонтологические</a:t>
            </a:r>
            <a:endParaRPr lang="ru-RU" sz="2800" b="1" dirty="0"/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2195736" y="1052736"/>
            <a:ext cx="2376264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Древние ископаемые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Ископаемые остатки сохраняются в различных слоях земной коры в виде отпечатков и окаменелостей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yugzone.ru/foto/ammonit/amm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840202" cy="2286016"/>
          </a:xfrm>
          <a:prstGeom prst="rect">
            <a:avLst/>
          </a:prstGeom>
          <a:noFill/>
        </p:spPr>
      </p:pic>
      <p:pic>
        <p:nvPicPr>
          <p:cNvPr id="17410" name="Picture 2" descr="http://cs439.vkontakte.ru/u1567252/62482226/x_31aa6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3500432" cy="2333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00050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Аммонит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4000504"/>
            <a:ext cx="18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  динозавра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bio.1september.ru/2002/47/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2705100" cy="20383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0100" y="635795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динозавров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0" descr="http://sciencemagic.ru/wp-content/uploads/2009/10/bal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357694"/>
            <a:ext cx="3176453" cy="21764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5008" y="648866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Древняя рыба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-142900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Осадочные породы залегают слоями, поэтому более глубокие слои «рассказывают» более старые истории.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rconte.com/wp-content/uploads/2012/01/trilobit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72074"/>
            <a:ext cx="2000264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6488668"/>
            <a:ext cx="27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Около 570 млн. лет назад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357686" y="4500570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://www.antilopa.ru/who-is-who/information/02/imgsm/093%20-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86058"/>
            <a:ext cx="1905000" cy="1524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86116" y="4214818"/>
            <a:ext cx="2705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Около 200 млн. лет назад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4286248" y="2214554"/>
            <a:ext cx="571504" cy="571504"/>
          </a:xfrm>
          <a:prstGeom prst="upArrow">
            <a:avLst>
              <a:gd name="adj1" fmla="val 43263"/>
              <a:gd name="adj2" fmla="val 54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86116" y="1928802"/>
            <a:ext cx="276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4,8 млн. — 4500 лет назад</a:t>
            </a:r>
            <a:endParaRPr lang="ru-RU" dirty="0"/>
          </a:p>
        </p:txBody>
      </p:sp>
      <p:pic>
        <p:nvPicPr>
          <p:cNvPr id="16389" name="Picture 5" descr="C:\Documents and Settings\Admin\Рабочий стол\ckan\img084.jpg"/>
          <p:cNvPicPr>
            <a:picLocks noChangeAspect="1" noChangeArrowheads="1"/>
          </p:cNvPicPr>
          <p:nvPr/>
        </p:nvPicPr>
        <p:blipFill>
          <a:blip r:embed="rId4" cstate="print"/>
          <a:srcRect l="7010" t="42214" r="45540" b="13046"/>
          <a:stretch>
            <a:fillRect/>
          </a:stretch>
        </p:blipFill>
        <p:spPr bwMode="auto">
          <a:xfrm>
            <a:off x="3643306" y="642918"/>
            <a:ext cx="2000264" cy="13335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57224" y="5643578"/>
            <a:ext cx="256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Древние членистоногие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3357562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Динозавры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12144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Мамонты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 descr="http://static.palaeontologyonline.com/Figur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0" name="Picture 36" descr="http://www.ancientbeasts.ru/_ph/49/2/590674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572296" cy="4929222"/>
          </a:xfrm>
          <a:prstGeom prst="rect">
            <a:avLst/>
          </a:prstGeom>
          <a:noFill/>
        </p:spPr>
      </p:pic>
      <p:pic>
        <p:nvPicPr>
          <p:cNvPr id="1062" name="Picture 38" descr="http://www.wired.com/images_blogs/wiredscience/2012/02/Eurypterus-660x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7195873" cy="478634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214678" y="42860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Ракоскорпион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389</Words>
  <Application>Microsoft Office PowerPoint</Application>
  <PresentationFormat>Экран (4:3)</PresentationFormat>
  <Paragraphs>107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Доказательства эволюции животных</vt:lpstr>
      <vt:lpstr>Слайд 2</vt:lpstr>
      <vt:lpstr>Слайд 3</vt:lpstr>
      <vt:lpstr>Рабочая карта урока «Доказательства эволюции животного мира»</vt:lpstr>
      <vt:lpstr>Доказательства эволюции животных</vt:lpstr>
      <vt:lpstr>Древние ископаемые животные</vt:lpstr>
      <vt:lpstr> Ископаемые остатки сохраняются в различных слоях земной коры в виде отпечатков и окаменелостей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</vt:lpstr>
      <vt:lpstr>Ископаемые переходные формы животных  </vt:lpstr>
      <vt:lpstr>  </vt:lpstr>
      <vt:lpstr>Доказательства эволюции животных</vt:lpstr>
      <vt:lpstr>Слайд 18</vt:lpstr>
      <vt:lpstr>Органы, имеющие сходное строение и происхождение, но выполняющие разные функции – гомологичные органы. </vt:lpstr>
      <vt:lpstr>Рудиментарные органы -это органы,   утратившие свою функцию в результате длительного неприменения.</vt:lpstr>
      <vt:lpstr>Атавизмы- это   проявление признаков предков у современных особей.</vt:lpstr>
      <vt:lpstr>Слайд 22</vt:lpstr>
      <vt:lpstr>Слайд 23</vt:lpstr>
      <vt:lpstr>Доказательства эволюции животных</vt:lpstr>
      <vt:lpstr>Закон зародышевого сходства (К.Бэр): на ранних этапах эмбрионального развития зародыши всех позвоночных животных сходны между собой. </vt:lpstr>
      <vt:lpstr> </vt:lpstr>
      <vt:lpstr>Слайд 27</vt:lpstr>
      <vt:lpstr>Вывод</vt:lpstr>
      <vt:lpstr>  Домашнее задание: прочитать § 49,  найти изображения различных животных, живших несколько миллионов лет назад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Доказательства эволюции животных.</dc:title>
  <dc:creator>Пользователь</dc:creator>
  <cp:lastModifiedBy>112</cp:lastModifiedBy>
  <cp:revision>142</cp:revision>
  <dcterms:created xsi:type="dcterms:W3CDTF">2012-04-24T13:56:15Z</dcterms:created>
  <dcterms:modified xsi:type="dcterms:W3CDTF">2017-04-05T10:46:03Z</dcterms:modified>
</cp:coreProperties>
</file>