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6E6E1-AAFD-43C3-94BB-88BA9BB33D52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FB219-069B-427D-AA76-72FC36307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2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FB219-069B-427D-AA76-72FC3630703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FB219-069B-427D-AA76-72FC3630703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4E5-7CB1-4EE9-AB90-F44ADBFFC1C3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A8B8-6434-4756-AAD8-C99276E6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4E5-7CB1-4EE9-AB90-F44ADBFFC1C3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A8B8-6434-4756-AAD8-C99276E6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4E5-7CB1-4EE9-AB90-F44ADBFFC1C3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A8B8-6434-4756-AAD8-C99276E6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4E5-7CB1-4EE9-AB90-F44ADBFFC1C3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A8B8-6434-4756-AAD8-C99276E6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4E5-7CB1-4EE9-AB90-F44ADBFFC1C3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A8B8-6434-4756-AAD8-C99276E6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4E5-7CB1-4EE9-AB90-F44ADBFFC1C3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A8B8-6434-4756-AAD8-C99276E6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4E5-7CB1-4EE9-AB90-F44ADBFFC1C3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A8B8-6434-4756-AAD8-C99276E6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4E5-7CB1-4EE9-AB90-F44ADBFFC1C3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A8B8-6434-4756-AAD8-C99276E6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4E5-7CB1-4EE9-AB90-F44ADBFFC1C3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A8B8-6434-4756-AAD8-C99276E6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4E5-7CB1-4EE9-AB90-F44ADBFFC1C3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A8B8-6434-4756-AAD8-C99276E6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4E5-7CB1-4EE9-AB90-F44ADBFFC1C3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A8B8-6434-4756-AAD8-C99276E6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84E5-7CB1-4EE9-AB90-F44ADBFFC1C3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A8B8-6434-4756-AAD8-C99276E61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0" y="49213"/>
            <a:ext cx="9144000" cy="830262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тема урока: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57250"/>
            <a:ext cx="9144000" cy="242887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DBEEF4"/>
                </a:solidFill>
              </a:rPr>
              <a:t>ПРИБЫЛЬ И</a:t>
            </a:r>
            <a:br>
              <a:rPr lang="ru-RU" sz="4800" b="1" dirty="0" smtClean="0">
                <a:solidFill>
                  <a:srgbClr val="DBEEF4"/>
                </a:solidFill>
              </a:rPr>
            </a:br>
            <a:r>
              <a:rPr lang="ru-RU" sz="4800" b="1" dirty="0" smtClean="0">
                <a:solidFill>
                  <a:srgbClr val="DBEEF4"/>
                </a:solidFill>
              </a:rPr>
              <a:t>РЕНТАБЕЛЬНОСТЬ</a:t>
            </a:r>
            <a:br>
              <a:rPr lang="ru-RU" sz="4800" b="1" dirty="0" smtClean="0">
                <a:solidFill>
                  <a:srgbClr val="DBEEF4"/>
                </a:solidFill>
              </a:rPr>
            </a:br>
            <a:r>
              <a:rPr lang="ru-RU" sz="4800" b="1" dirty="0" smtClean="0">
                <a:solidFill>
                  <a:srgbClr val="DBEEF4"/>
                </a:solidFill>
              </a:rPr>
              <a:t>ПРОДУКЦИИ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357554" y="5857892"/>
            <a:ext cx="5786446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1" dirty="0"/>
              <a:t>Автор презентации – </a:t>
            </a:r>
            <a:r>
              <a:rPr lang="ru-RU" sz="2400" i="1" dirty="0" err="1"/>
              <a:t>Лихутьева</a:t>
            </a:r>
            <a:r>
              <a:rPr lang="ru-RU" sz="2400" i="1" dirty="0"/>
              <a:t> З.С.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ПРИБЫЛЬ  -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 чистый доход предприятия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В практике учёта прибыли на предприятии различают: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chemeClr val="bg1"/>
                </a:solidFill>
              </a:rPr>
              <a:t>    прибыль от реализации;</a:t>
            </a: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chemeClr val="bg1"/>
                </a:solidFill>
              </a:rPr>
              <a:t>    общую (балансовую) прибыль;</a:t>
            </a: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chemeClr val="bg1"/>
                </a:solidFill>
              </a:rPr>
              <a:t>    расчётную  (чистую)  прибыль.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ПРИБЫЛЬ ОТ РЕАЛИЗАЦИИ ПРОДУКЦИИ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71612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П = Ц – (С + НДС)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500306"/>
            <a:ext cx="6286512" cy="431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92696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ОБЩАЯ (БАЛАНСОВАЯ) ПРИБЫЛЬ: </a:t>
            </a:r>
            <a:r>
              <a:rPr lang="ru-RU" sz="4400" b="1" i="1" dirty="0" smtClean="0">
                <a:solidFill>
                  <a:schemeClr val="bg1"/>
                </a:solidFill>
              </a:rPr>
              <a:t>прибыль от реализации + </a:t>
            </a:r>
            <a:r>
              <a:rPr lang="ru-RU" sz="4400" b="1" i="1" dirty="0" err="1" smtClean="0">
                <a:solidFill>
                  <a:schemeClr val="bg1"/>
                </a:solidFill>
              </a:rPr>
              <a:t>внереализационные</a:t>
            </a:r>
            <a:r>
              <a:rPr lang="ru-RU" sz="4400" b="1" i="1" dirty="0" smtClean="0">
                <a:solidFill>
                  <a:schemeClr val="bg1"/>
                </a:solidFill>
              </a:rPr>
              <a:t> доходы (расходы)</a:t>
            </a:r>
            <a:br>
              <a:rPr lang="ru-RU" sz="4400" b="1" i="1" dirty="0" smtClean="0">
                <a:solidFill>
                  <a:schemeClr val="bg1"/>
                </a:solidFill>
              </a:rPr>
            </a:br>
            <a:endParaRPr lang="ru-RU" sz="4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05273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РАСЧЁТНАЯ ПРИБЫЛЬ: балансовая прибыль  без учёта первоочередных платежей</a:t>
            </a:r>
            <a:endParaRPr lang="ru-RU" sz="4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83671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Рентабельность – относительный показатель эффективности производства, характеризующий уровень отдачи затрат и степень использования ресурсов</a:t>
            </a:r>
            <a:endParaRPr lang="ru-RU" sz="4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20688"/>
            <a:ext cx="8388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РЕНТАБЕЛЬНОСТЬ ПРОДУКЦИИ:</a:t>
            </a:r>
          </a:p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R = </a:t>
            </a:r>
            <a:r>
              <a:rPr lang="ru-RU" sz="4400" b="1" dirty="0" smtClean="0">
                <a:solidFill>
                  <a:schemeClr val="bg1"/>
                </a:solidFill>
              </a:rPr>
              <a:t>П/С × 100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РЕНТАБЕЛЬНОСТЬ ПРЕДПРИЯТИЯ: </a:t>
            </a:r>
            <a:r>
              <a:rPr lang="en-US" sz="4400" b="1" dirty="0" smtClean="0">
                <a:solidFill>
                  <a:schemeClr val="bg1"/>
                </a:solidFill>
              </a:rPr>
              <a:t>R</a:t>
            </a:r>
            <a:r>
              <a:rPr lang="ru-RU" sz="4400" b="1" dirty="0" smtClean="0">
                <a:solidFill>
                  <a:schemeClr val="bg1"/>
                </a:solidFill>
              </a:rPr>
              <a:t>=(П/ОФ+ОС)×100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Пути повышения рентабельности: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- </a:t>
            </a:r>
            <a:r>
              <a:rPr lang="ru-RU" sz="3600" b="1" i="1" dirty="0" smtClean="0">
                <a:solidFill>
                  <a:schemeClr val="bg1"/>
                </a:solidFill>
              </a:rPr>
              <a:t>снижение себестоимости продукции</a:t>
            </a:r>
            <a:r>
              <a:rPr lang="ru-RU" sz="3600" b="1" dirty="0" smtClean="0">
                <a:solidFill>
                  <a:schemeClr val="bg1"/>
                </a:solidFill>
              </a:rPr>
              <a:t>;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- </a:t>
            </a:r>
            <a:r>
              <a:rPr lang="ru-RU" sz="3600" b="1" i="1" dirty="0" smtClean="0">
                <a:solidFill>
                  <a:schemeClr val="bg1"/>
                </a:solidFill>
              </a:rPr>
              <a:t>рост производительности труда;</a:t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>- увеличение объёма производства;</a:t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>- оптимизация организации труда.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24544" y="-2233610"/>
            <a:ext cx="974359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ЛИТЕРАТУРЫ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Котерова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Н.П. Экономика организации: учебник для студ. СПО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изд., стер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М.:  Издательский центр «Академия», 2015.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288с.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Скляренко В.К., Прудников В.М. Экономика предприятия: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Конспект лекций. – М.: ИНФРА – М, 2001. – 208 с.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Жиделёва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В.В..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Каптейн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Ю.Н. Экономика предприятия: Учебное пособие;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изд.,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перераб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 доп.,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М.: ИНФРА – М, 2002. – 133с.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0716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</a:rPr>
              <a:t>закрепить полученные учащимися знания о цене и себестоимости, методах их определения;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уяснить, какие  факторы влияют  на формирование  прибыли и рентабельности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828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Цель урока: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2130128"/>
            <a:ext cx="7786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Дайте определение понятию «себестоимость»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00702"/>
            <a:ext cx="10022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solidFill>
                  <a:schemeClr val="bg1"/>
                </a:solidFill>
              </a:rPr>
              <a:t>  </a:t>
            </a:r>
            <a:r>
              <a:rPr lang="ru-RU" sz="3600" b="1" i="1" dirty="0" smtClean="0">
                <a:solidFill>
                  <a:schemeClr val="bg1"/>
                </a:solidFill>
              </a:rPr>
              <a:t>затраты предприятия на производство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 и реализацию продукции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3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78579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Назовите экономические элементы, формирующие себестоимость продукции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3857628"/>
            <a:ext cx="7929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Стоимость основных и 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вспомогательных материалов; 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фонд оплаты труда; ЕСН; стоимость топлива и энергии;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прочие расходы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1357298"/>
            <a:ext cx="41434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800" b="1" dirty="0" smtClean="0">
                <a:solidFill>
                  <a:schemeClr val="bg1"/>
                </a:solidFill>
              </a:rPr>
              <a:t>Что такое ЕСН?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5715016"/>
            <a:ext cx="6027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Единый социальный налог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57161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Перечислите элементы себестоимости, которые относятся к перенесённой стоимости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5500702"/>
            <a:ext cx="7143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i="1" dirty="0" smtClean="0">
                <a:solidFill>
                  <a:schemeClr val="bg1"/>
                </a:solidFill>
              </a:rPr>
              <a:t>Стоимость </a:t>
            </a:r>
            <a:r>
              <a:rPr lang="ru-RU" sz="4000" i="1" dirty="0" err="1" smtClean="0">
                <a:solidFill>
                  <a:schemeClr val="bg1"/>
                </a:solidFill>
              </a:rPr>
              <a:t>материлов</a:t>
            </a:r>
            <a:r>
              <a:rPr lang="ru-RU" sz="4000" i="1" dirty="0" smtClean="0">
                <a:solidFill>
                  <a:schemeClr val="bg1"/>
                </a:solidFill>
              </a:rPr>
              <a:t> и электроэнергии 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620689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Какой показатель в структуре себестоимости относится к вновь созданной стоимости?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530120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Фонд оплаты труда,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1785926"/>
            <a:ext cx="8715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Из каких элементов формируется цена?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3" y="6000768"/>
            <a:ext cx="7858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i="1" dirty="0" smtClean="0">
                <a:solidFill>
                  <a:schemeClr val="bg1"/>
                </a:solidFill>
              </a:rPr>
              <a:t>Себестоимость, прибыль, НДС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" y="21431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Расшифруйте аббревиатуру НДС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0076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i="1" dirty="0" smtClean="0">
                <a:solidFill>
                  <a:schemeClr val="bg1"/>
                </a:solidFill>
              </a:rPr>
              <a:t>Налог на добавленную стоимость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330</Words>
  <Application>Microsoft Office PowerPoint</Application>
  <PresentationFormat>Экран (4:3)</PresentationFormat>
  <Paragraphs>64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 урока: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Надежда Пронская</cp:lastModifiedBy>
  <cp:revision>52</cp:revision>
  <dcterms:created xsi:type="dcterms:W3CDTF">2016-03-02T10:36:13Z</dcterms:created>
  <dcterms:modified xsi:type="dcterms:W3CDTF">2017-05-19T12:10:30Z</dcterms:modified>
</cp:coreProperties>
</file>