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03" r:id="rId3"/>
    <p:sldId id="304" r:id="rId4"/>
    <p:sldId id="305" r:id="rId5"/>
    <p:sldId id="299" r:id="rId6"/>
    <p:sldId id="300" r:id="rId7"/>
    <p:sldId id="306" r:id="rId8"/>
    <p:sldId id="312" r:id="rId9"/>
    <p:sldId id="308" r:id="rId10"/>
    <p:sldId id="309" r:id="rId11"/>
    <p:sldId id="310" r:id="rId12"/>
    <p:sldId id="311" r:id="rId13"/>
    <p:sldId id="307" r:id="rId14"/>
    <p:sldId id="285" r:id="rId15"/>
    <p:sldId id="313" r:id="rId16"/>
    <p:sldId id="314" r:id="rId17"/>
    <p:sldId id="315" r:id="rId18"/>
    <p:sldId id="316" r:id="rId19"/>
    <p:sldId id="317" r:id="rId20"/>
    <p:sldId id="271" r:id="rId21"/>
    <p:sldId id="268" r:id="rId22"/>
    <p:sldId id="272" r:id="rId23"/>
    <p:sldId id="273" r:id="rId24"/>
    <p:sldId id="30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63C7-5209-4BB4-9EF4-7C0B3B49CEA5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E39B-FE11-4036-8679-1B22EC52DB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63C7-5209-4BB4-9EF4-7C0B3B49CEA5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E39B-FE11-4036-8679-1B22EC52DB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63C7-5209-4BB4-9EF4-7C0B3B49CEA5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E39B-FE11-4036-8679-1B22EC52DB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63C7-5209-4BB4-9EF4-7C0B3B49CEA5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E39B-FE11-4036-8679-1B22EC52DB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63C7-5209-4BB4-9EF4-7C0B3B49CEA5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E39B-FE11-4036-8679-1B22EC52DB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63C7-5209-4BB4-9EF4-7C0B3B49CEA5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E39B-FE11-4036-8679-1B22EC52DB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63C7-5209-4BB4-9EF4-7C0B3B49CEA5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E39B-FE11-4036-8679-1B22EC52DB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63C7-5209-4BB4-9EF4-7C0B3B49CEA5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E39B-FE11-4036-8679-1B22EC52DB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63C7-5209-4BB4-9EF4-7C0B3B49CEA5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E39B-FE11-4036-8679-1B22EC52DB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63C7-5209-4BB4-9EF4-7C0B3B49CEA5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E39B-FE11-4036-8679-1B22EC52DB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63C7-5209-4BB4-9EF4-7C0B3B49CEA5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EE39B-FE11-4036-8679-1B22EC52DB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80C63C7-5209-4BB4-9EF4-7C0B3B49CEA5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00EE39B-FE11-4036-8679-1B22EC52DB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554545"/>
            <a:ext cx="3312368" cy="16813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ХИМИЯ КРАСОК</a:t>
            </a:r>
            <a:endParaRPr lang="ru-RU" sz="6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328954" y="0"/>
            <a:ext cx="5786446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«Каждое искусство изучается постепенно, частями. Для живописи первое – приготовление красок».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Теофил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(монах, писатель, путешественник,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жил в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XII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веке).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1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86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604448" y="631482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53" y="1484784"/>
            <a:ext cx="5160543" cy="321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5337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79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980" y="116632"/>
            <a:ext cx="3610744" cy="686412"/>
          </a:xfrm>
        </p:spPr>
        <p:txBody>
          <a:bodyPr/>
          <a:lstStyle/>
          <a:p>
            <a:r>
              <a:rPr lang="ru-RU" dirty="0" smtClean="0"/>
              <a:t>Зимний дворец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76465" y="1684657"/>
            <a:ext cx="3084575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Георгиевский зал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567936" y="632867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773306"/>
            <a:ext cx="4392488" cy="247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78" y="3757104"/>
            <a:ext cx="4382322" cy="292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792" y="323388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Малахитовый зал</a:t>
            </a:r>
            <a:endParaRPr lang="ru-RU" sz="2800" b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3835690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83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4306" y="260648"/>
            <a:ext cx="3445694" cy="504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/>
              <a:t>Исаакиевский </a:t>
            </a:r>
            <a:r>
              <a:rPr lang="ru-RU" sz="2800" b="1" dirty="0" smtClean="0"/>
              <a:t>собор</a:t>
            </a:r>
            <a:endParaRPr lang="ru-RU" sz="2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96" y="692696"/>
            <a:ext cx="3938092" cy="270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0"/>
          <a:stretch/>
        </p:blipFill>
        <p:spPr bwMode="auto">
          <a:xfrm>
            <a:off x="179512" y="692696"/>
            <a:ext cx="4176464" cy="270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28588"/>
            <a:ext cx="4427016" cy="332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32440" y="630932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468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404664"/>
            <a:ext cx="5770276" cy="5654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/>
              <a:t>Уникальный минерал </a:t>
            </a:r>
            <a:r>
              <a:rPr lang="ru-RU" sz="2800" b="1" dirty="0" err="1"/>
              <a:t>Волконскоит</a:t>
            </a:r>
            <a:endParaRPr lang="ru-RU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04" y="1412776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97782"/>
            <a:ext cx="3439988" cy="343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96250" y="6309320"/>
            <a:ext cx="44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79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438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ln w="13335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Наскальные рисунки</a:t>
            </a:r>
            <a:endParaRPr lang="ru-RU" b="0" dirty="0">
              <a:ln w="13335" cmpd="sng">
                <a:solidFill>
                  <a:schemeClr val="tx1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0" name="Picture 4" descr="Картинка 31 из 5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3441"/>
            <a:ext cx="8136904" cy="612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32440" y="630932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93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400" y="3429993"/>
            <a:ext cx="2098576" cy="504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Лессировка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2414"/>
            <a:ext cx="2880320" cy="2740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98" y="3932414"/>
            <a:ext cx="3347076" cy="2740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6642" y="3409194"/>
            <a:ext cx="3627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Техника " по сухому "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91" y="621691"/>
            <a:ext cx="4071633" cy="278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78528" y="117673"/>
            <a:ext cx="3747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Акварель "по сырому"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76456" y="6381328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501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260648"/>
            <a:ext cx="1306488" cy="508918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3335" cmpd="sng">
                  <a:solidFill>
                    <a:schemeClr val="tx1"/>
                  </a:solidFill>
                  <a:prstDash val="solid"/>
                </a:ln>
              </a:rPr>
              <a:t>Гуашь</a:t>
            </a:r>
            <a:endParaRPr lang="ru-RU" sz="2800" dirty="0">
              <a:ln w="13335" cmpd="sng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460432" y="63093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03" y="1340768"/>
            <a:ext cx="60960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39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49359"/>
            <a:ext cx="4042792" cy="666482"/>
          </a:xfrm>
        </p:spPr>
        <p:txBody>
          <a:bodyPr/>
          <a:lstStyle/>
          <a:p>
            <a:r>
              <a:rPr lang="ru-RU" dirty="0" smtClean="0">
                <a:ln w="13335" cmpd="sng">
                  <a:solidFill>
                    <a:schemeClr val="tx1"/>
                  </a:solidFill>
                  <a:prstDash val="solid"/>
                </a:ln>
              </a:rPr>
              <a:t>Масляные </a:t>
            </a:r>
            <a:r>
              <a:rPr lang="ru-RU" dirty="0">
                <a:ln w="13335" cmpd="sng">
                  <a:solidFill>
                    <a:schemeClr val="tx1"/>
                  </a:solidFill>
                  <a:prstDash val="solid"/>
                </a:ln>
              </a:rPr>
              <a:t>краски</a:t>
            </a:r>
          </a:p>
        </p:txBody>
      </p:sp>
      <p:pic>
        <p:nvPicPr>
          <p:cNvPr id="1331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73562"/>
            <a:ext cx="2880320" cy="353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72" y="851609"/>
            <a:ext cx="3670804" cy="2224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201" y="851609"/>
            <a:ext cx="3923928" cy="260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73793"/>
            <a:ext cx="4096544" cy="26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63749" y="624268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11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4966" y="260648"/>
            <a:ext cx="4107668" cy="652934"/>
          </a:xfrm>
        </p:spPr>
        <p:txBody>
          <a:bodyPr>
            <a:normAutofit/>
          </a:bodyPr>
          <a:lstStyle/>
          <a:p>
            <a:r>
              <a:rPr lang="ru-RU" sz="2800" dirty="0"/>
              <a:t>ТЕМПЕРНАЯ ЖИВОПИСЬ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026024" cy="402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978" y="1535230"/>
            <a:ext cx="4713312" cy="3205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32440" y="6381328"/>
            <a:ext cx="47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476672"/>
            <a:ext cx="3394720" cy="436910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13335" cmpd="sng">
                  <a:solidFill>
                    <a:schemeClr val="tx1"/>
                  </a:solidFill>
                  <a:prstDash val="solid"/>
                </a:ln>
              </a:rPr>
              <a:t>Акриловые краски</a:t>
            </a:r>
            <a:endParaRPr lang="ru-RU" sz="2800" dirty="0">
              <a:ln w="13335" cmpd="sng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5" y="1926540"/>
            <a:ext cx="8748463" cy="420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60432" y="63093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60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079635"/>
            <a:ext cx="4608512" cy="63739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Бизон </a:t>
            </a:r>
            <a:r>
              <a:rPr lang="ru-RU" dirty="0">
                <a:solidFill>
                  <a:schemeClr val="bg1"/>
                </a:solidFill>
              </a:rPr>
              <a:t>в пещере </a:t>
            </a:r>
            <a:r>
              <a:rPr lang="ru-RU" dirty="0" err="1">
                <a:solidFill>
                  <a:schemeClr val="bg1"/>
                </a:solidFill>
              </a:rPr>
              <a:t>Альтамира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965"/>
            <a:ext cx="4327982" cy="296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77" y="204486"/>
            <a:ext cx="3374719" cy="444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968031" cy="316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32139" y="4586273"/>
            <a:ext cx="272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Иконопись. Древняя Русь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4452" y="5860892"/>
            <a:ext cx="326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Собор </a:t>
            </a:r>
            <a:r>
              <a:rPr lang="ru-RU" dirty="0">
                <a:solidFill>
                  <a:schemeClr val="bg1"/>
                </a:solidFill>
              </a:rPr>
              <a:t>Рождества Богородицы с фресками Дионисия.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8786" y="6381328"/>
            <a:ext cx="47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39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651" y="5877272"/>
            <a:ext cx="3906434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+mj-lt"/>
                <a:cs typeface="Times New Roman" pitchFamily="18" charset="0"/>
              </a:rPr>
              <a:t>Рисунок на холсте акриловыми красками</a:t>
            </a:r>
            <a:endParaRPr lang="ru-RU" dirty="0">
              <a:latin typeface="+mj-lt"/>
              <a:cs typeface="Times New Roman" pitchFamily="18" charset="0"/>
            </a:endParaRPr>
          </a:p>
        </p:txBody>
      </p:sp>
      <p:pic>
        <p:nvPicPr>
          <p:cNvPr id="11268" name="Picture 4" descr="Картинка 396 из 57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28069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191023" cy="558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6096" y="5844124"/>
            <a:ext cx="3230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/>
              <a:t>Роспись на </a:t>
            </a:r>
            <a:r>
              <a:rPr lang="ru-RU" sz="2400" dirty="0" smtClean="0"/>
              <a:t>стекле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акриловыми красками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66788" y="6381328"/>
            <a:ext cx="47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710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Картинка 71 из 57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2580"/>
            <a:ext cx="8568952" cy="643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5844405"/>
            <a:ext cx="5544616" cy="824955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Роспись на ногтях акриловыми красками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8424" y="609329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30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356" y="5777880"/>
            <a:ext cx="3177983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+mj-lt"/>
                <a:cs typeface="Times New Roman" pitchFamily="18" charset="0"/>
              </a:rPr>
              <a:t>Рисунок на одежде акриловыми красками</a:t>
            </a:r>
            <a:endParaRPr lang="ru-RU" dirty="0">
              <a:latin typeface="+mj-lt"/>
              <a:cs typeface="Times New Roman" pitchFamily="18" charset="0"/>
            </a:endParaRPr>
          </a:p>
        </p:txBody>
      </p:sp>
      <p:pic>
        <p:nvPicPr>
          <p:cNvPr id="12290" name="Picture 2" descr="Картинка 330 из 57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753656" cy="56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85" y="627292"/>
            <a:ext cx="4535487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5373216"/>
            <a:ext cx="2831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Рисунки на ткани акриловыми красками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04448" y="638132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24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844405"/>
            <a:ext cx="8435280" cy="82495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+mj-lt"/>
                <a:cs typeface="Times New Roman" pitchFamily="18" charset="0"/>
              </a:rPr>
              <a:t>Рисунок акриловыми красками на камне.</a:t>
            </a:r>
            <a:endParaRPr lang="ru-RU" dirty="0">
              <a:latin typeface="+mj-lt"/>
              <a:cs typeface="Times New Roman" pitchFamily="18" charset="0"/>
            </a:endParaRPr>
          </a:p>
        </p:txBody>
      </p:sp>
      <p:pic>
        <p:nvPicPr>
          <p:cNvPr id="13314" name="Picture 2" descr="Картинка 490 из 57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1621"/>
            <a:ext cx="8712968" cy="564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67936" y="638132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21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Практическая часть.</a:t>
            </a:r>
          </a:p>
          <a:p>
            <a:pPr algn="ctr">
              <a:buNone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группа –   изготовление акварельной 			    краски.</a:t>
            </a:r>
          </a:p>
          <a:p>
            <a:pPr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группа –  изготовление гуаши.</a:t>
            </a:r>
          </a:p>
          <a:p>
            <a:pPr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группа – изготовление  масляной 			     краски.</a:t>
            </a:r>
          </a:p>
          <a:p>
            <a:pPr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группа – изготовление «пальчиковой» 		    краски.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522043" cy="470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60432" y="638132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55" y="1628800"/>
            <a:ext cx="5334941" cy="357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94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1559" y="3616272"/>
            <a:ext cx="560881" cy="49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516872" cy="54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688013"/>
            <a:ext cx="766286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90447" y="622907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02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marL="273050" indent="257175" algn="just"/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Кра́ски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— общее наименование для группы цветных красящих веществ, предназначенных для непосредственного использования в той или иной сфере быта. </a:t>
            </a:r>
          </a:p>
          <a:p>
            <a:pPr marL="273050" indent="257175" algn="just">
              <a:buNone/>
            </a:pP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257175" algn="just">
              <a:buNone/>
            </a:pP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257175" algn="just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Пигменты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(лат.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pigmentum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–краска)– красящие вещества. В качестве пигментов использовали сок растений, различные виды глин и другие вещества, встречающиеся в природе. </a:t>
            </a:r>
          </a:p>
          <a:p>
            <a:pPr marL="273050" indent="257175" algn="just">
              <a:buNone/>
            </a:pP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8424" y="630932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/>
          </a:bodyPr>
          <a:lstStyle/>
          <a:p>
            <a:pPr marL="273050" indent="449263" algn="ctr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Пигменты (красители)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rot="10800000" flipV="1">
            <a:off x="1071538" y="1142984"/>
            <a:ext cx="1857388" cy="15001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cxnSpLocks/>
          </p:cNvCxnSpPr>
          <p:nvPr/>
        </p:nvCxnSpPr>
        <p:spPr>
          <a:xfrm rot="5400000">
            <a:off x="3858414" y="2000240"/>
            <a:ext cx="1713718" cy="794"/>
          </a:xfrm>
          <a:prstGeom prst="straightConnector1">
            <a:avLst/>
          </a:prstGeom>
          <a:ln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6200000" flipH="1">
            <a:off x="6500826" y="1214422"/>
            <a:ext cx="1643074" cy="15001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14282" y="271462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минерального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14678" y="2928934"/>
            <a:ext cx="2950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органического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29388" y="2844225"/>
            <a:ext cx="27146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химического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499" y="731926"/>
            <a:ext cx="8096280" cy="539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914" y="357166"/>
            <a:ext cx="804145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400" y="357166"/>
            <a:ext cx="8329649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3192" y="3010766"/>
            <a:ext cx="71437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8532440" y="630932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6789" y="1878029"/>
            <a:ext cx="3570772" cy="11576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</a:rPr>
              <a:t>Желто-зеленый цвет имеют листья растения </a:t>
            </a:r>
            <a:r>
              <a:rPr lang="ru-RU" dirty="0" err="1">
                <a:solidFill>
                  <a:schemeClr val="tx1"/>
                </a:solidFill>
              </a:rPr>
              <a:t>алкана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8157"/>
            <a:ext cx="28098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739"/>
            <a:ext cx="2448272" cy="292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81892" y="190059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Алкана</a:t>
            </a:r>
            <a:r>
              <a:rPr lang="ru-RU" sz="2400" dirty="0" smtClean="0"/>
              <a:t> красильная</a:t>
            </a:r>
            <a:endParaRPr lang="ru-RU" sz="2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429405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16015" y="6043558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К</a:t>
            </a:r>
            <a:r>
              <a:rPr lang="ru-RU" sz="2800" dirty="0" smtClean="0"/>
              <a:t>уркума</a:t>
            </a:r>
            <a:endParaRPr lang="ru-RU" sz="28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48" y="3212976"/>
            <a:ext cx="3813448" cy="286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501185" y="6073062"/>
            <a:ext cx="3257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Сафлор красильный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359" y="6334672"/>
            <a:ext cx="278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37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60648"/>
            <a:ext cx="3610744" cy="580926"/>
          </a:xfrm>
        </p:spPr>
        <p:txBody>
          <a:bodyPr>
            <a:normAutofit/>
          </a:bodyPr>
          <a:lstStyle/>
          <a:p>
            <a:r>
              <a:rPr lang="ru-RU" sz="2800" dirty="0">
                <a:ln w="13335" cmpd="sng">
                  <a:solidFill>
                    <a:schemeClr val="tx1"/>
                  </a:solidFill>
                  <a:prstDash val="solid"/>
                </a:ln>
              </a:rPr>
              <a:t>Багрянки (</a:t>
            </a:r>
            <a:r>
              <a:rPr lang="en-US" sz="2800" dirty="0" err="1">
                <a:ln w="13335" cmpd="sng">
                  <a:solidFill>
                    <a:schemeClr val="tx1"/>
                  </a:solidFill>
                  <a:prstDash val="solid"/>
                </a:ln>
              </a:rPr>
              <a:t>Muricidae</a:t>
            </a:r>
            <a:r>
              <a:rPr lang="en-US" sz="2800" dirty="0">
                <a:ln w="13335" cmpd="sng">
                  <a:solidFill>
                    <a:schemeClr val="tx1"/>
                  </a:solidFill>
                  <a:prstDash val="solid"/>
                </a:ln>
              </a:rPr>
              <a:t>).</a:t>
            </a:r>
            <a:endParaRPr lang="ru-RU" sz="2800" dirty="0">
              <a:ln w="13335" cmpd="sng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158"/>
            <a:ext cx="4483073" cy="307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637" y="1861682"/>
            <a:ext cx="4167859" cy="312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60432" y="638132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36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4618856" cy="652934"/>
          </a:xfrm>
        </p:spPr>
        <p:txBody>
          <a:bodyPr/>
          <a:lstStyle/>
          <a:p>
            <a:r>
              <a:rPr lang="ru-RU" dirty="0" smtClean="0"/>
              <a:t>Загадочный </a:t>
            </a:r>
            <a:r>
              <a:rPr lang="ru-RU" dirty="0"/>
              <a:t>малахит</a:t>
            </a:r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3" b="4847"/>
          <a:stretch/>
        </p:blipFill>
        <p:spPr bwMode="auto">
          <a:xfrm>
            <a:off x="2800149" y="3851564"/>
            <a:ext cx="3810330" cy="286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3"/>
          <a:stretch/>
        </p:blipFill>
        <p:spPr bwMode="auto">
          <a:xfrm>
            <a:off x="261645" y="788949"/>
            <a:ext cx="4022323" cy="290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1"/>
          <a:stretch/>
        </p:blipFill>
        <p:spPr bwMode="auto">
          <a:xfrm>
            <a:off x="4397536" y="932415"/>
            <a:ext cx="4494944" cy="261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60432" y="623731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65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799</TotalTime>
  <Words>164</Words>
  <Application>Microsoft Office PowerPoint</Application>
  <PresentationFormat>Экран (4:3)</PresentationFormat>
  <Paragraphs>69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Паркет</vt:lpstr>
      <vt:lpstr>ХИМИЯ КРАСОК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Багрянки (Muricidae).</vt:lpstr>
      <vt:lpstr>Загадочный малахит</vt:lpstr>
      <vt:lpstr>Презентация PowerPoint</vt:lpstr>
      <vt:lpstr>Зимний дворец</vt:lpstr>
      <vt:lpstr>Презентация PowerPoint</vt:lpstr>
      <vt:lpstr>Презентация PowerPoint</vt:lpstr>
      <vt:lpstr>Наскальные рисунки</vt:lpstr>
      <vt:lpstr>Презентация PowerPoint</vt:lpstr>
      <vt:lpstr>Гуашь</vt:lpstr>
      <vt:lpstr>Масляные краски</vt:lpstr>
      <vt:lpstr>ТЕМПЕРНАЯ ЖИВОПИСЬ</vt:lpstr>
      <vt:lpstr>Акриловые краски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ХИМИЯ КРАСОК</dc:title>
  <dc:creator>Olga</dc:creator>
  <cp:lastModifiedBy>User_VS</cp:lastModifiedBy>
  <cp:revision>56</cp:revision>
  <dcterms:created xsi:type="dcterms:W3CDTF">2011-02-03T15:37:50Z</dcterms:created>
  <dcterms:modified xsi:type="dcterms:W3CDTF">2017-03-27T19:23:13Z</dcterms:modified>
</cp:coreProperties>
</file>