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68" r:id="rId7"/>
    <p:sldId id="261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92" autoAdjust="0"/>
  </p:normalViewPr>
  <p:slideViewPr>
    <p:cSldViewPr>
      <p:cViewPr>
        <p:scale>
          <a:sx n="80" d="100"/>
          <a:sy n="80" d="100"/>
        </p:scale>
        <p:origin x="-1512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0222-EB79-4AAB-86BA-4687B29F3627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9897-3CD3-4489-9C7E-5B3AEA2E5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5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0222-EB79-4AAB-86BA-4687B29F3627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9897-3CD3-4489-9C7E-5B3AEA2E5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0222-EB79-4AAB-86BA-4687B29F3627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9897-3CD3-4489-9C7E-5B3AEA2E5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3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0222-EB79-4AAB-86BA-4687B29F3627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9897-3CD3-4489-9C7E-5B3AEA2E5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6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0222-EB79-4AAB-86BA-4687B29F3627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9897-3CD3-4489-9C7E-5B3AEA2E5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2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0222-EB79-4AAB-86BA-4687B29F3627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9897-3CD3-4489-9C7E-5B3AEA2E5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5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0222-EB79-4AAB-86BA-4687B29F3627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9897-3CD3-4489-9C7E-5B3AEA2E5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0222-EB79-4AAB-86BA-4687B29F3627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9897-3CD3-4489-9C7E-5B3AEA2E5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1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0222-EB79-4AAB-86BA-4687B29F3627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9897-3CD3-4489-9C7E-5B3AEA2E5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3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0222-EB79-4AAB-86BA-4687B29F3627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9897-3CD3-4489-9C7E-5B3AEA2E5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7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0222-EB79-4AAB-86BA-4687B29F3627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9897-3CD3-4489-9C7E-5B3AEA2E5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8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0222-EB79-4AAB-86BA-4687B29F3627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9897-3CD3-4489-9C7E-5B3AEA2E5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4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1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1938992"/>
          </a:xfrm>
          <a:prstGeom prst="rect">
            <a:avLst/>
          </a:prstGeom>
          <a:solidFill>
            <a:srgbClr val="FFFF99">
              <a:alpha val="43922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Сегодня многообразие сортов этого мучного изделия впечатляет. В каждой стране традиционным считается тот или иной сорт: для России, Украины и Белоруссии – каравай; для США – </a:t>
            </a:r>
            <a:r>
              <a:rPr lang="ru-RU" sz="2400" dirty="0" err="1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бейгл</a:t>
            </a:r>
            <a:r>
              <a:rPr lang="ru-RU" sz="2400" dirty="0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; для Германии – </a:t>
            </a:r>
            <a:r>
              <a:rPr lang="ru-RU" sz="2400" dirty="0" err="1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брецель</a:t>
            </a:r>
            <a:r>
              <a:rPr lang="ru-RU" sz="2400" dirty="0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; для Франции – бриошь или багет; в Италии – </a:t>
            </a:r>
            <a:r>
              <a:rPr lang="ru-RU" sz="2400" dirty="0" err="1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чиабатта</a:t>
            </a:r>
            <a:r>
              <a:rPr lang="ru-RU" sz="2400" dirty="0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; в Израиле – маца и т.д</a:t>
            </a:r>
            <a:r>
              <a:rPr lang="ru-RU" sz="2400" dirty="0" smtClean="0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.</a:t>
            </a:r>
            <a:endParaRPr lang="ru-RU" sz="2400" dirty="0">
              <a:effectLst>
                <a:glow>
                  <a:schemeClr val="accent1">
                    <a:alpha val="40000"/>
                  </a:schemeClr>
                </a:glow>
                <a:outerShdw blurRad="76200" dist="38100" dir="2700000" algn="tl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  <p:pic>
        <p:nvPicPr>
          <p:cNvPr id="1026" name="Picture 2" descr="C:\Users\Сергей\Desktop\Хлеб\карава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3578"/>
            <a:ext cx="2274907" cy="1737143"/>
          </a:xfrm>
          <a:prstGeom prst="rect">
            <a:avLst/>
          </a:prstGeom>
          <a:noFill/>
          <a:effectLst>
            <a:glow rad="241300">
              <a:srgbClr val="FFFF99">
                <a:alpha val="52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гей\Desktop\Хлеб\бейг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07" y="2443578"/>
            <a:ext cx="2401722" cy="1717754"/>
          </a:xfrm>
          <a:prstGeom prst="rect">
            <a:avLst/>
          </a:prstGeom>
          <a:noFill/>
          <a:effectLst>
            <a:glow rad="241300">
              <a:srgbClr val="FFFF99">
                <a:alpha val="52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ергей\Desktop\Хлеб\берце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43579"/>
            <a:ext cx="2506331" cy="1717754"/>
          </a:xfrm>
          <a:prstGeom prst="rect">
            <a:avLst/>
          </a:prstGeom>
          <a:noFill/>
          <a:effectLst>
            <a:glow rad="241300">
              <a:srgbClr val="FFFF99">
                <a:alpha val="52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ергей\Desktop\Хлеб\баг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70022"/>
            <a:ext cx="2472160" cy="1639866"/>
          </a:xfrm>
          <a:prstGeom prst="rect">
            <a:avLst/>
          </a:prstGeom>
          <a:noFill/>
          <a:effectLst>
            <a:glow rad="241300">
              <a:srgbClr val="FFFF99">
                <a:alpha val="52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ергей\Desktop\Хлеб\чиабатт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38" y="4770022"/>
            <a:ext cx="2467906" cy="1645270"/>
          </a:xfrm>
          <a:prstGeom prst="rect">
            <a:avLst/>
          </a:prstGeom>
          <a:noFill/>
          <a:effectLst>
            <a:glow rad="241300">
              <a:srgbClr val="FFFF99">
                <a:alpha val="52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ергей\Desktop\Хлеб\мац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90" y="4759305"/>
            <a:ext cx="2457800" cy="1639866"/>
          </a:xfrm>
          <a:prstGeom prst="rect">
            <a:avLst/>
          </a:prstGeom>
          <a:noFill/>
          <a:effectLst>
            <a:glow rad="241300">
              <a:srgbClr val="FFFF99">
                <a:alpha val="52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556792"/>
            <a:ext cx="8640960" cy="3416320"/>
          </a:xfrm>
          <a:prstGeom prst="rect">
            <a:avLst/>
          </a:prstGeom>
          <a:solidFill>
            <a:srgbClr val="FFFF99">
              <a:alpha val="43922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ru-RU" dirty="0" smtClean="0"/>
              <a:t>Витамины </a:t>
            </a:r>
            <a:r>
              <a:rPr lang="ru-RU" dirty="0"/>
              <a:t>группы </a:t>
            </a:r>
            <a:r>
              <a:rPr lang="ru-RU" dirty="0" smtClean="0"/>
              <a:t>B : B9</a:t>
            </a:r>
            <a:r>
              <a:rPr lang="ru-RU" dirty="0"/>
              <a:t>, B6, B2, </a:t>
            </a:r>
            <a:r>
              <a:rPr lang="ru-RU" dirty="0" smtClean="0"/>
              <a:t>B5  </a:t>
            </a:r>
            <a:r>
              <a:rPr lang="ru-RU" dirty="0" smtClean="0"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(</a:t>
            </a:r>
            <a:r>
              <a:rPr lang="ru-RU" dirty="0" smtClean="0">
                <a:effectLst/>
              </a:rPr>
              <a:t>играют </a:t>
            </a:r>
            <a:r>
              <a:rPr lang="ru-RU" dirty="0">
                <a:effectLst/>
              </a:rPr>
              <a:t>большую роль в клеточном </a:t>
            </a:r>
            <a:r>
              <a:rPr lang="ru-RU" dirty="0" smtClean="0">
                <a:effectLst/>
              </a:rPr>
              <a:t>метаболизме)</a:t>
            </a:r>
          </a:p>
          <a:p>
            <a:endParaRPr lang="ru-RU" dirty="0" smtClean="0"/>
          </a:p>
          <a:p>
            <a:r>
              <a:rPr lang="ru-RU" dirty="0" smtClean="0"/>
              <a:t>Холина(</a:t>
            </a:r>
            <a:r>
              <a:rPr lang="en-US" dirty="0" smtClean="0"/>
              <a:t>B4)</a:t>
            </a:r>
            <a:r>
              <a:rPr lang="ru-RU" dirty="0" smtClean="0"/>
              <a:t> </a:t>
            </a:r>
            <a:r>
              <a:rPr lang="ru-RU" dirty="0" smtClean="0"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(</a:t>
            </a:r>
            <a:r>
              <a:rPr lang="ru-RU" dirty="0" smtClean="0">
                <a:effectLst/>
              </a:rPr>
              <a:t>является </a:t>
            </a:r>
            <a:r>
              <a:rPr lang="ru-RU" dirty="0">
                <a:effectLst/>
              </a:rPr>
              <a:t>важным веществом для нервной системы и улучшает </a:t>
            </a:r>
            <a:r>
              <a:rPr lang="ru-RU" dirty="0" smtClean="0">
                <a:effectLst/>
              </a:rPr>
              <a:t>память)</a:t>
            </a:r>
          </a:p>
          <a:p>
            <a:endParaRPr lang="ru-RU" dirty="0" smtClean="0"/>
          </a:p>
          <a:p>
            <a:r>
              <a:rPr lang="ru-RU" dirty="0" smtClean="0"/>
              <a:t>Бета-каротина </a:t>
            </a:r>
            <a:r>
              <a:rPr lang="ru-RU" dirty="0" smtClean="0"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(</a:t>
            </a:r>
            <a:r>
              <a:rPr lang="ru-RU" dirty="0" smtClean="0">
                <a:effectLst/>
              </a:rPr>
              <a:t>является </a:t>
            </a:r>
            <a:r>
              <a:rPr lang="ru-RU" dirty="0">
                <a:effectLst/>
              </a:rPr>
              <a:t>мощным </a:t>
            </a:r>
            <a:r>
              <a:rPr lang="ru-RU" dirty="0" smtClean="0">
                <a:effectLst/>
              </a:rPr>
              <a:t>антиоксидантом)</a:t>
            </a:r>
          </a:p>
          <a:p>
            <a:endParaRPr lang="ru-RU" dirty="0" smtClean="0"/>
          </a:p>
          <a:p>
            <a:r>
              <a:rPr lang="ru-RU" dirty="0" smtClean="0"/>
              <a:t>Витаминов </a:t>
            </a:r>
            <a:r>
              <a:rPr lang="ru-RU" dirty="0"/>
              <a:t>PP, E, H, </a:t>
            </a:r>
            <a:r>
              <a:rPr lang="ru-RU" dirty="0" smtClean="0"/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8640960" cy="830997"/>
          </a:xfrm>
          <a:prstGeom prst="rect">
            <a:avLst/>
          </a:prstGeom>
          <a:solidFill>
            <a:srgbClr val="FFFF99">
              <a:alpha val="43922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ru-RU" dirty="0"/>
              <a:t>Хлеб, особенно свежий, содержит огромный перечень витаминов.</a:t>
            </a:r>
          </a:p>
        </p:txBody>
      </p:sp>
    </p:spTree>
    <p:extLst>
      <p:ext uri="{BB962C8B-B14F-4D97-AF65-F5344CB8AC3E}">
        <p14:creationId xmlns:p14="http://schemas.microsoft.com/office/powerpoint/2010/main" val="17965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24744"/>
            <a:ext cx="2232248" cy="5262979"/>
          </a:xfrm>
          <a:prstGeom prst="rect">
            <a:avLst/>
          </a:prstGeom>
          <a:solidFill>
            <a:srgbClr val="FFFF99">
              <a:alpha val="43922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ru-RU" dirty="0"/>
              <a:t>К</a:t>
            </a:r>
            <a:r>
              <a:rPr lang="ru-RU" dirty="0" smtClean="0"/>
              <a:t>обальт</a:t>
            </a:r>
          </a:p>
          <a:p>
            <a:r>
              <a:rPr lang="ru-RU" dirty="0" smtClean="0"/>
              <a:t>Хром</a:t>
            </a:r>
          </a:p>
          <a:p>
            <a:r>
              <a:rPr lang="ru-RU" dirty="0" smtClean="0"/>
              <a:t>Молибден</a:t>
            </a:r>
          </a:p>
          <a:p>
            <a:r>
              <a:rPr lang="ru-RU" dirty="0" smtClean="0"/>
              <a:t>Марганец</a:t>
            </a:r>
          </a:p>
          <a:p>
            <a:r>
              <a:rPr lang="ru-RU" dirty="0" smtClean="0"/>
              <a:t>Йод</a:t>
            </a:r>
          </a:p>
          <a:p>
            <a:r>
              <a:rPr lang="ru-RU" dirty="0" smtClean="0"/>
              <a:t>Железо</a:t>
            </a:r>
          </a:p>
          <a:p>
            <a:r>
              <a:rPr lang="ru-RU" dirty="0" smtClean="0"/>
              <a:t>Цинк</a:t>
            </a:r>
          </a:p>
          <a:p>
            <a:r>
              <a:rPr lang="ru-RU" dirty="0" smtClean="0"/>
              <a:t>Сера</a:t>
            </a:r>
          </a:p>
          <a:p>
            <a:r>
              <a:rPr lang="ru-RU" dirty="0" smtClean="0"/>
              <a:t>Хлор</a:t>
            </a:r>
          </a:p>
          <a:p>
            <a:r>
              <a:rPr lang="ru-RU" dirty="0" smtClean="0"/>
              <a:t>Калий</a:t>
            </a:r>
          </a:p>
          <a:p>
            <a:r>
              <a:rPr lang="ru-RU" dirty="0" smtClean="0"/>
              <a:t>Фосфор</a:t>
            </a:r>
          </a:p>
          <a:p>
            <a:r>
              <a:rPr lang="ru-RU" dirty="0" smtClean="0"/>
              <a:t>Магний</a:t>
            </a:r>
          </a:p>
          <a:p>
            <a:r>
              <a:rPr lang="ru-RU" dirty="0" smtClean="0"/>
              <a:t>Натрий</a:t>
            </a:r>
          </a:p>
          <a:p>
            <a:r>
              <a:rPr lang="ru-RU" dirty="0" smtClean="0"/>
              <a:t>Кальций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88640"/>
            <a:ext cx="8208912" cy="830997"/>
          </a:xfrm>
          <a:prstGeom prst="rect">
            <a:avLst/>
          </a:prstGeom>
          <a:solidFill>
            <a:srgbClr val="FFFF99">
              <a:alpha val="43922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ru-RU" dirty="0"/>
              <a:t>Обширен список содержащихся минеральных веществ в хлебе: </a:t>
            </a:r>
          </a:p>
        </p:txBody>
      </p:sp>
      <p:pic>
        <p:nvPicPr>
          <p:cNvPr id="1026" name="Picture 2" descr="C:\Users\Сергей\Desktop\Хлеб\таблица-менделе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70931"/>
            <a:ext cx="5437187" cy="333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7824" y="1844824"/>
            <a:ext cx="5760640" cy="3600399"/>
          </a:xfrm>
          <a:prstGeom prst="rect">
            <a:avLst/>
          </a:prstGeom>
          <a:solidFill>
            <a:srgbClr val="FFFF99">
              <a:alpha val="57000"/>
            </a:srgbClr>
          </a:solidFill>
          <a:effectLst>
            <a:outerShdw blurRad="50800" dist="508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6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2545" y="1628800"/>
            <a:ext cx="3240360" cy="3785652"/>
          </a:xfrm>
          <a:prstGeom prst="rect">
            <a:avLst/>
          </a:prstGeom>
          <a:solidFill>
            <a:srgbClr val="FFFF99">
              <a:alpha val="43922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ru-RU" dirty="0" smtClean="0"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Так</a:t>
            </a:r>
            <a:r>
              <a:rPr lang="ru-RU" dirty="0"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, калорийность хлеба ржаного равняется 181 Ккал в 100 г. </a:t>
            </a:r>
            <a:endParaRPr lang="ru-RU" dirty="0" smtClean="0">
              <a:effectLst>
                <a:glow>
                  <a:schemeClr val="accent1">
                    <a:alpha val="40000"/>
                  </a:schemeClr>
                </a:glow>
              </a:effectLst>
            </a:endParaRPr>
          </a:p>
          <a:p>
            <a:endParaRPr lang="ru-RU" dirty="0" smtClean="0">
              <a:effectLst>
                <a:glow>
                  <a:schemeClr val="accent1">
                    <a:alpha val="40000"/>
                  </a:schemeClr>
                </a:glow>
              </a:effectLst>
            </a:endParaRPr>
          </a:p>
          <a:p>
            <a:endParaRPr lang="ru-RU" dirty="0">
              <a:effectLst>
                <a:glow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ru-RU" dirty="0" smtClean="0"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Соотношение </a:t>
            </a:r>
            <a:r>
              <a:rPr lang="ru-RU" dirty="0"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белков, углеводов и жиров при этом: 6,6 г, 34,2 г и 1,2 г соответственно. </a:t>
            </a:r>
          </a:p>
        </p:txBody>
      </p:sp>
      <p:pic>
        <p:nvPicPr>
          <p:cNvPr id="2050" name="Picture 2" descr="C:\Users\Сергей\Desktop\Хлеб\ржан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431262" cy="2952328"/>
          </a:xfrm>
          <a:prstGeom prst="rect">
            <a:avLst/>
          </a:prstGeom>
          <a:noFill/>
          <a:effectLst>
            <a:glow rad="241300">
              <a:srgbClr val="FFFF99">
                <a:alpha val="52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352928" cy="461665"/>
          </a:xfrm>
          <a:prstGeom prst="rect">
            <a:avLst/>
          </a:prstGeom>
          <a:solidFill>
            <a:srgbClr val="FFFF99">
              <a:alpha val="43922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ru-RU" dirty="0"/>
              <a:t>Калорийность хлеба разнится и напрямую зависит от состава. </a:t>
            </a:r>
          </a:p>
        </p:txBody>
      </p:sp>
    </p:spTree>
    <p:extLst>
      <p:ext uri="{BB962C8B-B14F-4D97-AF65-F5344CB8AC3E}">
        <p14:creationId xmlns:p14="http://schemas.microsoft.com/office/powerpoint/2010/main" val="36695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esktop\Хлеб\хлебушки-0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624736" cy="4422013"/>
          </a:xfrm>
          <a:prstGeom prst="rect">
            <a:avLst/>
          </a:prstGeom>
          <a:noFill/>
          <a:effectLst>
            <a:glow rad="241300">
              <a:srgbClr val="FFFF99">
                <a:alpha val="52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7920880" cy="1569660"/>
          </a:xfrm>
          <a:prstGeom prst="rect">
            <a:avLst/>
          </a:prstGeom>
          <a:solidFill>
            <a:srgbClr val="FFFF99">
              <a:alpha val="43922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ru-RU" dirty="0"/>
              <a:t>Наивысшая калорийность у легкого пшеничного хлеба –</a:t>
            </a:r>
          </a:p>
          <a:p>
            <a:r>
              <a:rPr lang="ru-RU" dirty="0"/>
              <a:t>около 381 Ккал на 100 г. Пищевая ценность такого сорта: 9,2 г белков, 5,2 г жиров, 78,3 г углеводов.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40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4752528" cy="6001643"/>
          </a:xfrm>
          <a:prstGeom prst="rect">
            <a:avLst/>
          </a:prstGeom>
          <a:solidFill>
            <a:srgbClr val="FFFF99">
              <a:alpha val="43922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ru-RU" dirty="0"/>
              <a:t>Лучше всего употреблять хлебобулочные изделия, изготовленные из муки грубого помола.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 </a:t>
            </a:r>
            <a:r>
              <a:rPr lang="ru-RU" dirty="0" err="1"/>
              <a:t>Цельнозерновой</a:t>
            </a:r>
            <a:r>
              <a:rPr lang="ru-RU" dirty="0"/>
              <a:t> хлеб – это первый источник волокон, которые участвуют в профилактике сердечно-сосудистых заболеваний и рака толстой кишки. Цельные зерна сохраняют больше витамина В и белка, а это означает, что такой хлеб содержит все питательные вещества для молодой кожи.</a:t>
            </a:r>
          </a:p>
          <a:p>
            <a:endParaRPr lang="ru-RU" dirty="0"/>
          </a:p>
        </p:txBody>
      </p:sp>
      <p:pic>
        <p:nvPicPr>
          <p:cNvPr id="2050" name="Picture 2" descr="C:\Users\Сергей\Desktop\Хлеб\хле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47826"/>
            <a:ext cx="3778043" cy="2521842"/>
          </a:xfrm>
          <a:prstGeom prst="rect">
            <a:avLst/>
          </a:prstGeom>
          <a:noFill/>
          <a:effectLst>
            <a:glow rad="241300">
              <a:srgbClr val="FFFF99">
                <a:alpha val="52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79" y="836712"/>
            <a:ext cx="8568952" cy="4524315"/>
          </a:xfrm>
          <a:prstGeom prst="rect">
            <a:avLst/>
          </a:prstGeom>
          <a:solidFill>
            <a:srgbClr val="FFFF99">
              <a:alpha val="43922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ru-RU" dirty="0" smtClean="0"/>
              <a:t>- содержит </a:t>
            </a:r>
            <a:r>
              <a:rPr lang="ru-RU" dirty="0"/>
              <a:t>больше клетчатки, способствующей перистальтике кишечника и являющейся пищей для полезной микрофлоры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- его </a:t>
            </a:r>
            <a:r>
              <a:rPr lang="ru-RU" dirty="0" smtClean="0"/>
              <a:t>биологическая </a:t>
            </a:r>
            <a:r>
              <a:rPr lang="ru-RU" dirty="0"/>
              <a:t>ценности ржаного хлеба намного </a:t>
            </a:r>
            <a:r>
              <a:rPr lang="ru-RU" dirty="0" smtClean="0"/>
              <a:t>выше</a:t>
            </a:r>
          </a:p>
          <a:p>
            <a:endParaRPr lang="ru-RU" dirty="0"/>
          </a:p>
          <a:p>
            <a:r>
              <a:rPr lang="ru-RU" dirty="0" smtClean="0"/>
              <a:t>- содержит </a:t>
            </a:r>
            <a:r>
              <a:rPr lang="ru-RU" dirty="0"/>
              <a:t>более полный набор незаменимых аминокислот (в том числе, значительно больше исключительно важного лизина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 smtClean="0"/>
              <a:t>- способствует </a:t>
            </a:r>
            <a:r>
              <a:rPr lang="ru-RU" dirty="0"/>
              <a:t>более быстрому выводу канцерогенов и других вредных продуктов обмена веществ из организма.</a:t>
            </a:r>
          </a:p>
          <a:p>
            <a:endParaRPr lang="ru-RU" dirty="0"/>
          </a:p>
        </p:txBody>
      </p:sp>
      <p:pic>
        <p:nvPicPr>
          <p:cNvPr id="5123" name="Picture 3" descr="C:\Users\Сергей\Desktop\Хлеб\ржан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37903"/>
            <a:ext cx="2407092" cy="1590806"/>
          </a:xfrm>
          <a:prstGeom prst="rect">
            <a:avLst/>
          </a:prstGeom>
          <a:noFill/>
          <a:effectLst>
            <a:glow rad="241300">
              <a:srgbClr val="FFFF99">
                <a:alpha val="52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0450" y="255736"/>
            <a:ext cx="5472609" cy="461665"/>
          </a:xfrm>
          <a:prstGeom prst="rect">
            <a:avLst/>
          </a:prstGeom>
          <a:solidFill>
            <a:srgbClr val="FFFF99">
              <a:alpha val="43922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effectLst>
                  <a:glow>
                    <a:schemeClr val="accent1">
                      <a:alpha val="40000"/>
                    </a:schemeClr>
                  </a:glow>
                  <a:outerShdw blurRad="76200" dist="38100" dir="2700000" algn="tl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pPr algn="ctr"/>
            <a:r>
              <a:rPr lang="ru-RU" dirty="0"/>
              <a:t>Ржаной хлеб</a:t>
            </a:r>
          </a:p>
        </p:txBody>
      </p:sp>
    </p:spTree>
    <p:extLst>
      <p:ext uri="{BB962C8B-B14F-4D97-AF65-F5344CB8AC3E}">
        <p14:creationId xmlns:p14="http://schemas.microsoft.com/office/powerpoint/2010/main" val="28795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238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ISMA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16</cp:revision>
  <dcterms:created xsi:type="dcterms:W3CDTF">2016-04-12T17:11:31Z</dcterms:created>
  <dcterms:modified xsi:type="dcterms:W3CDTF">2016-04-27T17:32:41Z</dcterms:modified>
</cp:coreProperties>
</file>