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2" r:id="rId4"/>
    <p:sldId id="261" r:id="rId5"/>
    <p:sldId id="260" r:id="rId6"/>
    <p:sldId id="270" r:id="rId7"/>
    <p:sldId id="262" r:id="rId8"/>
    <p:sldId id="263" r:id="rId9"/>
    <p:sldId id="264" r:id="rId10"/>
    <p:sldId id="265" r:id="rId11"/>
    <p:sldId id="267" r:id="rId12"/>
    <p:sldId id="266" r:id="rId13"/>
    <p:sldId id="269" r:id="rId14"/>
    <p:sldId id="25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F00-B5C4-41CC-BF00-14AB1607DD9D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A79D-8B0B-4DF0-AB21-08194A728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F00-B5C4-41CC-BF00-14AB1607DD9D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A79D-8B0B-4DF0-AB21-08194A728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F00-B5C4-41CC-BF00-14AB1607DD9D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A79D-8B0B-4DF0-AB21-08194A728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F00-B5C4-41CC-BF00-14AB1607DD9D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A79D-8B0B-4DF0-AB21-08194A728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F00-B5C4-41CC-BF00-14AB1607DD9D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A79D-8B0B-4DF0-AB21-08194A728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F00-B5C4-41CC-BF00-14AB1607DD9D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A79D-8B0B-4DF0-AB21-08194A728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F00-B5C4-41CC-BF00-14AB1607DD9D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A79D-8B0B-4DF0-AB21-08194A728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F00-B5C4-41CC-BF00-14AB1607DD9D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A79D-8B0B-4DF0-AB21-08194A728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F00-B5C4-41CC-BF00-14AB1607DD9D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A79D-8B0B-4DF0-AB21-08194A728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F00-B5C4-41CC-BF00-14AB1607DD9D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A79D-8B0B-4DF0-AB21-08194A728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F00-B5C4-41CC-BF00-14AB1607DD9D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A79D-8B0B-4DF0-AB21-08194A728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F1F00-B5C4-41CC-BF00-14AB1607DD9D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FA79D-8B0B-4DF0-AB21-08194A728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vdvgazeta.ru/sites/default/files/inline/images/Kor/karl_fridrih_gauss.jpg" TargetMode="External"/><Relationship Id="rId2" Type="http://schemas.openxmlformats.org/officeDocument/2006/relationships/hyperlink" Target="http://fastdesignstudio.ru/dizayn-matematika-dlya-prezentacii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s00.infourok.ru/images/doc/245/249554/640/img16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Свойства сложения натуральных чисел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57444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5 класс</a:t>
            </a:r>
          </a:p>
          <a:p>
            <a:r>
              <a:rPr lang="ru-RU" b="1" dirty="0" smtClean="0"/>
              <a:t>Учитель математики:  </a:t>
            </a:r>
            <a:r>
              <a:rPr lang="ru-RU" b="1" dirty="0" err="1" smtClean="0"/>
              <a:t>Дзюрич</a:t>
            </a:r>
            <a:r>
              <a:rPr lang="ru-RU" b="1" dirty="0" smtClean="0"/>
              <a:t> Е. А.</a:t>
            </a:r>
          </a:p>
          <a:p>
            <a:endParaRPr lang="ru-RU" b="1" dirty="0"/>
          </a:p>
          <a:p>
            <a:r>
              <a:rPr lang="ru-RU" b="1" dirty="0" smtClean="0"/>
              <a:t>2016 год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785794"/>
            <a:ext cx="70477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МОУ «СОШ с. Агафоновка 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имени Героя Советского Союза Н.М. Решетникова»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1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42976" y="642918"/>
            <a:ext cx="6472254" cy="48541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214422"/>
            <a:ext cx="8043890" cy="4525963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Сформулируйте сочетательное свойство сложения. </a:t>
            </a:r>
          </a:p>
          <a:p>
            <a:pPr lvl="0">
              <a:buFont typeface="Wingdings" pitchFamily="2" charset="2"/>
              <a:buChar char="ü"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Как записывают в буквенном виде сочетательное свойство сложения?</a:t>
            </a:r>
          </a:p>
          <a:p>
            <a:pPr lvl="0">
              <a:buFont typeface="Wingdings" pitchFamily="2" charset="2"/>
              <a:buChar char="ü"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Каким свойством обладает число 0 при сложении?</a:t>
            </a:r>
          </a:p>
          <a:p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Рефлексия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58204" cy="4525963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Теперь я умею…</a:t>
            </a:r>
          </a:p>
          <a:p>
            <a:pPr lvl="0">
              <a:buFont typeface="Wingdings" pitchFamily="2" charset="2"/>
              <a:buChar char="Ø"/>
            </a:pP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На уроке для меня было важно…</a:t>
            </a:r>
          </a:p>
          <a:p>
            <a:pPr>
              <a:buFont typeface="Wingdings" pitchFamily="2" charset="2"/>
              <a:buChar char="Ø"/>
            </a:pP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На уроке мне было сложно…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Домашнее задание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143116"/>
            <a:ext cx="7829576" cy="39830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>
                <a:solidFill>
                  <a:schemeClr val="accent3">
                    <a:lumMod val="50000"/>
                  </a:schemeClr>
                </a:solidFill>
              </a:rPr>
              <a:t>§7, вопросы 4-6, № 172, 176, 178(1-2)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http://fastdesignstudio.ru/dizayn-matematika-dlya-prezentacii.html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vdvgazeta.ru/sites/default/files/inline/images/Kor/karl_fridrih_gauss.jpg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fs00.infourok.ru/images/doc/245/249554/640/img16.jpg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Первое 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условие, которое надлежит выполнять в математике, - это быть точным, второе - быть ясным и, насколько можно, простым. 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                  Л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Карно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Проверка домашнего задания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№170</a:t>
            </a:r>
          </a:p>
          <a:p>
            <a:pPr>
              <a:buNone/>
            </a:pPr>
            <a:r>
              <a:rPr lang="ru-RU" dirty="0" smtClean="0"/>
              <a:t>Миша-170р.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? р.                              </a:t>
            </a:r>
          </a:p>
          <a:p>
            <a:pPr>
              <a:buNone/>
            </a:pPr>
            <a:r>
              <a:rPr lang="ru-RU" dirty="0" smtClean="0"/>
              <a:t>Петя - ?р. на 12р. </a:t>
            </a:r>
            <a:r>
              <a:rPr lang="en-US" dirty="0" smtClean="0"/>
              <a:t>&gt;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Решение.                                                               </a:t>
            </a:r>
          </a:p>
          <a:p>
            <a:pPr marL="514350" indent="-514350">
              <a:buAutoNum type="arabicParenR"/>
            </a:pPr>
            <a:r>
              <a:rPr lang="ru-RU" dirty="0" smtClean="0"/>
              <a:t>170+12=182(р.)</a:t>
            </a:r>
          </a:p>
          <a:p>
            <a:pPr marL="514350" indent="-514350">
              <a:buAutoNum type="arabicParenR"/>
            </a:pPr>
            <a:r>
              <a:rPr lang="ru-RU" dirty="0" smtClean="0"/>
              <a:t>170+182=352(р.)</a:t>
            </a:r>
          </a:p>
          <a:p>
            <a:pPr marL="514350" indent="-514350">
              <a:buNone/>
            </a:pPr>
            <a:r>
              <a:rPr lang="ru-RU" dirty="0" smtClean="0"/>
              <a:t>Ответ: вместе заплатили 352 рубля.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1600200"/>
            <a:ext cx="4500594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№ 174</a:t>
            </a:r>
          </a:p>
          <a:p>
            <a:pPr>
              <a:buNone/>
            </a:pPr>
            <a:r>
              <a:rPr lang="ru-RU" dirty="0" smtClean="0"/>
              <a:t>Исторические-26м.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Архитектура-?м</a:t>
            </a:r>
            <a:r>
              <a:rPr lang="ru-RU" dirty="0" smtClean="0"/>
              <a:t>. на 15 м.</a:t>
            </a:r>
            <a:r>
              <a:rPr lang="en-US" dirty="0" smtClean="0"/>
              <a:t>&gt;   </a:t>
            </a:r>
            <a:r>
              <a:rPr lang="ru-RU" dirty="0" smtClean="0"/>
              <a:t>         ?м</a:t>
            </a:r>
            <a:r>
              <a:rPr lang="en-US" dirty="0" smtClean="0"/>
              <a:t>     </a:t>
            </a:r>
            <a:r>
              <a:rPr lang="ru-RU" dirty="0" smtClean="0"/>
              <a:t> </a:t>
            </a:r>
            <a:r>
              <a:rPr lang="en-US" dirty="0" smtClean="0"/>
              <a:t>    </a:t>
            </a:r>
            <a:r>
              <a:rPr lang="ru-RU" dirty="0" smtClean="0"/>
              <a:t>   </a:t>
            </a:r>
            <a:r>
              <a:rPr lang="en-US" dirty="0" smtClean="0"/>
              <a:t>               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Спортивные - ? м. на 14 м.</a:t>
            </a:r>
            <a:r>
              <a:rPr lang="en-US" dirty="0" smtClean="0"/>
              <a:t>&gt;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Решение.                                                               Решение.</a:t>
            </a:r>
          </a:p>
          <a:p>
            <a:pPr marL="514350" indent="-514350">
              <a:buNone/>
            </a:pPr>
            <a:r>
              <a:rPr lang="ru-RU" dirty="0" smtClean="0"/>
              <a:t>1) 26+15=41(м.)</a:t>
            </a:r>
          </a:p>
          <a:p>
            <a:pPr marL="514350" indent="-514350">
              <a:buNone/>
            </a:pPr>
            <a:r>
              <a:rPr lang="ru-RU" dirty="0" smtClean="0"/>
              <a:t>2) 41+14=55(м.)</a:t>
            </a:r>
          </a:p>
          <a:p>
            <a:pPr marL="514350" indent="-514350">
              <a:buNone/>
            </a:pPr>
            <a:r>
              <a:rPr lang="ru-RU" dirty="0" smtClean="0"/>
              <a:t>3) 26+41+55=122(м.)</a:t>
            </a:r>
          </a:p>
          <a:p>
            <a:pPr marL="514350" indent="-514350">
              <a:buNone/>
            </a:pPr>
            <a:r>
              <a:rPr lang="ru-RU" dirty="0" smtClean="0"/>
              <a:t>                                                                           </a:t>
            </a:r>
          </a:p>
          <a:p>
            <a:pPr marL="514350" indent="-514350">
              <a:buNone/>
            </a:pPr>
            <a:r>
              <a:rPr lang="ru-RU" dirty="0" smtClean="0"/>
              <a:t>Ответ: всего в коллекции 122 марки.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2680084" y="2534834"/>
            <a:ext cx="9279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>
            <a:off x="2357422" y="2071678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авая фигурная скобка 9"/>
          <p:cNvSpPr/>
          <p:nvPr/>
        </p:nvSpPr>
        <p:spPr>
          <a:xfrm>
            <a:off x="3357554" y="2071678"/>
            <a:ext cx="214314" cy="100013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8072462" y="2000240"/>
            <a:ext cx="214314" cy="100013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7466430" y="2320520"/>
            <a:ext cx="49927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7787901" y="2641991"/>
            <a:ext cx="42783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>
            <a:off x="6929454" y="2071678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>
            <a:off x="7715272" y="242886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Устный счёт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№1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23+17=40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230+17=240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23+170=193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30-13=17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300-130=170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300-13= 187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12·4= 48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12·40= 480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120·40= 4800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№2</a:t>
            </a:r>
          </a:p>
          <a:p>
            <a:pPr>
              <a:buNone/>
            </a:pPr>
            <a:r>
              <a:rPr lang="ru-RU" dirty="0" smtClean="0"/>
              <a:t>      Назовите два последовательных натуральных числа, сумма которых равна 91.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45+46=91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00438"/>
            <a:ext cx="8229600" cy="2786074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Трудность </a:t>
            </a:r>
            <a:r>
              <a:rPr lang="ru-RU" sz="2700" dirty="0"/>
              <a:t>заключается в форме записи 1+2+3…+98+99+100</a:t>
            </a:r>
            <a:r>
              <a:rPr lang="ru-RU" sz="2700" dirty="0" smtClean="0"/>
              <a:t>.</a:t>
            </a:r>
            <a:br>
              <a:rPr lang="ru-RU" sz="2700" dirty="0" smtClean="0"/>
            </a:br>
            <a:r>
              <a:rPr lang="ru-RU" sz="2700" dirty="0" smtClean="0"/>
              <a:t>Используем </a:t>
            </a:r>
            <a:r>
              <a:rPr lang="ru-RU" sz="2700" dirty="0"/>
              <a:t>такую запись: 1+2+3+…+98+99+100=(1+100)× 50</a:t>
            </a:r>
            <a:r>
              <a:rPr lang="ru-RU" sz="2700" dirty="0" smtClean="0"/>
              <a:t>.</a:t>
            </a:r>
            <a:br>
              <a:rPr lang="ru-RU" sz="2700" dirty="0" smtClean="0"/>
            </a:br>
            <a:r>
              <a:rPr lang="ru-RU" sz="2700" dirty="0" smtClean="0"/>
              <a:t> </a:t>
            </a:r>
            <a:r>
              <a:rPr lang="ru-RU" sz="2700" dirty="0"/>
              <a:t>Ответ: (1+100)× 50=5050</a:t>
            </a:r>
            <a:r>
              <a:rPr lang="ru-RU" dirty="0"/>
              <a:t>.</a:t>
            </a:r>
          </a:p>
        </p:txBody>
      </p:sp>
      <p:pic>
        <p:nvPicPr>
          <p:cNvPr id="5" name="Содержимое 4" descr="karl_fridrih_gaus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642918"/>
            <a:ext cx="4038600" cy="210809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285728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Карл </a:t>
            </a:r>
            <a:r>
              <a:rPr lang="ru-RU" b="1" dirty="0"/>
              <a:t>Фридрих Гаусс</a:t>
            </a:r>
            <a:r>
              <a:rPr lang="ru-RU" dirty="0"/>
              <a:t>, одаренный невероятными математическими способностями, знаменитый ученый и </a:t>
            </a:r>
            <a:r>
              <a:rPr lang="ru-RU" dirty="0" smtClean="0"/>
              <a:t>астроном.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928794" y="3571876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Найти сумму чисел от 1 до 100. </a:t>
            </a:r>
            <a:endParaRPr lang="ru-RU" sz="28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Тема урока. 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Свойства сложения натуральных чисел</a:t>
            </a:r>
            <a:endParaRPr lang="ru-RU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2214554"/>
            <a:ext cx="7901014" cy="3411543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Цель: </a:t>
            </a:r>
          </a:p>
          <a:p>
            <a:pPr>
              <a:buNone/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познакомиться со свойствами сложения натуральных чисел;   </a:t>
            </a:r>
          </a:p>
          <a:p>
            <a:pPr>
              <a:buNone/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научиться применять эти свойства при решении заданий.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Свойства сложения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571612"/>
            <a:ext cx="8358246" cy="190023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Переместительное свойство сложения                             </a:t>
            </a:r>
          </a:p>
          <a:p>
            <a:pPr>
              <a:buNone/>
            </a:pPr>
            <a:r>
              <a:rPr lang="ru-RU" sz="4000" b="1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</a:t>
            </a:r>
            <a:r>
              <a:rPr lang="en-US" b="1" i="1" dirty="0" smtClean="0"/>
              <a:t> </a:t>
            </a:r>
            <a:r>
              <a:rPr lang="en-US" sz="4800" b="1" i="1" dirty="0" err="1" smtClean="0">
                <a:solidFill>
                  <a:srgbClr val="FF0000"/>
                </a:solidFill>
              </a:rPr>
              <a:t>a+b</a:t>
            </a:r>
            <a:r>
              <a:rPr lang="en-US" sz="4800" b="1" i="1" dirty="0" smtClean="0">
                <a:solidFill>
                  <a:srgbClr val="FF0000"/>
                </a:solidFill>
              </a:rPr>
              <a:t>=</a:t>
            </a:r>
            <a:r>
              <a:rPr lang="en-US" sz="4800" b="1" i="1" dirty="0" err="1" smtClean="0">
                <a:solidFill>
                  <a:srgbClr val="FF0000"/>
                </a:solidFill>
              </a:rPr>
              <a:t>b+a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14348" y="3714752"/>
            <a:ext cx="7329510" cy="212565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300" b="1" dirty="0" smtClean="0">
                <a:solidFill>
                  <a:schemeClr val="accent3">
                    <a:lumMod val="50000"/>
                  </a:schemeClr>
                </a:solidFill>
              </a:rPr>
              <a:t>Свойство нуля</a:t>
            </a:r>
            <a:endParaRPr lang="en-US" sz="43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4400" b="1" i="1" dirty="0" smtClean="0">
                <a:solidFill>
                  <a:srgbClr val="FF0000"/>
                </a:solidFill>
              </a:rPr>
              <a:t>a+0=a</a:t>
            </a:r>
          </a:p>
          <a:p>
            <a:pPr algn="ctr">
              <a:buNone/>
            </a:pPr>
            <a:r>
              <a:rPr lang="en-US" sz="4400" b="1" i="1" dirty="0" smtClean="0">
                <a:solidFill>
                  <a:srgbClr val="FF0000"/>
                </a:solidFill>
              </a:rPr>
              <a:t>0+a=a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643050"/>
            <a:ext cx="8515352" cy="2214578"/>
          </a:xfrm>
        </p:spPr>
        <p:txBody>
          <a:bodyPr>
            <a:normAutofit/>
          </a:bodyPr>
          <a:lstStyle/>
          <a:p>
            <a:r>
              <a:rPr lang="ru-RU" dirty="0" smtClean="0"/>
              <a:t>Сочетательное свойство сложения</a:t>
            </a:r>
            <a:br>
              <a:rPr lang="ru-RU" dirty="0" smtClean="0"/>
            </a:br>
            <a:r>
              <a:rPr lang="en-US" sz="4900" b="1" i="1" dirty="0" smtClean="0">
                <a:solidFill>
                  <a:srgbClr val="FF0000"/>
                </a:solidFill>
              </a:rPr>
              <a:t>(</a:t>
            </a:r>
            <a:r>
              <a:rPr lang="en-US" sz="4900" b="1" i="1" dirty="0" err="1" smtClean="0">
                <a:solidFill>
                  <a:srgbClr val="FF0000"/>
                </a:solidFill>
              </a:rPr>
              <a:t>a+b</a:t>
            </a:r>
            <a:r>
              <a:rPr lang="en-US" sz="4900" b="1" i="1" dirty="0" smtClean="0">
                <a:solidFill>
                  <a:srgbClr val="FF0000"/>
                </a:solidFill>
              </a:rPr>
              <a:t>)+c=a+(</a:t>
            </a:r>
            <a:r>
              <a:rPr lang="en-US" sz="4900" b="1" i="1" dirty="0" err="1" smtClean="0">
                <a:solidFill>
                  <a:srgbClr val="FF0000"/>
                </a:solidFill>
              </a:rPr>
              <a:t>b+c</a:t>
            </a:r>
            <a:r>
              <a:rPr lang="en-US" sz="4900" b="1" i="1" dirty="0" smtClean="0">
                <a:solidFill>
                  <a:srgbClr val="FF0000"/>
                </a:solidFill>
              </a:rPr>
              <a:t>)</a:t>
            </a:r>
            <a:endParaRPr lang="ru-RU" sz="49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642918"/>
            <a:ext cx="8043890" cy="12144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(64+23)+77= 64+(23+77)= 64+100=164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34" y="3786190"/>
            <a:ext cx="8186766" cy="198278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     Чтобы к сумме двух чисел прибавить третье число, можно к первому числу прибавить сумму второго и третьего чисел.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Выгнутая вниз стрелка 4"/>
          <p:cNvSpPr/>
          <p:nvPr/>
        </p:nvSpPr>
        <p:spPr>
          <a:xfrm>
            <a:off x="1643042" y="1214422"/>
            <a:ext cx="1285884" cy="500066"/>
          </a:xfrm>
          <a:prstGeom prst="curvedUp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2910" y="857232"/>
            <a:ext cx="8072494" cy="550072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Пример 1.  </a:t>
            </a:r>
            <a:r>
              <a:rPr lang="ru-RU" sz="4000" dirty="0" smtClean="0"/>
              <a:t>Упростите </a:t>
            </a:r>
            <a:r>
              <a:rPr lang="ru-RU" sz="4000" dirty="0"/>
              <a:t>выражение: </a:t>
            </a:r>
            <a:endParaRPr lang="ru-RU" sz="4000" dirty="0" smtClean="0"/>
          </a:p>
          <a:p>
            <a:pPr>
              <a:buNone/>
            </a:pPr>
            <a:r>
              <a:rPr lang="ru-RU" sz="4200" dirty="0" smtClean="0"/>
              <a:t>136</a:t>
            </a:r>
            <a:r>
              <a:rPr lang="ru-RU" sz="4200" dirty="0"/>
              <a:t>+(</a:t>
            </a:r>
            <a:r>
              <a:rPr lang="en-US" sz="4200" i="1" dirty="0"/>
              <a:t>a</a:t>
            </a:r>
            <a:r>
              <a:rPr lang="ru-RU" sz="4200" dirty="0"/>
              <a:t>+214)=</a:t>
            </a:r>
            <a:r>
              <a:rPr lang="ru-RU" sz="4200" dirty="0">
                <a:solidFill>
                  <a:schemeClr val="accent6">
                    <a:lumMod val="50000"/>
                  </a:schemeClr>
                </a:solidFill>
              </a:rPr>
              <a:t>(136+214)</a:t>
            </a:r>
            <a:r>
              <a:rPr lang="ru-RU" sz="4200" dirty="0"/>
              <a:t>+</a:t>
            </a:r>
            <a:r>
              <a:rPr lang="en-US" sz="4200" i="1" dirty="0"/>
              <a:t>a</a:t>
            </a:r>
            <a:r>
              <a:rPr lang="ru-RU" sz="4200" dirty="0">
                <a:solidFill>
                  <a:schemeClr val="accent6">
                    <a:lumMod val="50000"/>
                  </a:schemeClr>
                </a:solidFill>
              </a:rPr>
              <a:t>=350</a:t>
            </a:r>
            <a:r>
              <a:rPr lang="ru-RU" sz="4200" i="1" dirty="0"/>
              <a:t>+</a:t>
            </a:r>
            <a:r>
              <a:rPr lang="en-US" sz="4200" i="1" dirty="0" smtClean="0"/>
              <a:t>a</a:t>
            </a:r>
            <a:endParaRPr lang="ru-RU" sz="4200" i="1" dirty="0" smtClean="0"/>
          </a:p>
          <a:p>
            <a:pPr>
              <a:buNone/>
            </a:pPr>
            <a:endParaRPr lang="ru-RU" sz="4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Пример 2.</a:t>
            </a:r>
            <a:r>
              <a:rPr lang="ru-RU" sz="4000" dirty="0" smtClean="0"/>
              <a:t> Вычислите, выбирая удобный порядок действий</a:t>
            </a:r>
          </a:p>
          <a:p>
            <a:pPr>
              <a:buNone/>
            </a:pPr>
            <a:r>
              <a:rPr lang="ru-RU" sz="3600" dirty="0" smtClean="0"/>
              <a:t>625+481+75+219=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(625+75)+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(481+219)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=</a:t>
            </a:r>
          </a:p>
          <a:p>
            <a:pPr>
              <a:buNone/>
            </a:pPr>
            <a:endParaRPr lang="ru-RU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=700+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700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=1400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Выгнутая вниз стрелка 4"/>
          <p:cNvSpPr/>
          <p:nvPr/>
        </p:nvSpPr>
        <p:spPr>
          <a:xfrm>
            <a:off x="928662" y="2143116"/>
            <a:ext cx="2143140" cy="500066"/>
          </a:xfrm>
          <a:prstGeom prst="curvedUp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низ стрелка 5"/>
          <p:cNvSpPr/>
          <p:nvPr/>
        </p:nvSpPr>
        <p:spPr>
          <a:xfrm>
            <a:off x="1785918" y="4572008"/>
            <a:ext cx="2143140" cy="50006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низ стрелка 6"/>
          <p:cNvSpPr/>
          <p:nvPr/>
        </p:nvSpPr>
        <p:spPr>
          <a:xfrm>
            <a:off x="857224" y="4572008"/>
            <a:ext cx="2143140" cy="500066"/>
          </a:xfrm>
          <a:prstGeom prst="curvedUp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372</Words>
  <Application>Microsoft Office PowerPoint</Application>
  <PresentationFormat>Экран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Свойства сложения натуральных чисел</vt:lpstr>
      <vt:lpstr>Слайд 2</vt:lpstr>
      <vt:lpstr>Проверка домашнего задания</vt:lpstr>
      <vt:lpstr>Устный счёт</vt:lpstr>
      <vt:lpstr> Трудность заключается в форме записи 1+2+3…+98+99+100. Используем такую запись: 1+2+3+…+98+99+100=(1+100)× 50.  Ответ: (1+100)× 50=5050.</vt:lpstr>
      <vt:lpstr>Тема урока. Свойства сложения натуральных чисел</vt:lpstr>
      <vt:lpstr>Свойства сложения</vt:lpstr>
      <vt:lpstr>Сочетательное свойство сложения (a+b)+c=a+(b+c)</vt:lpstr>
      <vt:lpstr>Слайд 9</vt:lpstr>
      <vt:lpstr>Слайд 10</vt:lpstr>
      <vt:lpstr>Слайд 11</vt:lpstr>
      <vt:lpstr>Рефлексия</vt:lpstr>
      <vt:lpstr>Домашнее задание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сложения натуральных чисел</dc:title>
  <dc:creator>Валера</dc:creator>
  <cp:lastModifiedBy>Валера</cp:lastModifiedBy>
  <cp:revision>18</cp:revision>
  <dcterms:created xsi:type="dcterms:W3CDTF">2016-10-23T16:30:05Z</dcterms:created>
  <dcterms:modified xsi:type="dcterms:W3CDTF">2016-10-24T17:04:29Z</dcterms:modified>
</cp:coreProperties>
</file>