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72" r:id="rId14"/>
    <p:sldId id="273" r:id="rId15"/>
    <p:sldId id="267" r:id="rId16"/>
    <p:sldId id="270" r:id="rId17"/>
    <p:sldId id="269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4023338994390456E-2"/>
          <c:y val="4.7222222222222283E-2"/>
          <c:w val="0.62887730945396569"/>
          <c:h val="0.813888888888889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2"/>
            <c:explosion val="29"/>
          </c:dPt>
          <c:dPt>
            <c:idx val="5"/>
            <c:explosion val="21"/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elete val="1"/>
          </c:dLbls>
          <c:cat>
            <c:strRef>
              <c:f>Лист1!$A$2:$A$7</c:f>
              <c:strCache>
                <c:ptCount val="6"/>
                <c:pt idx="0">
                  <c:v>задания 1-3</c:v>
                </c:pt>
                <c:pt idx="1">
                  <c:v>задания 4-7</c:v>
                </c:pt>
                <c:pt idx="2">
                  <c:v>задания 8-14</c:v>
                </c:pt>
                <c:pt idx="3">
                  <c:v>задания 15-19</c:v>
                </c:pt>
                <c:pt idx="4">
                  <c:v>задания 20-24</c:v>
                </c:pt>
                <c:pt idx="5">
                  <c:v>задание 25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7</c:v>
                </c:pt>
                <c:pt idx="3">
                  <c:v>6</c:v>
                </c:pt>
                <c:pt idx="4">
                  <c:v>8</c:v>
                </c:pt>
                <c:pt idx="5">
                  <c:v>24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0.22978</cdr:x>
      <cdr:y>0.04688</cdr:y>
    </cdr:from>
    <cdr:to>
      <cdr:x>0.67096</cdr:x>
      <cdr:y>0.10938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85950" y="214314"/>
          <a:ext cx="342902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0.15625</cdr:x>
      <cdr:y>0.84376</cdr:y>
    </cdr:from>
    <cdr:to>
      <cdr:x>0.58824</cdr:x>
      <cdr:y>0.93751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14446" y="3857652"/>
          <a:ext cx="335758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400" b="1" dirty="0" smtClean="0"/>
            <a:t>Оценка в баллах</a:t>
          </a:r>
          <a:endParaRPr lang="ru-RU" sz="24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98D5-2491-455D-91BC-86805988A9F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518DBDA-C4F4-4AE0-A3D7-93BD1825E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98D5-2491-455D-91BC-86805988A9F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BDA-C4F4-4AE0-A3D7-93BD1825E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98D5-2491-455D-91BC-86805988A9F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BDA-C4F4-4AE0-A3D7-93BD1825E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98D5-2491-455D-91BC-86805988A9F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BDA-C4F4-4AE0-A3D7-93BD1825E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98D5-2491-455D-91BC-86805988A9F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18DBDA-C4F4-4AE0-A3D7-93BD1825E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98D5-2491-455D-91BC-86805988A9F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BDA-C4F4-4AE0-A3D7-93BD1825E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98D5-2491-455D-91BC-86805988A9F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BDA-C4F4-4AE0-A3D7-93BD1825E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98D5-2491-455D-91BC-86805988A9F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BDA-C4F4-4AE0-A3D7-93BD1825E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98D5-2491-455D-91BC-86805988A9F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BDA-C4F4-4AE0-A3D7-93BD1825E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98D5-2491-455D-91BC-86805988A9F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BDA-C4F4-4AE0-A3D7-93BD1825E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98D5-2491-455D-91BC-86805988A9F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18DBDA-C4F4-4AE0-A3D7-93BD1825E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7098D5-2491-455D-91BC-86805988A9F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518DBDA-C4F4-4AE0-A3D7-93BD1825E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5" y="1285861"/>
            <a:ext cx="821536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  <a:p>
            <a:endParaRPr lang="ru-RU" sz="4000" dirty="0"/>
          </a:p>
          <a:p>
            <a:endParaRPr lang="ru-RU" sz="4000" dirty="0"/>
          </a:p>
          <a:p>
            <a:r>
              <a:rPr lang="ru-RU" sz="4000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28604"/>
            <a:ext cx="8643998" cy="38675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Нам выбор дан: добро иль зло,</a:t>
            </a:r>
          </a:p>
          <a:p>
            <a:pPr algn="ctr">
              <a:lnSpc>
                <a:spcPct val="150000"/>
              </a:lnSpc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 ясный или сумрак ночи,</a:t>
            </a:r>
          </a:p>
          <a:p>
            <a:pPr algn="ctr">
              <a:lnSpc>
                <a:spcPct val="150000"/>
              </a:lnSpc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Хрустящий холод или тепло,</a:t>
            </a:r>
          </a:p>
          <a:p>
            <a:pPr algn="ctr">
              <a:lnSpc>
                <a:spcPct val="150000"/>
              </a:lnSpc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Ложь или всё же правды клочья.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642918"/>
            <a:ext cx="8715436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6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выбирает каждый сам.</a:t>
            </a:r>
          </a:p>
          <a:p>
            <a:pPr algn="just"/>
            <a:endParaRPr lang="ru-RU" sz="3600" b="1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/>
            <a:endParaRPr lang="ru-RU" sz="3600" b="1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/>
            <a:r>
              <a:rPr lang="ru-RU" sz="36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Кто праздники, а кто унынье, </a:t>
            </a:r>
          </a:p>
          <a:p>
            <a:pPr algn="just"/>
            <a:endParaRPr lang="ru-RU" sz="3600" b="1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/>
            <a:endParaRPr lang="ru-RU" sz="3600" b="1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/>
            <a:r>
              <a:rPr lang="ru-RU" sz="36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Кто метит в ад, кто в небеса, </a:t>
            </a:r>
          </a:p>
          <a:p>
            <a:pPr algn="just"/>
            <a:endParaRPr lang="ru-RU" sz="3600" b="1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/>
            <a:endParaRPr lang="ru-RU" sz="3600" b="1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/>
            <a:r>
              <a:rPr lang="ru-RU" sz="36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Кто верит в силу, кто – в бессилье.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Задание 25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928670"/>
            <a:ext cx="68580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sz="2400" b="1" dirty="0" smtClean="0"/>
              <a:t>План сочинения-рассуждения</a:t>
            </a:r>
          </a:p>
          <a:p>
            <a:endParaRPr lang="ru-RU" sz="2400" b="1" dirty="0"/>
          </a:p>
          <a:p>
            <a:endParaRPr lang="ru-RU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Формулирование основной проблемы прочитанного текста.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Комментарий </a:t>
            </a:r>
            <a:r>
              <a:rPr lang="ru-RU" sz="2400" dirty="0"/>
              <a:t>проблемы.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Определение </a:t>
            </a:r>
            <a:r>
              <a:rPr lang="ru-RU" sz="2400" dirty="0"/>
              <a:t>авторской позиции.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Изложение </a:t>
            </a:r>
            <a:r>
              <a:rPr lang="ru-RU" sz="2400" dirty="0"/>
              <a:t>собственной позиции.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Аргументация </a:t>
            </a:r>
            <a:r>
              <a:rPr lang="ru-RU" sz="2400" dirty="0"/>
              <a:t>в защиту собственной позиции.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В</a:t>
            </a:r>
            <a:r>
              <a:rPr lang="ru-RU" sz="2400" dirty="0" smtClean="0"/>
              <a:t>ывод</a:t>
            </a:r>
            <a:r>
              <a:rPr lang="ru-RU" sz="2400" dirty="0"/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34" y="142852"/>
            <a:ext cx="4071966" cy="671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 (1)  Приходит из роддома вместе с ребёнком такая эффектная мамочка - на модных каблуках-шпильках, вся из себя элегантная, приносит младенца, чтобы соблюсти последние формальности, поставить подпись под отказом, сходить к нотариусу.</a:t>
            </a:r>
          </a:p>
          <a:p>
            <a:pPr algn="just"/>
            <a:r>
              <a:rPr lang="ru-RU" dirty="0"/>
              <a:t>    (2) Сходила мамочка к нотариусу, поставила точку в судьбе собственного ребёнка, стала прощаться, - не с ним, а сотрудницами,- Вера </a:t>
            </a:r>
            <a:r>
              <a:rPr lang="ru-RU" dirty="0" err="1"/>
              <a:t>Надеждовна</a:t>
            </a:r>
            <a:r>
              <a:rPr lang="ru-RU" dirty="0"/>
              <a:t> ей и говорит:</a:t>
            </a:r>
          </a:p>
          <a:p>
            <a:pPr algn="just"/>
            <a:r>
              <a:rPr lang="ru-RU" dirty="0"/>
              <a:t>(3)- Покормите хоть последний раз грудью дитя-то собственное!</a:t>
            </a:r>
          </a:p>
          <a:p>
            <a:pPr algn="just"/>
            <a:r>
              <a:rPr lang="ru-RU" dirty="0"/>
              <a:t>    (4)Та не смутилась ни чуточки, воскликнула:</a:t>
            </a:r>
          </a:p>
          <a:p>
            <a:pPr algn="just"/>
            <a:r>
              <a:rPr lang="ru-RU" dirty="0"/>
              <a:t>(5)-Что вы! (6)Я его в роддоме-то не кормила.</a:t>
            </a:r>
          </a:p>
          <a:p>
            <a:pPr algn="just"/>
            <a:r>
              <a:rPr lang="ru-RU" dirty="0"/>
              <a:t> (7)  Кивнула, прикрыла за собой дверь, и навек исчезла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(А. </a:t>
            </a:r>
            <a:r>
              <a:rPr lang="ru-RU" dirty="0" err="1" smtClean="0"/>
              <a:t>Лиханов</a:t>
            </a:r>
            <a:r>
              <a:rPr lang="ru-RU" dirty="0" smtClean="0"/>
              <a:t> «Дети без родителей»)</a:t>
            </a:r>
            <a:endParaRPr lang="ru-RU" dirty="0"/>
          </a:p>
        </p:txBody>
      </p:sp>
      <p:pic>
        <p:nvPicPr>
          <p:cNvPr id="55298" name="Picture 2" descr="C:\Users\Admin\AppData\Local\Temp\Rar$DIa0.378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00042"/>
            <a:ext cx="3941211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Россия занимает 1 место по количеству детей-сирот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1543950"/>
            <a:ext cx="4071966" cy="4171066"/>
          </a:xfrm>
        </p:spPr>
      </p:pic>
      <p:sp>
        <p:nvSpPr>
          <p:cNvPr id="7" name="Содержимое 6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80% -социальные сироты </a:t>
            </a:r>
          </a:p>
          <a:p>
            <a:pPr>
              <a:buNone/>
            </a:pPr>
            <a:r>
              <a:rPr lang="ru-RU" sz="3200" dirty="0" smtClean="0"/>
              <a:t>( при живых родителях)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России 750 тыс. детей-сирот</a:t>
            </a:r>
            <a:endParaRPr lang="ru-RU" dirty="0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1587793"/>
            <a:ext cx="6851458" cy="427009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35824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>
              <a:lnSpc>
                <a:spcPct val="150000"/>
              </a:lnSpc>
            </a:pPr>
            <a:r>
              <a:rPr lang="ru-RU" sz="2800" dirty="0" smtClean="0"/>
              <a:t>И.С.Тургенев </a:t>
            </a:r>
            <a:r>
              <a:rPr lang="ru-RU" sz="2800" dirty="0"/>
              <a:t>«</a:t>
            </a:r>
            <a:r>
              <a:rPr lang="ru-RU" sz="2800" dirty="0" smtClean="0"/>
              <a:t>Бирюк»</a:t>
            </a: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dirty="0" smtClean="0"/>
              <a:t>М.Шолохов </a:t>
            </a:r>
            <a:r>
              <a:rPr lang="ru-RU" sz="2800" dirty="0"/>
              <a:t>«Судьба человека</a:t>
            </a:r>
            <a:r>
              <a:rPr lang="ru-RU" sz="2800" dirty="0" smtClean="0"/>
              <a:t>»</a:t>
            </a: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dirty="0" smtClean="0"/>
              <a:t>М.М.Пришвин </a:t>
            </a:r>
            <a:r>
              <a:rPr lang="ru-RU" sz="2800" dirty="0"/>
              <a:t>«Кладовая солнца</a:t>
            </a:r>
            <a:r>
              <a:rPr lang="ru-RU" sz="2800" dirty="0" smtClean="0"/>
              <a:t>»</a:t>
            </a: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dirty="0" smtClean="0"/>
              <a:t>А.П.Платонов </a:t>
            </a:r>
            <a:r>
              <a:rPr lang="ru-RU" sz="2800" dirty="0"/>
              <a:t>«Юшка</a:t>
            </a:r>
            <a:r>
              <a:rPr lang="ru-RU" sz="2800" dirty="0" smtClean="0"/>
              <a:t>»</a:t>
            </a: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dirty="0" err="1" smtClean="0"/>
              <a:t>В.Закруткин</a:t>
            </a:r>
            <a:r>
              <a:rPr lang="ru-RU" sz="2800" dirty="0" smtClean="0"/>
              <a:t> </a:t>
            </a:r>
            <a:r>
              <a:rPr lang="ru-RU" sz="2800" dirty="0"/>
              <a:t>«Матерь человеческая</a:t>
            </a:r>
            <a:r>
              <a:rPr lang="ru-RU" sz="2800" dirty="0" smtClean="0"/>
              <a:t>»</a:t>
            </a: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dirty="0" smtClean="0"/>
              <a:t>В.Богомолов </a:t>
            </a:r>
            <a:r>
              <a:rPr lang="ru-RU" sz="2800" dirty="0"/>
              <a:t>«Иван»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А.Приставкин </a:t>
            </a:r>
            <a:r>
              <a:rPr lang="ru-RU" sz="2800" dirty="0"/>
              <a:t>«</a:t>
            </a:r>
            <a:r>
              <a:rPr lang="ru-RU" sz="2800" dirty="0" smtClean="0"/>
              <a:t>Ночевала </a:t>
            </a:r>
            <a:r>
              <a:rPr lang="ru-RU" sz="2800" dirty="0"/>
              <a:t>тучка золотая</a:t>
            </a:r>
            <a:r>
              <a:rPr lang="ru-RU" sz="2800" dirty="0" smtClean="0"/>
              <a:t>»  </a:t>
            </a:r>
            <a:r>
              <a:rPr lang="ru-RU" sz="2000" dirty="0" smtClean="0"/>
              <a:t>советую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800" dirty="0" smtClean="0"/>
              <a:t>И.Дубов </a:t>
            </a:r>
            <a:r>
              <a:rPr lang="ru-RU" sz="2800" dirty="0"/>
              <a:t>«Сирота</a:t>
            </a:r>
            <a:r>
              <a:rPr lang="ru-RU" sz="2800" dirty="0" smtClean="0"/>
              <a:t>»                                                </a:t>
            </a:r>
            <a:r>
              <a:rPr lang="ru-RU" sz="2000" dirty="0" smtClean="0"/>
              <a:t>прочитать   </a:t>
            </a:r>
            <a:r>
              <a:rPr lang="ru-RU" sz="2800" dirty="0" smtClean="0"/>
              <a:t>                                      </a:t>
            </a:r>
            <a:endParaRPr lang="ru-RU" sz="2800" dirty="0"/>
          </a:p>
          <a:p>
            <a:endParaRPr lang="ru-RU" sz="2800" dirty="0"/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6858016" y="4214818"/>
            <a:ext cx="500066" cy="19288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5" y="1285861"/>
            <a:ext cx="821536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  <a:p>
            <a:endParaRPr lang="ru-RU" sz="4000" dirty="0"/>
          </a:p>
          <a:p>
            <a:endParaRPr lang="ru-RU" sz="4000" dirty="0"/>
          </a:p>
          <a:p>
            <a:r>
              <a:rPr lang="ru-RU" sz="4000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28604"/>
            <a:ext cx="8643998" cy="507831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Нам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выбор дан. Вопрос в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другом: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нам ошибок не наделать? </a:t>
            </a:r>
          </a:p>
          <a:p>
            <a:pPr algn="ctr"/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Чем выбрать - сердцем иль умом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  <a:p>
            <a:pPr algn="ctr"/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Иль выбора вообще не делать…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Если бы завтра был ЕГЭ , как бы вы выполнили  экзаменационную работу?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6" name="Содержимое 5" descr="images (4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00100" y="1500174"/>
            <a:ext cx="4429156" cy="4582566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643182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4000500" y="4500563"/>
            <a:ext cx="5143500" cy="113823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Подготовка к написанию сочинения-рассуждения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85927"/>
            <a:ext cx="7929618" cy="1323439"/>
          </a:xfrm>
          <a:prstGeom prst="rect">
            <a:avLst/>
          </a:prstGeom>
          <a:noFill/>
          <a:ln>
            <a:solidFill>
              <a:srgbClr val="FF0000"/>
            </a:solidFill>
          </a:ln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Нам выбор дан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285852" y="273050"/>
            <a:ext cx="6715172" cy="9413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Как я готовлюсь к ЕГЭ 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3000364" cy="44958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1.Надеюсь на репетитора.</a:t>
            </a:r>
          </a:p>
          <a:p>
            <a:endParaRPr lang="ru-RU" dirty="0" smtClean="0"/>
          </a:p>
          <a:p>
            <a:r>
              <a:rPr lang="ru-RU" b="1" dirty="0" smtClean="0"/>
              <a:t>2.В школе на уроках, консультациях.</a:t>
            </a:r>
          </a:p>
          <a:p>
            <a:endParaRPr lang="ru-RU" dirty="0" smtClean="0"/>
          </a:p>
          <a:p>
            <a:r>
              <a:rPr lang="ru-RU" b="1" dirty="0" smtClean="0"/>
              <a:t>3.Самостоятельно, потому что в школе ничего не дают.</a:t>
            </a:r>
          </a:p>
          <a:p>
            <a:endParaRPr lang="ru-RU" dirty="0" smtClean="0"/>
          </a:p>
          <a:p>
            <a:r>
              <a:rPr lang="ru-RU" b="1" dirty="0" smtClean="0"/>
              <a:t>4.Надеюсь на удачу. </a:t>
            </a:r>
            <a:endParaRPr lang="ru-RU" dirty="0"/>
          </a:p>
        </p:txBody>
      </p:sp>
      <p:pic>
        <p:nvPicPr>
          <p:cNvPr id="11266" name="Picture 2" descr="http://nachalo4ka.ru/wp-content/uploads/2014/08/pervaya-uchitelnitsa-u-dosk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643050"/>
            <a:ext cx="2807958" cy="2643206"/>
          </a:xfrm>
          <a:prstGeom prst="rect">
            <a:avLst/>
          </a:prstGeom>
          <a:noFill/>
        </p:spPr>
      </p:pic>
      <p:pic>
        <p:nvPicPr>
          <p:cNvPr id="11268" name="Picture 4" descr="http://komarovaolga.moy.su/Oformlenie/s_knigoj.png"/>
          <p:cNvPicPr>
            <a:picLocks noChangeAspect="1" noChangeArrowheads="1"/>
          </p:cNvPicPr>
          <p:nvPr/>
        </p:nvPicPr>
        <p:blipFill>
          <a:blip r:embed="rId3"/>
          <a:srcRect r="2671" b="7715"/>
          <a:stretch>
            <a:fillRect/>
          </a:stretch>
        </p:blipFill>
        <p:spPr bwMode="auto">
          <a:xfrm>
            <a:off x="6500826" y="1500174"/>
            <a:ext cx="2071702" cy="2559136"/>
          </a:xfrm>
          <a:prstGeom prst="rect">
            <a:avLst/>
          </a:prstGeom>
          <a:noFill/>
        </p:spPr>
      </p:pic>
      <p:pic>
        <p:nvPicPr>
          <p:cNvPr id="11270" name="Picture 6" descr="https://im3-tub-ru.yandex.net/i?id=6666852a8ec3b16581ed3d0a75ec922e&amp;n=33&amp;h=215&amp;w=19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357694"/>
            <a:ext cx="2020199" cy="2286016"/>
          </a:xfrm>
          <a:prstGeom prst="rect">
            <a:avLst/>
          </a:prstGeom>
          <a:noFill/>
        </p:spPr>
      </p:pic>
      <p:pic>
        <p:nvPicPr>
          <p:cNvPr id="11272" name="Picture 8" descr="https://im2-tub-ru.yandex.net/i?id=e657951c0b34d8f290e7aa4c71fd512a&amp;n=33&amp;h=215&amp;w=2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4500570"/>
            <a:ext cx="2047875" cy="204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Структура экзаменационной работы по русскому языку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071538" y="1571612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Задание 1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1142984"/>
          <a:ext cx="8643998" cy="55007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7599"/>
                <a:gridCol w="5186399"/>
              </a:tblGrid>
              <a:tr h="550072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(1)В связи с тем, что в прошлом женщины занимались в основном домашним хозяйством, а мужчины добывали хлеб насущный себе, жене и детям, подавляющее большинство профессий были мужскими: воин, пахарь, строитель, гончар,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столяр, кузнец. (2)И нет ничего удивительного в том, что названия почти всех профессий в языке тоже мужские: рабочий, инженер, учёный, поэт,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писатель, композитор, политик,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художник и др. (3)&lt;...&gt;, женских вариантов названий этих профессий не существует именно потому, что обычаи не разрешали женщинам заниматься мужскими делами.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1.Укажите два предложения, в которых верно передана ГЛАВНАЯ информация, содержащаяся в тексте. Запишите номера этих предложений.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1) Названия почти всех профессий в языке были и остаются мужскими: рабочий, инженер, учёный, поэт, писатель, композитор, художник...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2) В связи с тем, что в прошлом мужчины добывали хлеб насущный для семьи, подавляющее большинство профессий были мужскими.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 В языке отсутствуют эквиваленты названий многих мужских профессий для женщин, потому что исторически эти профессии были исключительно мужскими.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4) Старинные обычаи не разрешали женщинам заниматься мужскими делами.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5) Для профессий, исторически бывших исключительно мужскими, в языке отсутствуют эквиваленты названий таких профессий для женщин.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Задание 4 (видоизменённое)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571612"/>
            <a:ext cx="850112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Поставьте в выделенных словах ударение</a:t>
            </a:r>
            <a:r>
              <a:rPr lang="ru-RU" sz="2800" b="1" dirty="0" smtClean="0"/>
              <a:t>.</a:t>
            </a:r>
          </a:p>
          <a:p>
            <a:endParaRPr lang="ru-RU" b="1" dirty="0" smtClean="0"/>
          </a:p>
          <a:p>
            <a:r>
              <a:rPr lang="ru-RU" sz="3200" dirty="0"/>
              <a:t>Молодая мама </a:t>
            </a:r>
            <a:r>
              <a:rPr lang="ru-RU" sz="3200" u="sng" dirty="0"/>
              <a:t>балует</a:t>
            </a:r>
            <a:r>
              <a:rPr lang="ru-RU" sz="3200" dirty="0"/>
              <a:t> дочку. Она завязывает ей огромные </a:t>
            </a:r>
            <a:r>
              <a:rPr lang="ru-RU" sz="3200" u="sng" dirty="0"/>
              <a:t>банты</a:t>
            </a:r>
            <a:r>
              <a:rPr lang="ru-RU" sz="3200" dirty="0"/>
              <a:t>, надевает платье из </a:t>
            </a:r>
            <a:r>
              <a:rPr lang="ru-RU" sz="3200" u="sng" dirty="0"/>
              <a:t>кружев</a:t>
            </a:r>
            <a:r>
              <a:rPr lang="ru-RU" sz="3200" dirty="0"/>
              <a:t>. </a:t>
            </a:r>
            <a:r>
              <a:rPr lang="ru-RU" sz="3200" u="sng" dirty="0"/>
              <a:t>С бантами</a:t>
            </a:r>
            <a:r>
              <a:rPr lang="ru-RU" sz="3200" dirty="0"/>
              <a:t> в косах малышка так нарядна. Даже </a:t>
            </a:r>
            <a:r>
              <a:rPr lang="ru-RU" sz="3200" u="sng" dirty="0"/>
              <a:t>завидно!</a:t>
            </a:r>
            <a:r>
              <a:rPr lang="ru-RU" sz="3200" dirty="0"/>
              <a:t> Вот идёт из </a:t>
            </a:r>
            <a:r>
              <a:rPr lang="ru-RU" sz="3200" u="sng" dirty="0"/>
              <a:t>яслей</a:t>
            </a:r>
            <a:r>
              <a:rPr lang="ru-RU" sz="3200" dirty="0"/>
              <a:t>. Малышей можно немного </a:t>
            </a:r>
            <a:r>
              <a:rPr lang="ru-RU" sz="3200" u="sng" dirty="0"/>
              <a:t>побаловать.</a:t>
            </a:r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Задания 8,9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071546"/>
            <a:ext cx="864399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Определите </a:t>
            </a:r>
            <a:r>
              <a:rPr lang="ru-RU" b="1" dirty="0"/>
              <a:t>слово</a:t>
            </a:r>
            <a:r>
              <a:rPr lang="ru-RU" b="1" dirty="0" smtClean="0"/>
              <a:t>, </a:t>
            </a:r>
            <a:r>
              <a:rPr lang="ru-RU" b="1" dirty="0"/>
              <a:t>в котором пропущена безударная чередующаяся гласная корня. Выпишите это слово, вставив пропущенную букву</a:t>
            </a:r>
            <a:r>
              <a:rPr lang="ru-RU" b="1" dirty="0" smtClean="0"/>
              <a:t>.</a:t>
            </a:r>
          </a:p>
          <a:p>
            <a:endParaRPr lang="ru-RU" b="1" dirty="0"/>
          </a:p>
          <a:p>
            <a:r>
              <a:rPr lang="ru-RU" sz="2000" dirty="0" smtClean="0">
                <a:latin typeface="+mj-lt"/>
              </a:rPr>
              <a:t>М…</a:t>
            </a:r>
            <a:r>
              <a:rPr lang="ru-RU" sz="2000" dirty="0" err="1" smtClean="0">
                <a:latin typeface="+mj-lt"/>
              </a:rPr>
              <a:t>теринство</a:t>
            </a:r>
            <a:endParaRPr lang="ru-RU" sz="2000" dirty="0" smtClean="0">
              <a:latin typeface="+mj-lt"/>
            </a:endParaRPr>
          </a:p>
          <a:p>
            <a:r>
              <a:rPr lang="ru-RU" sz="2000" dirty="0" err="1" smtClean="0">
                <a:latin typeface="+mj-lt"/>
              </a:rPr>
              <a:t>Неприм</a:t>
            </a:r>
            <a:r>
              <a:rPr lang="ru-RU" sz="2000" dirty="0" smtClean="0">
                <a:latin typeface="+mj-lt"/>
              </a:rPr>
              <a:t>…</a:t>
            </a:r>
            <a:r>
              <a:rPr lang="ru-RU" sz="2000" dirty="0" err="1" smtClean="0">
                <a:latin typeface="+mj-lt"/>
              </a:rPr>
              <a:t>римый</a:t>
            </a: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С…</a:t>
            </a:r>
            <a:r>
              <a:rPr lang="ru-RU" sz="2000" dirty="0" err="1" smtClean="0">
                <a:latin typeface="+mj-lt"/>
              </a:rPr>
              <a:t>туация</a:t>
            </a: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Р…</a:t>
            </a:r>
            <a:r>
              <a:rPr lang="ru-RU" sz="2000" dirty="0" err="1" smtClean="0">
                <a:latin typeface="+mj-lt"/>
              </a:rPr>
              <a:t>стить</a:t>
            </a:r>
            <a:r>
              <a:rPr lang="ru-RU" sz="2000" dirty="0" smtClean="0">
                <a:latin typeface="+mj-lt"/>
              </a:rPr>
              <a:t>  </a:t>
            </a:r>
            <a:endParaRPr lang="ru-RU" sz="2000" dirty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Н…</a:t>
            </a:r>
            <a:r>
              <a:rPr lang="ru-RU" sz="2000" dirty="0" err="1" smtClean="0">
                <a:latin typeface="+mj-lt"/>
              </a:rPr>
              <a:t>тариус</a:t>
            </a:r>
            <a:endParaRPr lang="ru-RU" sz="2000" dirty="0" smtClean="0">
              <a:latin typeface="+mj-lt"/>
            </a:endParaRPr>
          </a:p>
          <a:p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Определите  </a:t>
            </a:r>
            <a:r>
              <a:rPr lang="ru-RU" b="1" dirty="0"/>
              <a:t>ряд, в котором в обоих словах пропущена одна и та же буква</a:t>
            </a:r>
            <a:r>
              <a:rPr lang="ru-RU" b="1" dirty="0" smtClean="0"/>
              <a:t>.</a:t>
            </a:r>
          </a:p>
          <a:p>
            <a:endParaRPr lang="ru-RU" b="1" dirty="0"/>
          </a:p>
          <a:p>
            <a:r>
              <a:rPr lang="ru-RU" dirty="0" err="1"/>
              <a:t>Бе</a:t>
            </a:r>
            <a:r>
              <a:rPr lang="ru-RU" dirty="0"/>
              <a:t>…</a:t>
            </a:r>
            <a:r>
              <a:rPr lang="ru-RU" dirty="0" err="1"/>
              <a:t>печный</a:t>
            </a:r>
            <a:r>
              <a:rPr lang="ru-RU" dirty="0"/>
              <a:t>, </a:t>
            </a:r>
            <a:r>
              <a:rPr lang="ru-RU" dirty="0" err="1"/>
              <a:t>бе</a:t>
            </a:r>
            <a:r>
              <a:rPr lang="ru-RU" dirty="0"/>
              <a:t>…</a:t>
            </a:r>
            <a:r>
              <a:rPr lang="ru-RU" dirty="0" err="1"/>
              <a:t>нравстенный</a:t>
            </a:r>
            <a:endParaRPr lang="ru-RU" dirty="0"/>
          </a:p>
          <a:p>
            <a:r>
              <a:rPr lang="ru-RU" dirty="0"/>
              <a:t>Сем…я, из…ять</a:t>
            </a:r>
          </a:p>
          <a:p>
            <a:r>
              <a:rPr lang="ru-RU" dirty="0" err="1"/>
              <a:t>Вз</a:t>
            </a:r>
            <a:r>
              <a:rPr lang="ru-RU" dirty="0"/>
              <a:t>…</a:t>
            </a:r>
            <a:r>
              <a:rPr lang="ru-RU" dirty="0" err="1"/>
              <a:t>грать</a:t>
            </a:r>
            <a:r>
              <a:rPr lang="ru-RU" dirty="0"/>
              <a:t>, </a:t>
            </a:r>
            <a:r>
              <a:rPr lang="ru-RU" dirty="0" err="1"/>
              <a:t>вз</a:t>
            </a:r>
            <a:r>
              <a:rPr lang="ru-RU" dirty="0"/>
              <a:t>…</a:t>
            </a:r>
            <a:r>
              <a:rPr lang="ru-RU" dirty="0" err="1"/>
              <a:t>скать</a:t>
            </a:r>
            <a:endParaRPr lang="ru-RU" dirty="0"/>
          </a:p>
          <a:p>
            <a:r>
              <a:rPr lang="ru-RU" dirty="0"/>
              <a:t>Пр…</a:t>
            </a:r>
            <a:r>
              <a:rPr lang="ru-RU" dirty="0" err="1"/>
              <a:t>дательство</a:t>
            </a:r>
            <a:r>
              <a:rPr lang="ru-RU" dirty="0"/>
              <a:t>, </a:t>
            </a:r>
            <a:r>
              <a:rPr lang="ru-RU" dirty="0" err="1"/>
              <a:t>пр</a:t>
            </a:r>
            <a:r>
              <a:rPr lang="ru-RU" dirty="0"/>
              <a:t>…зреть (сироту)</a:t>
            </a:r>
          </a:p>
          <a:p>
            <a:r>
              <a:rPr lang="ru-RU" dirty="0"/>
              <a:t>Н…век, п…советовать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Задание 19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714488"/>
            <a:ext cx="842968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Расставьте знаки препинания, укажите все цифры, на месте которых в предложении должны стоять запятые</a:t>
            </a:r>
            <a:r>
              <a:rPr lang="ru-RU" sz="2800" b="1" dirty="0" smtClean="0"/>
              <a:t>.</a:t>
            </a:r>
          </a:p>
          <a:p>
            <a:endParaRPr lang="ru-RU" sz="2800" b="1" dirty="0"/>
          </a:p>
          <a:p>
            <a:r>
              <a:rPr lang="ru-RU" sz="2800" dirty="0"/>
              <a:t> </a:t>
            </a:r>
            <a:r>
              <a:rPr lang="ru-RU" sz="2800" dirty="0" smtClean="0"/>
              <a:t>Детей </a:t>
            </a:r>
            <a:r>
              <a:rPr lang="ru-RU" sz="2800" dirty="0"/>
              <a:t>надо воспитывать (1)чтобы(2) когда вы состаритесь (3)  они вас уважали и любили.</a:t>
            </a:r>
          </a:p>
          <a:p>
            <a:r>
              <a:rPr lang="ru-RU" sz="28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Задание 24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928670"/>
            <a:ext cx="88583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Определите языковые средства </a:t>
            </a:r>
          </a:p>
          <a:p>
            <a:endParaRPr lang="ru-RU" b="1" dirty="0" smtClean="0"/>
          </a:p>
          <a:p>
            <a:pPr algn="just"/>
            <a:r>
              <a:rPr lang="ru-RU" dirty="0" smtClean="0"/>
              <a:t>«</a:t>
            </a:r>
            <a:r>
              <a:rPr lang="ru-RU" dirty="0"/>
              <a:t>Используя такой приём, как (А) ______(«Ибо, по слову великого мудреца Серафима </a:t>
            </a:r>
            <a:r>
              <a:rPr lang="ru-RU" dirty="0" err="1"/>
              <a:t>Саровского</a:t>
            </a:r>
            <a:r>
              <a:rPr lang="ru-RU" dirty="0"/>
              <a:t>, «человек человеку- радость»), и такой троп, как (Б)______(«чёрные лучи его ненависти»), автор текста вовлекает читателя в обсуждение поставленных проблем. (В)______(«он должен испытывать радость от того, что я живу на белом свете</a:t>
            </a:r>
            <a:r>
              <a:rPr lang="ru-RU" dirty="0" smtClean="0"/>
              <a:t>»), а </a:t>
            </a:r>
            <a:r>
              <a:rPr lang="ru-RU" dirty="0"/>
              <a:t>также синтаксическое средство (Г)- (</a:t>
            </a:r>
            <a:r>
              <a:rPr lang="ru-RU" dirty="0" smtClean="0"/>
              <a:t>пр.3,21 : (   </a:t>
            </a:r>
            <a:r>
              <a:rPr lang="ru-RU" dirty="0"/>
              <a:t>«3) И даже тогда, по-видимому</a:t>
            </a:r>
            <a:r>
              <a:rPr lang="ru-RU" dirty="0" smtClean="0"/>
              <a:t>, мы </a:t>
            </a:r>
            <a:r>
              <a:rPr lang="ru-RU" dirty="0"/>
              <a:t>осязаем посылаемые им лучи</a:t>
            </a:r>
            <a:r>
              <a:rPr lang="ru-RU" dirty="0" smtClean="0"/>
              <a:t>. </a:t>
            </a:r>
            <a:r>
              <a:rPr lang="ru-RU" dirty="0"/>
              <a:t>21)Может быть, я нечаянно задел какую-нибудь незаживающую рану её сердца</a:t>
            </a:r>
            <a:r>
              <a:rPr lang="ru-RU" dirty="0" smtClean="0"/>
              <a:t>») помогают передать читателю эмоциональное состояние автора</a:t>
            </a:r>
            <a:endParaRPr lang="ru-RU" dirty="0"/>
          </a:p>
          <a:p>
            <a:r>
              <a:rPr lang="ru-RU" dirty="0"/>
              <a:t>1)метафора</a:t>
            </a:r>
          </a:p>
          <a:p>
            <a:r>
              <a:rPr lang="ru-RU" dirty="0"/>
              <a:t>2)ряды однородных членов</a:t>
            </a:r>
          </a:p>
          <a:p>
            <a:r>
              <a:rPr lang="ru-RU" dirty="0"/>
              <a:t>3)противопоставление</a:t>
            </a:r>
          </a:p>
          <a:p>
            <a:r>
              <a:rPr lang="ru-RU" dirty="0"/>
              <a:t>4)эпитеты</a:t>
            </a:r>
          </a:p>
          <a:p>
            <a:r>
              <a:rPr lang="ru-RU" dirty="0"/>
              <a:t>5)фразеологизм</a:t>
            </a:r>
          </a:p>
          <a:p>
            <a:r>
              <a:rPr lang="ru-RU" dirty="0"/>
              <a:t>6)вводные слова</a:t>
            </a:r>
          </a:p>
          <a:p>
            <a:r>
              <a:rPr lang="ru-RU" dirty="0"/>
              <a:t>7)экспрессивный повтор</a:t>
            </a:r>
          </a:p>
          <a:p>
            <a:r>
              <a:rPr lang="ru-RU" dirty="0"/>
              <a:t>8)восклицательные предложения</a:t>
            </a:r>
          </a:p>
          <a:p>
            <a:r>
              <a:rPr lang="ru-RU" dirty="0"/>
              <a:t>9)цитирование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194</TotalTime>
  <Words>807</Words>
  <Application>Microsoft Office PowerPoint</Application>
  <PresentationFormat>Экран (4:3)</PresentationFormat>
  <Paragraphs>138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Справедливость</vt:lpstr>
      <vt:lpstr>Слайд 1</vt:lpstr>
      <vt:lpstr>Слайд 2</vt:lpstr>
      <vt:lpstr>Как я готовлюсь к ЕГЭ </vt:lpstr>
      <vt:lpstr>Структура экзаменационной работы по русскому языку</vt:lpstr>
      <vt:lpstr>Задание 1</vt:lpstr>
      <vt:lpstr>Задание 4 (видоизменённое)</vt:lpstr>
      <vt:lpstr>Задания 8,9</vt:lpstr>
      <vt:lpstr>Задание 19</vt:lpstr>
      <vt:lpstr>Задание 24</vt:lpstr>
      <vt:lpstr>Слайд 10</vt:lpstr>
      <vt:lpstr>Задание 25</vt:lpstr>
      <vt:lpstr>Слайд 12</vt:lpstr>
      <vt:lpstr>Россия занимает 1 место по количеству детей-сирот</vt:lpstr>
      <vt:lpstr>В России 750 тыс. детей-сирот</vt:lpstr>
      <vt:lpstr>Слайд 15</vt:lpstr>
      <vt:lpstr>Слайд 16</vt:lpstr>
      <vt:lpstr>Если бы завтра был ЕГЭ , как бы вы выполнили  экзаменационную работу?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StarCom</cp:lastModifiedBy>
  <cp:revision>22</cp:revision>
  <dcterms:created xsi:type="dcterms:W3CDTF">2016-03-01T13:32:32Z</dcterms:created>
  <dcterms:modified xsi:type="dcterms:W3CDTF">2016-03-02T23:08:45Z</dcterms:modified>
</cp:coreProperties>
</file>