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Учитель\Desktop\530378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820"/>
            <a:ext cx="9144000" cy="66003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2592287"/>
          </a:xfrm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Педагогическая импровизация в системе профессиональной подготовки современного педагога</a:t>
            </a:r>
            <a:endParaRPr lang="ru-RU" b="1" i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3717032"/>
            <a:ext cx="5112568" cy="1800200"/>
          </a:xfrm>
        </p:spPr>
        <p:txBody>
          <a:bodyPr>
            <a:noAutofit/>
          </a:bodyPr>
          <a:lstStyle/>
          <a:p>
            <a:r>
              <a:rPr lang="ru-RU" sz="19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Выполнила </a:t>
            </a:r>
            <a:endParaRPr lang="ru-RU" sz="19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преподаватель русского языка и литературы </a:t>
            </a:r>
          </a:p>
          <a:p>
            <a:r>
              <a:rPr lang="ru-RU" sz="1900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Истринского</a:t>
            </a:r>
            <a:r>
              <a:rPr lang="ru-RU" sz="19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профессионального колледжа –</a:t>
            </a:r>
          </a:p>
          <a:p>
            <a:r>
              <a:rPr lang="ru-RU" sz="19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филиала ГОУ ВО МО ГГТУ</a:t>
            </a:r>
          </a:p>
          <a:p>
            <a:r>
              <a:rPr lang="ru-RU" sz="1900" b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Пчелова</a:t>
            </a:r>
            <a:r>
              <a:rPr lang="ru-RU" sz="19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Елена Анатольевна</a:t>
            </a:r>
            <a:endParaRPr lang="ru-RU" sz="19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 (x86)\Microsoft Office\MEDIA\CAGCAT10\j0301252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149080"/>
            <a:ext cx="1512168" cy="15841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268760"/>
            <a:ext cx="6696744" cy="4176464"/>
          </a:xfrm>
        </p:spPr>
        <p:txBody>
          <a:bodyPr>
            <a:noAutofit/>
          </a:bodyPr>
          <a:lstStyle/>
          <a:p>
            <a:r>
              <a:rPr lang="ru-RU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ПАРАЛИНГВИСТИЧЕСКИЕ СРЕДСТВА: </a:t>
            </a:r>
            <a:r>
              <a:rPr lang="ru-RU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темп 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речи, культура голоса, интонация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ЭКСТРАЛИНГВИСТИЧЕСКИЕ СРЕДСТВА: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имидж учителя, его обаяние, выразительность;</a:t>
            </a:r>
            <a:b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КИНЕСИЧЕСКИЕ СРЕДСТВА: 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подвижная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мимика, визуальный контакт, жесты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ПРОКСЕМИЧЕСКИЕ СРЕДСТВА: 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расположение в пространстве, передвижения в аудитории и т. д.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836712"/>
            <a:ext cx="4824536" cy="576064"/>
          </a:xfrm>
        </p:spPr>
        <p:txBody>
          <a:bodyPr>
            <a:noAutofit/>
          </a:bodyPr>
          <a:lstStyle/>
          <a:p>
            <a:r>
              <a:rPr lang="ru-RU" sz="4200" u="sng" dirty="0" smtClean="0">
                <a:solidFill>
                  <a:schemeClr val="bg1"/>
                </a:solidFill>
              </a:rPr>
              <a:t>К.С. Станиславский:</a:t>
            </a:r>
            <a:endParaRPr lang="ru-RU" sz="4200" u="sng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1628800"/>
            <a:ext cx="5112568" cy="3993307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dirty="0" smtClean="0"/>
              <a:t> </a:t>
            </a:r>
            <a:r>
              <a:rPr lang="ru-RU" sz="4500" dirty="0" smtClean="0">
                <a:solidFill>
                  <a:schemeClr val="bg1"/>
                </a:solidFill>
              </a:rPr>
              <a:t>«ЧЕЛОВЕЧЕСТВО ВЕКАМИ МЕЧТАЛО </a:t>
            </a:r>
            <a:endParaRPr lang="ru-RU" sz="4500" dirty="0" smtClean="0">
              <a:solidFill>
                <a:schemeClr val="bg1"/>
              </a:solidFill>
            </a:endParaRPr>
          </a:p>
          <a:p>
            <a:pPr algn="ctr">
              <a:lnSpc>
                <a:spcPct val="120000"/>
              </a:lnSpc>
              <a:buNone/>
            </a:pPr>
            <a:r>
              <a:rPr lang="ru-RU" sz="4500" dirty="0" smtClean="0">
                <a:solidFill>
                  <a:schemeClr val="bg1"/>
                </a:solidFill>
              </a:rPr>
              <a:t>О </a:t>
            </a:r>
            <a:r>
              <a:rPr lang="ru-RU" sz="4500" dirty="0" smtClean="0">
                <a:solidFill>
                  <a:schemeClr val="bg1"/>
                </a:solidFill>
              </a:rPr>
              <a:t>ТОМ ВРЕМЕНИ, </a:t>
            </a:r>
            <a:r>
              <a:rPr lang="ru-RU" sz="4500" dirty="0" smtClean="0">
                <a:solidFill>
                  <a:schemeClr val="bg1"/>
                </a:solidFill>
              </a:rPr>
              <a:t>КОГДА </a:t>
            </a:r>
            <a:r>
              <a:rPr lang="ru-RU" sz="4500" dirty="0" smtClean="0">
                <a:solidFill>
                  <a:schemeClr val="bg1"/>
                </a:solidFill>
              </a:rPr>
              <a:t>В ШКОЛАХ БУДУТ РАБОТАТЬ ТАЛАНТЛИВЫЕ УЧИТЕЛЯ!»</a:t>
            </a:r>
            <a:endParaRPr lang="ru-RU" sz="4500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qqqq1111\Desktop\2edcb7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2801554" cy="396044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3168352" cy="4176464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Спасибо за внимание!</a:t>
            </a:r>
            <a:endParaRPr lang="ru-RU" sz="4800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qqqq1111\AppData\Local\Microsoft\Windows\INetCache\IE\9JR1TB2Z\4238730308_8e23a555ed_z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988840"/>
            <a:ext cx="3981014" cy="309634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056784" cy="8640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Виктор Абрамович Кан – Калик: 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1556793"/>
            <a:ext cx="532859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i="1" dirty="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t>«</a:t>
            </a:r>
            <a:r>
              <a:rPr lang="ru-RU" sz="2500" i="1" u="sng" dirty="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t>Как только педагог входит в аудиторию, его ожидает масса неожиданностей, как в области учебной деятельности, так и в сфере собственно воспитательных воздействий, которые трудно предвидеть. </a:t>
            </a:r>
          </a:p>
          <a:p>
            <a:pPr algn="ctr"/>
            <a:r>
              <a:rPr lang="ru-RU" sz="2500" i="1" u="sng" dirty="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t>Вот почему важно быстро ориентироваться и органично импровизировать</a:t>
            </a:r>
            <a:r>
              <a:rPr lang="ru-RU" sz="2500" i="1" u="sng" dirty="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t>»</a:t>
            </a:r>
            <a:endParaRPr lang="ru-RU" sz="2500" i="1" u="sng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pic>
        <p:nvPicPr>
          <p:cNvPr id="4098" name="Picture 2" descr="C:\Users\qqqq1111\Desktop\RudKanKalikTv-S1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88840"/>
            <a:ext cx="2550934" cy="3168352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0811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ПК 4.2 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/>
                <a:ea typeface="Times New Roman"/>
              </a:rPr>
              <a:t>Создавать в кабинете предметно-развивающую среду</a:t>
            </a:r>
          </a:p>
          <a:p>
            <a:pPr algn="ctr"/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3" descr="C:\Users\Учитель\Desktop\Teacher Des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429000"/>
            <a:ext cx="3168352" cy="230425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075240" cy="136815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ИМПРОВИЗАЦИЯ ПОМОЖЕТ:</a:t>
            </a:r>
            <a:endParaRPr lang="ru-RU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420888"/>
            <a:ext cx="7560840" cy="3705275"/>
          </a:xfrm>
        </p:spPr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снять напряжение</a:t>
            </a:r>
          </a:p>
          <a:p>
            <a:pPr algn="ctr"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актуализировать знания учеников</a:t>
            </a:r>
          </a:p>
          <a:p>
            <a:pPr algn="ctr"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вовлечь в сотрудничество с педагогом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7488832" cy="86409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Педагогический словарь Б.М. </a:t>
            </a:r>
            <a:r>
              <a:rPr lang="ru-RU" sz="3600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Бим-Бада</a:t>
            </a:r>
            <a:endParaRPr lang="ru-RU" sz="36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844825"/>
            <a:ext cx="7776864" cy="396044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000" b="1" u="sng" dirty="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  <a:cs typeface="Times New Roman" pitchFamily="18" charset="0"/>
              </a:rPr>
              <a:t>ИМПРОВИЗАЦИЯ</a:t>
            </a:r>
            <a:r>
              <a:rPr lang="ru-RU" sz="3000" i="1" dirty="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  <a:cs typeface="Times New Roman" pitchFamily="18" charset="0"/>
              </a:rPr>
              <a:t>— </a:t>
            </a:r>
          </a:p>
          <a:p>
            <a:pPr algn="ctr">
              <a:buNone/>
            </a:pPr>
            <a:r>
              <a:rPr lang="ru-RU" sz="3000" i="1" dirty="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  <a:cs typeface="Times New Roman" pitchFamily="18" charset="0"/>
              </a:rPr>
              <a:t>это «деятельность учителя, воспитателя, осуществляемая в ходе педагогического общения, без предварительного осмысления, обдумывания. </a:t>
            </a:r>
          </a:p>
          <a:p>
            <a:pPr algn="ctr">
              <a:buNone/>
            </a:pPr>
            <a:r>
              <a:rPr lang="ru-RU" sz="3000" i="1" u="sng" dirty="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  <a:cs typeface="Times New Roman" pitchFamily="18" charset="0"/>
              </a:rPr>
              <a:t>Целью импровизации </a:t>
            </a:r>
            <a:r>
              <a:rPr lang="ru-RU" sz="3000" i="1" dirty="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  <a:cs typeface="Times New Roman" pitchFamily="18" charset="0"/>
              </a:rPr>
              <a:t>является нахождение нового решения в конкретных условиях обучения и воспитания</a:t>
            </a:r>
            <a:r>
              <a:rPr lang="ru-RU" sz="3000" i="1" dirty="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  <a:cs typeface="Times New Roman" pitchFamily="18" charset="0"/>
              </a:rPr>
              <a:t>»</a:t>
            </a:r>
            <a:endParaRPr lang="ru-RU" sz="3000" i="1" dirty="0">
              <a:solidFill>
                <a:schemeClr val="bg1">
                  <a:lumMod val="95000"/>
                </a:schemeClr>
              </a:solidFill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980728"/>
            <a:ext cx="7416824" cy="9361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u="sng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Призыв применения </a:t>
            </a:r>
            <a:r>
              <a:rPr lang="ru-RU" sz="3600" b="1" i="1" dirty="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u="sng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педагогической </a:t>
            </a:r>
            <a:r>
              <a:rPr lang="ru-RU" u="sng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импровизации</a:t>
            </a:r>
            <a:r>
              <a:rPr lang="ru-RU" u="sng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u="sng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u="sng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 descr="C:\Users\qqqq1111\Desktop\makarenk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4424" y="2204864"/>
            <a:ext cx="2375002" cy="338437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899592" y="2204864"/>
            <a:ext cx="49320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НЕМЕДЛЕННЫЙ                      </a:t>
            </a:r>
            <a:br>
              <a:rPr lang="ru-RU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И </a:t>
            </a:r>
            <a:br>
              <a:rPr lang="ru-RU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НЕМЕДЛЕННОЕ </a:t>
            </a:r>
            <a:br>
              <a:rPr lang="ru-RU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ДЕЙСТВИЕ</a:t>
            </a:r>
          </a:p>
          <a:p>
            <a:pPr algn="ctr"/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  <a:cs typeface="Times New Roman" pitchFamily="18" charset="0"/>
              </a:rPr>
              <a:t>А.С.МАКАРЕНКО</a:t>
            </a:r>
            <a:endParaRPr lang="ru-RU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844824"/>
            <a:ext cx="6696744" cy="1800200"/>
          </a:xfrm>
        </p:spPr>
        <p:txBody>
          <a:bodyPr>
            <a:noAutofit/>
          </a:bodyPr>
          <a:lstStyle/>
          <a:p>
            <a:r>
              <a:rPr lang="ru-RU" sz="3800" dirty="0" smtClean="0">
                <a:solidFill>
                  <a:schemeClr val="bg1"/>
                </a:solidFill>
              </a:rPr>
              <a:t/>
            </a:r>
            <a:br>
              <a:rPr lang="ru-RU" sz="3800" dirty="0" smtClean="0">
                <a:solidFill>
                  <a:schemeClr val="bg1"/>
                </a:solidFill>
              </a:rPr>
            </a:br>
            <a:r>
              <a:rPr lang="ru-RU" sz="3800" dirty="0" smtClean="0">
                <a:solidFill>
                  <a:schemeClr val="bg1"/>
                </a:solidFill>
              </a:rPr>
              <a:t>«</a:t>
            </a:r>
            <a:r>
              <a:rPr lang="ru-RU" sz="3800" dirty="0" smtClean="0">
                <a:solidFill>
                  <a:schemeClr val="bg1"/>
                </a:solidFill>
              </a:rPr>
              <a:t>Опыт анализа типичных ситуаций; предвидения, основанного на знании законов и тенденций, на обоснованной гипотезе, – основа удачной импровизации»</a:t>
            </a:r>
            <a:endParaRPr lang="ru-RU" sz="3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3808" y="4797152"/>
            <a:ext cx="3456384" cy="864095"/>
          </a:xfrm>
        </p:spPr>
        <p:txBody>
          <a:bodyPr>
            <a:normAutofit fontScale="85000" lnSpcReduction="20000"/>
          </a:bodyPr>
          <a:lstStyle/>
          <a:p>
            <a:pPr algn="r">
              <a:buNone/>
            </a:pPr>
            <a:endParaRPr lang="ru-RU" i="1" dirty="0" smtClean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ru-RU" i="1" dirty="0" smtClean="0">
                <a:solidFill>
                  <a:schemeClr val="bg1"/>
                </a:solidFill>
              </a:rPr>
              <a:t>В.И</a:t>
            </a:r>
            <a:r>
              <a:rPr lang="ru-RU" i="1" dirty="0" smtClean="0">
                <a:solidFill>
                  <a:schemeClr val="bg1"/>
                </a:solidFill>
              </a:rPr>
              <a:t>. </a:t>
            </a:r>
            <a:r>
              <a:rPr lang="ru-RU" i="1" dirty="0" err="1" smtClean="0">
                <a:solidFill>
                  <a:schemeClr val="bg1"/>
                </a:solidFill>
              </a:rPr>
              <a:t>Загвязинский</a:t>
            </a:r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qqqq1111\Desktop\zagvyazinsk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24744"/>
            <a:ext cx="1656184" cy="2318658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ПЕДАГОГ ДОЛЖЕН ОБЛАДАТЬ КАЧЕСТВАМИ: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132856"/>
            <a:ext cx="7200800" cy="370527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i="1" u="sng" dirty="0" smtClean="0">
                <a:solidFill>
                  <a:schemeClr val="bg1"/>
                </a:solidFill>
                <a:latin typeface="Georgia" pitchFamily="18" charset="0"/>
              </a:rPr>
              <a:t>ПРОФЕССИОНАЛЬНОЙ КОМПЕТЕНЦИЕЙ</a:t>
            </a:r>
          </a:p>
          <a:p>
            <a:pPr algn="ctr"/>
            <a:r>
              <a:rPr lang="ru-RU" i="1" u="sng" dirty="0" smtClean="0">
                <a:solidFill>
                  <a:schemeClr val="bg1"/>
                </a:solidFill>
                <a:latin typeface="Georgia" pitchFamily="18" charset="0"/>
              </a:rPr>
              <a:t>ДИНАМИЗМОМ И МОБИЛЬНОСТЬЮ ЗНАНИЙ</a:t>
            </a:r>
          </a:p>
          <a:p>
            <a:pPr algn="ctr"/>
            <a:r>
              <a:rPr lang="ru-RU" i="1" u="sng" dirty="0" smtClean="0">
                <a:solidFill>
                  <a:schemeClr val="bg1"/>
                </a:solidFill>
                <a:latin typeface="Georgia" pitchFamily="18" charset="0"/>
              </a:rPr>
              <a:t>ЭРУДИРОВАННОСТЬЮ</a:t>
            </a:r>
          </a:p>
          <a:p>
            <a:pPr algn="ctr"/>
            <a:r>
              <a:rPr lang="ru-RU" i="1" u="sng" dirty="0" smtClean="0">
                <a:solidFill>
                  <a:schemeClr val="bg1"/>
                </a:solidFill>
                <a:latin typeface="Georgia" pitchFamily="18" charset="0"/>
              </a:rPr>
              <a:t>УМЕНИЕМ АДЕКВАТНО РЕАГИРОВАТЬ В НЕТИПИЧНОЙ СИТУАЦИИ и др.</a:t>
            </a:r>
            <a:endParaRPr lang="ru-RU" i="1" u="sng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9"/>
            <a:ext cx="8075240" cy="4896543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3900" dirty="0" smtClean="0">
                <a:solidFill>
                  <a:schemeClr val="bg1"/>
                </a:solidFill>
              </a:rPr>
              <a:t>А.П. Ершова и </a:t>
            </a:r>
            <a:r>
              <a:rPr lang="ru-RU" sz="3900" dirty="0" err="1" smtClean="0">
                <a:solidFill>
                  <a:schemeClr val="bg1"/>
                </a:solidFill>
              </a:rPr>
              <a:t>В.М.Букатов</a:t>
            </a:r>
            <a:endParaRPr lang="ru-RU" sz="39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3900" dirty="0" smtClean="0">
                <a:solidFill>
                  <a:schemeClr val="bg1"/>
                </a:solidFill>
              </a:rPr>
              <a:t> </a:t>
            </a:r>
            <a:r>
              <a:rPr lang="ru-RU" sz="3900" i="1" dirty="0" smtClean="0">
                <a:solidFill>
                  <a:schemeClr val="bg1"/>
                </a:solidFill>
                <a:latin typeface="Georgia" pitchFamily="18" charset="0"/>
              </a:rPr>
              <a:t>«</a:t>
            </a:r>
            <a:r>
              <a:rPr lang="ru-RU" sz="3900" i="1" dirty="0" err="1" smtClean="0">
                <a:solidFill>
                  <a:schemeClr val="bg1"/>
                </a:solidFill>
                <a:latin typeface="Georgia" pitchFamily="18" charset="0"/>
              </a:rPr>
              <a:t>Социоигровая</a:t>
            </a:r>
            <a:r>
              <a:rPr lang="ru-RU" sz="3900" i="1" dirty="0" smtClean="0">
                <a:solidFill>
                  <a:schemeClr val="bg1"/>
                </a:solidFill>
                <a:latin typeface="Georgia" pitchFamily="18" charset="0"/>
              </a:rPr>
              <a:t> педагогика» </a:t>
            </a:r>
          </a:p>
          <a:p>
            <a:pPr algn="ctr"/>
            <a:r>
              <a:rPr lang="ru-RU" sz="3900" dirty="0" smtClean="0">
                <a:solidFill>
                  <a:schemeClr val="bg1"/>
                </a:solidFill>
              </a:rPr>
              <a:t>А.Б. </a:t>
            </a:r>
            <a:r>
              <a:rPr lang="ru-RU" sz="3900" dirty="0" err="1" smtClean="0">
                <a:solidFill>
                  <a:schemeClr val="bg1"/>
                </a:solidFill>
              </a:rPr>
              <a:t>Вэскер</a:t>
            </a:r>
            <a:endParaRPr lang="ru-RU" sz="39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3900" i="1" dirty="0" smtClean="0">
                <a:solidFill>
                  <a:schemeClr val="bg1"/>
                </a:solidFill>
                <a:latin typeface="Georgia" pitchFamily="18" charset="0"/>
              </a:rPr>
              <a:t>Курс актерско-педагогического мастерства</a:t>
            </a:r>
          </a:p>
          <a:p>
            <a:pPr algn="ctr"/>
            <a:r>
              <a:rPr lang="ru-RU" sz="3900" dirty="0" smtClean="0">
                <a:solidFill>
                  <a:schemeClr val="bg1"/>
                </a:solidFill>
              </a:rPr>
              <a:t>В.А. </a:t>
            </a:r>
            <a:r>
              <a:rPr lang="ru-RU" sz="3900" dirty="0" err="1" smtClean="0">
                <a:solidFill>
                  <a:schemeClr val="bg1"/>
                </a:solidFill>
              </a:rPr>
              <a:t>Ильев</a:t>
            </a:r>
            <a:r>
              <a:rPr lang="ru-RU" sz="3900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buNone/>
            </a:pPr>
            <a:r>
              <a:rPr lang="ru-RU" sz="3900" i="1" dirty="0" smtClean="0">
                <a:solidFill>
                  <a:schemeClr val="bg1"/>
                </a:solidFill>
                <a:latin typeface="Georgia" pitchFamily="18" charset="0"/>
              </a:rPr>
              <a:t>«Технология театральной подготовки в </a:t>
            </a:r>
            <a:r>
              <a:rPr lang="ru-RU" sz="3900" i="1" smtClean="0">
                <a:solidFill>
                  <a:schemeClr val="bg1"/>
                </a:solidFill>
                <a:latin typeface="Georgia" pitchFamily="18" charset="0"/>
              </a:rPr>
              <a:t>формировании и реализации </a:t>
            </a:r>
            <a:r>
              <a:rPr lang="ru-RU" sz="3900" i="1" dirty="0" smtClean="0">
                <a:solidFill>
                  <a:schemeClr val="bg1"/>
                </a:solidFill>
                <a:latin typeface="Georgia" pitchFamily="18" charset="0"/>
              </a:rPr>
              <a:t>замысла школьного урока»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3075" name="Picture 3" descr="C:\Users\qqqq1111\AppData\Local\Microsoft\Windows\INetCache\IE\6S11WC3E\Thumbtack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996952"/>
            <a:ext cx="1065130" cy="979328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218</Words>
  <Application>Microsoft Office PowerPoint</Application>
  <PresentationFormat>Экран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Педагогическая импровизация в системе профессиональной подготовки современного педагога</vt:lpstr>
      <vt:lpstr>Виктор Абрамович Кан – Калик: </vt:lpstr>
      <vt:lpstr>ПК 4.2 </vt:lpstr>
      <vt:lpstr>ИМПРОВИЗАЦИЯ ПОМОЖЕТ:</vt:lpstr>
      <vt:lpstr>Педагогический словарь Б.М. Бим-Бада</vt:lpstr>
      <vt:lpstr> Призыв применения  педагогической импровизации: </vt:lpstr>
      <vt:lpstr> «Опыт анализа типичных ситуаций; предвидения, основанного на знании законов и тенденций, на обоснованной гипотезе, – основа удачной импровизации»</vt:lpstr>
      <vt:lpstr>ПЕДАГОГ ДОЛЖЕН ОБЛАДАТЬ КАЧЕСТВАМИ:</vt:lpstr>
      <vt:lpstr>Слайд 9</vt:lpstr>
      <vt:lpstr>ПАРАЛИНГВИСТИЧЕСКИЕ СРЕДСТВА:  темп речи, культура голоса, интонация;   ЭКСТРАЛИНГВИСТИЧЕСКИЕ СРЕДСТВА: имидж учителя, его обаяние, выразительность;  КИНЕСИЧЕСКИЕ СРЕДСТВА: подвижная мимика, визуальный контакт, жесты;  ПРОКСЕМИЧЕСКИЕ СРЕДСТВА: расположение в пространстве, передвижения в аудитории и т. д.</vt:lpstr>
      <vt:lpstr>К.С. Станиславский: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Elena Elena</cp:lastModifiedBy>
  <cp:revision>32</cp:revision>
  <dcterms:created xsi:type="dcterms:W3CDTF">2016-04-08T06:33:28Z</dcterms:created>
  <dcterms:modified xsi:type="dcterms:W3CDTF">2016-04-17T07:11:46Z</dcterms:modified>
</cp:coreProperties>
</file>