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1" r:id="rId4"/>
    <p:sldId id="283" r:id="rId5"/>
    <p:sldId id="284" r:id="rId6"/>
    <p:sldId id="282" r:id="rId7"/>
    <p:sldId id="287" r:id="rId8"/>
    <p:sldId id="279" r:id="rId9"/>
    <p:sldId id="277" r:id="rId10"/>
    <p:sldId id="259" r:id="rId11"/>
    <p:sldId id="274" r:id="rId12"/>
    <p:sldId id="286" r:id="rId13"/>
    <p:sldId id="258" r:id="rId14"/>
    <p:sldId id="280" r:id="rId15"/>
    <p:sldId id="26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D5572D3-FDC9-4F9C-8702-F2E96C4D9729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6E0330C-33BE-4941-9EF4-0E6281222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bolensk.moy.su/new/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87175"/>
              </a:clrFrom>
              <a:clrTo>
                <a:srgbClr val="587175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428604"/>
            <a:ext cx="9644130" cy="3311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rPr>
              <a:t>Методическая разработка</a:t>
            </a:r>
            <a:r>
              <a:rPr lang="ru-RU" sz="3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8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rPr>
              <a:t>на тему:</a:t>
            </a:r>
            <a:br>
              <a:rPr lang="ru-RU" sz="2800" b="1" dirty="0" smtClean="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rPr>
            </a:br>
            <a:r>
              <a:rPr lang="ru-RU" sz="3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31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800" dirty="0" smtClean="0"/>
              <a:t>«</a:t>
            </a:r>
            <a:r>
              <a:rPr lang="ru-RU" b="1" dirty="0" smtClean="0">
                <a:latin typeface="Times New Roman"/>
                <a:cs typeface="Times New Roman"/>
              </a:rPr>
              <a:t>Урок самопроверки контрольных работ по математике в 5 - 6 классах как средство формирования познавательных, регулятивных, коммуникативных и личностных УУД»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8062912" cy="25202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Выполнила: 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Т.С. </a:t>
            </a:r>
            <a:r>
              <a:rPr lang="ru-RU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Харбих</a:t>
            </a:r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учитель математики МОУ «Оболенская СОШ»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Серпуховского района Московской области</a:t>
            </a:r>
          </a:p>
          <a:p>
            <a:endParaRPr lang="ru-RU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35732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/>
                <a:cs typeface="Times New Roman"/>
              </a:rPr>
              <a:t>Средства обучения на уроке самопроверки</a:t>
            </a:r>
            <a:endParaRPr lang="ru-RU" sz="40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964488" cy="228601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/>
                <a:cs typeface="Times New Roman"/>
              </a:rPr>
              <a:t>Индивидуальные карточки </a:t>
            </a:r>
            <a:r>
              <a:rPr lang="ru-RU" dirty="0" smtClean="0">
                <a:latin typeface="Times New Roman"/>
                <a:cs typeface="Times New Roman"/>
              </a:rPr>
              <a:t>для проведения контрольных работ ЗАЧЕТА:</a:t>
            </a:r>
          </a:p>
          <a:p>
            <a:pPr marL="1080000">
              <a:buFontTx/>
              <a:buChar char="-"/>
            </a:pPr>
            <a:r>
              <a:rPr lang="ru-RU" u="sng" dirty="0" smtClean="0">
                <a:latin typeface="Times New Roman"/>
                <a:cs typeface="Times New Roman"/>
              </a:rPr>
              <a:t>пять</a:t>
            </a:r>
            <a:r>
              <a:rPr lang="ru-RU" dirty="0" smtClean="0">
                <a:latin typeface="Times New Roman"/>
                <a:cs typeface="Times New Roman"/>
              </a:rPr>
              <a:t> заданий, </a:t>
            </a:r>
          </a:p>
          <a:p>
            <a:pPr marL="1080000">
              <a:buFontTx/>
              <a:buChar char="-"/>
            </a:pPr>
            <a:r>
              <a:rPr lang="ru-RU" u="sng" dirty="0" smtClean="0">
                <a:latin typeface="Times New Roman"/>
                <a:cs typeface="Times New Roman"/>
              </a:rPr>
              <a:t>четыре </a:t>
            </a:r>
            <a:r>
              <a:rPr lang="ru-RU" dirty="0" smtClean="0">
                <a:latin typeface="Times New Roman"/>
                <a:cs typeface="Times New Roman"/>
              </a:rPr>
              <a:t>аналогичных варианта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4286256"/>
            <a:ext cx="8964488" cy="121444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b="1" u="sng" dirty="0" smtClean="0">
                <a:latin typeface="Times New Roman"/>
                <a:cs typeface="Times New Roman"/>
              </a:rPr>
              <a:t>Карточки-эталоны</a:t>
            </a:r>
            <a:r>
              <a:rPr lang="ru-RU" sz="3000" dirty="0" smtClean="0">
                <a:latin typeface="Times New Roman"/>
                <a:cs typeface="Times New Roman"/>
              </a:rPr>
              <a:t> для сравнения решения учащегося с решением учителя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5715016"/>
            <a:ext cx="8964488" cy="92869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b="1" u="sng" dirty="0" smtClean="0">
                <a:latin typeface="Times New Roman"/>
                <a:cs typeface="Times New Roman"/>
              </a:rPr>
              <a:t>Критерии оценивания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ru-RU" sz="3000" dirty="0" smtClean="0">
              <a:latin typeface="Times New Roman"/>
              <a:cs typeface="Times New Roman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3504" y="0"/>
            <a:ext cx="4000496" cy="678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Контрольная работа № 2</a:t>
            </a:r>
            <a:endParaRPr lang="ru-RU" sz="1400" b="1" i="1" dirty="0" smtClean="0">
              <a:latin typeface="Calibri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</a:rPr>
              <a:t>Вариант 1</a:t>
            </a:r>
            <a:endParaRPr lang="ru-RU" sz="1400" b="1" i="1" dirty="0" smtClean="0">
              <a:latin typeface="Calibri"/>
              <a:ea typeface="Times New Roman"/>
            </a:endParaRPr>
          </a:p>
          <a:p>
            <a:pPr>
              <a:lnSpc>
                <a:spcPct val="130000"/>
              </a:lnSpc>
              <a:tabLst>
                <a:tab pos="2628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1</a:t>
            </a:r>
            <a:r>
              <a:rPr lang="ru-RU" sz="1400" baseline="30000" dirty="0" smtClean="0">
                <a:latin typeface="Times New Roman"/>
                <a:ea typeface="Times New Roman"/>
              </a:rPr>
              <a:t>О</a:t>
            </a:r>
            <a:r>
              <a:rPr lang="ru-RU" sz="1400" dirty="0" smtClean="0">
                <a:latin typeface="Times New Roman"/>
                <a:ea typeface="Times New Roman"/>
              </a:rPr>
              <a:t>. Округлите до тысяч:</a:t>
            </a:r>
          </a:p>
          <a:p>
            <a:pPr>
              <a:lnSpc>
                <a:spcPct val="130000"/>
              </a:lnSpc>
              <a:tabLst>
                <a:tab pos="2628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а) 75 860; б) 124 320.</a:t>
            </a:r>
          </a:p>
          <a:p>
            <a:pPr>
              <a:lnSpc>
                <a:spcPct val="130000"/>
              </a:lnSpc>
              <a:tabLst>
                <a:tab pos="2628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2</a:t>
            </a:r>
            <a:r>
              <a:rPr lang="ru-RU" sz="1400" baseline="30000" dirty="0" smtClean="0">
                <a:latin typeface="Times New Roman"/>
                <a:ea typeface="Times New Roman"/>
              </a:rPr>
              <a:t>О</a:t>
            </a:r>
            <a:r>
              <a:rPr lang="ru-RU" sz="1400" dirty="0" smtClean="0">
                <a:latin typeface="Times New Roman"/>
                <a:ea typeface="Times New Roman"/>
              </a:rPr>
              <a:t>. Не выполняя вычислений, определите старший разряд суммы, разности произведения и частного чисел: 644 и 28.</a:t>
            </a:r>
          </a:p>
          <a:p>
            <a:pPr>
              <a:lnSpc>
                <a:spcPct val="130000"/>
              </a:lnSpc>
              <a:tabLst>
                <a:tab pos="2628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3</a:t>
            </a:r>
            <a:r>
              <a:rPr lang="ru-RU" sz="1400" baseline="30000" dirty="0" smtClean="0">
                <a:latin typeface="Times New Roman"/>
                <a:ea typeface="Times New Roman"/>
              </a:rPr>
              <a:t>О</a:t>
            </a:r>
            <a:r>
              <a:rPr lang="ru-RU" sz="1400" dirty="0" smtClean="0">
                <a:latin typeface="Times New Roman"/>
                <a:ea typeface="Times New Roman"/>
              </a:rPr>
              <a:t>. Вычислите: (12 148 + 305 </a:t>
            </a:r>
            <a:r>
              <a:rPr lang="ru-RU" sz="1400" dirty="0" smtClean="0">
                <a:latin typeface="Times New Roman"/>
                <a:ea typeface="Times New Roman"/>
                <a:sym typeface="Symbol"/>
              </a:rPr>
              <a:t></a:t>
            </a:r>
            <a:r>
              <a:rPr lang="ru-RU" sz="1400" dirty="0" smtClean="0">
                <a:latin typeface="Times New Roman"/>
                <a:ea typeface="Times New Roman"/>
              </a:rPr>
              <a:t> 12) : 52.</a:t>
            </a:r>
          </a:p>
          <a:p>
            <a:pPr>
              <a:lnSpc>
                <a:spcPct val="130000"/>
              </a:lnSpc>
              <a:tabLst>
                <a:tab pos="2628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4.  За какое время при движении против течения реки теплоход пройдет 180 км, если его собственная скорость 16 км/ч, а скорость течения – 1 км/ч?</a:t>
            </a:r>
          </a:p>
          <a:p>
            <a:pPr indent="-342900">
              <a:lnSpc>
                <a:spcPct val="130000"/>
              </a:lnSpc>
              <a:buAutoNum type="arabicPeriod" startAt="5"/>
              <a:tabLst>
                <a:tab pos="2628900" algn="l"/>
              </a:tabLst>
            </a:pPr>
            <a:r>
              <a:rPr lang="ru-RU" sz="1400" dirty="0" smtClean="0">
                <a:latin typeface="Times New Roman"/>
                <a:ea typeface="Times New Roman"/>
              </a:rPr>
              <a:t>Один маляр за 6 часов окрашивает 72 </a:t>
            </a:r>
            <a:r>
              <a:rPr lang="ru-RU" sz="1400" dirty="0" err="1" smtClean="0">
                <a:latin typeface="Times New Roman"/>
                <a:ea typeface="Times New Roman"/>
              </a:rPr>
              <a:t>кв</a:t>
            </a:r>
            <a:r>
              <a:rPr lang="ru-RU" sz="1400" dirty="0" smtClean="0">
                <a:latin typeface="Times New Roman"/>
                <a:ea typeface="Times New Roman"/>
              </a:rPr>
              <a:t> м, а второму для этого требуется на 2 часа больше. Какую площадь они могут окрасить за 5 часов, при совместной работе?</a:t>
            </a:r>
          </a:p>
          <a:p>
            <a:pPr marL="342900" indent="-342900">
              <a:lnSpc>
                <a:spcPct val="130000"/>
              </a:lnSpc>
              <a:buAutoNum type="arabicPeriod" startAt="5"/>
              <a:tabLst>
                <a:tab pos="2628900" algn="l"/>
              </a:tabLst>
            </a:pPr>
            <a:endParaRPr lang="ru-RU" sz="1400" dirty="0" smtClean="0">
              <a:latin typeface="Times New Roman"/>
              <a:ea typeface="Times New Roman"/>
            </a:endParaRPr>
          </a:p>
          <a:p>
            <a:pPr marL="342900" indent="-342900" algn="ctr">
              <a:lnSpc>
                <a:spcPct val="130000"/>
              </a:lnSpc>
              <a:tabLst>
                <a:tab pos="262890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Критерии оценивания</a:t>
            </a:r>
          </a:p>
          <a:p>
            <a:pPr marL="342900" indent="-342900" algn="ctr">
              <a:lnSpc>
                <a:spcPct val="130000"/>
              </a:lnSpc>
              <a:tabLst>
                <a:tab pos="262890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На «5» – 15-16 «+»</a:t>
            </a:r>
          </a:p>
          <a:p>
            <a:pPr marL="342900" indent="-342900" algn="ctr">
              <a:lnSpc>
                <a:spcPct val="130000"/>
              </a:lnSpc>
              <a:tabLst>
                <a:tab pos="262890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На «4» – 10-14 «+»</a:t>
            </a:r>
          </a:p>
          <a:p>
            <a:pPr marL="342900" indent="-342900" algn="ctr">
              <a:lnSpc>
                <a:spcPct val="130000"/>
              </a:lnSpc>
              <a:tabLst>
                <a:tab pos="262890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На «3» – 5-9 «+»</a:t>
            </a:r>
          </a:p>
          <a:p>
            <a:pPr marL="342900" indent="-342900" algn="ctr">
              <a:lnSpc>
                <a:spcPct val="130000"/>
              </a:lnSpc>
              <a:tabLst>
                <a:tab pos="262890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На «2» – менее 5 «+»</a:t>
            </a:r>
            <a:endParaRPr lang="ru-RU" sz="2000" dirty="0">
              <a:latin typeface="Times New Roman"/>
              <a:ea typeface="Times New Roman"/>
            </a:endParaRPr>
          </a:p>
        </p:txBody>
      </p:sp>
      <p:pic>
        <p:nvPicPr>
          <p:cNvPr id="4" name="Рисунок 3" descr="C:\Users\Алексей\Pictures\2015-01-07 Зубарева К-2 В-1 и В-2\Зубарева К-2 В-1 и В-2 001.jpg"/>
          <p:cNvPicPr/>
          <p:nvPr/>
        </p:nvPicPr>
        <p:blipFill>
          <a:blip r:embed="rId2" cstate="print"/>
          <a:srcRect t="52016" r="12500" b="3580"/>
          <a:stretch>
            <a:fillRect/>
          </a:stretch>
        </p:blipFill>
        <p:spPr bwMode="auto">
          <a:xfrm rot="5400000">
            <a:off x="-857248" y="857248"/>
            <a:ext cx="6858000" cy="51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cs typeface="Times New Roman"/>
              </a:rPr>
              <a:t>УМК Н.Я. </a:t>
            </a:r>
            <a:r>
              <a:rPr lang="ru-RU" sz="3200" b="1" dirty="0" err="1" smtClean="0">
                <a:latin typeface="Times New Roman"/>
                <a:cs typeface="Times New Roman"/>
              </a:rPr>
              <a:t>Виленкина</a:t>
            </a:r>
            <a:r>
              <a:rPr lang="ru-RU" sz="3200" b="1" dirty="0" smtClean="0">
                <a:latin typeface="Times New Roman"/>
                <a:cs typeface="Times New Roman"/>
              </a:rPr>
              <a:t> «Математика, 5 класс»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00108"/>
          <a:ext cx="9144000" cy="5832202"/>
        </p:xfrm>
        <a:graphic>
          <a:graphicData uri="http://schemas.openxmlformats.org/drawingml/2006/table">
            <a:tbl>
              <a:tblPr/>
              <a:tblGrid>
                <a:gridCol w="2285984"/>
                <a:gridCol w="6858016"/>
              </a:tblGrid>
              <a:tr h="1276764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8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Натуральные числа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1. Сложение (вычитание) натуральных чисел (к-2)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2. Свойства сложения (к-3)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3. Умножение (деление) натуральных чисел (к-4)</a:t>
                      </a:r>
                      <a:endParaRPr kumimoji="0" lang="ru-RU" sz="220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Обыкновенные дроби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1. Сравнение обыкновенных дробей (к-7)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2. Сложение (вычитание) обыкновенных дробей (к-8)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78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Десятичные дроби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1. Сравнение, округление, сложение (вычитание) десятичных дробей (к-9)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2. Умножение (деление) десятичных дробей на натуральное число (к-10) 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3. Умножение (деление) десятичных дробей (к-11)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4. Решение задач на % (к-12)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264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Геометрический модуль курса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1. Координатный луч (к-1)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2. Решение задач на формулы (к-6)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§ 3. Построение углов и вычисление их величин (к-13)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9144000" cy="9286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/>
                <a:cs typeface="Times New Roman"/>
              </a:rPr>
              <a:t>Деятельность учителя и учащихся</a:t>
            </a:r>
            <a:endParaRPr lang="ru-RU" sz="3600" dirty="0">
              <a:latin typeface="Times New Roman"/>
              <a:cs typeface="Times New Roman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150019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u="sng" dirty="0" smtClean="0">
                <a:latin typeface="Times New Roman"/>
                <a:cs typeface="Times New Roman"/>
              </a:rPr>
              <a:t>Проверка учителем </a:t>
            </a:r>
            <a:r>
              <a:rPr lang="ru-RU" dirty="0" smtClean="0">
                <a:latin typeface="Times New Roman"/>
                <a:cs typeface="Times New Roman"/>
              </a:rPr>
              <a:t>– </a:t>
            </a:r>
            <a:r>
              <a:rPr lang="ru-RU" b="1" u="sng" dirty="0" smtClean="0">
                <a:latin typeface="Times New Roman"/>
                <a:cs typeface="Times New Roman"/>
              </a:rPr>
              <a:t>дважды</a:t>
            </a:r>
            <a:r>
              <a:rPr lang="ru-RU" dirty="0" smtClean="0">
                <a:latin typeface="Times New Roman"/>
                <a:cs typeface="Times New Roman"/>
              </a:rPr>
              <a:t>: ДО урока самопроверки и БЕЗ каких-либо пометок в тетрадях учащихся, а затем – повторно, ПОСЛЕ проведения урока самопроверки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2500306"/>
            <a:ext cx="9144000" cy="1643074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448056" lvl="0" indent="-38404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u="sng" dirty="0" smtClean="0">
                <a:latin typeface="Times New Roman"/>
                <a:cs typeface="Times New Roman"/>
              </a:rPr>
              <a:t>Проверка учащимся </a:t>
            </a:r>
            <a:r>
              <a:rPr lang="ru-RU" sz="3000" dirty="0" smtClean="0">
                <a:latin typeface="Times New Roman"/>
                <a:cs typeface="Times New Roman"/>
              </a:rPr>
              <a:t>– НА уроке самопроверки, КАРАНДАШОМ, с ОБЯЗАТЕЛЬНЫМ последующим сравнением с УСТНОЙ оценкой учителя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4143380"/>
            <a:ext cx="9144000" cy="158987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2800" u="sng" dirty="0" smtClean="0">
                <a:latin typeface="Times New Roman"/>
                <a:cs typeface="Times New Roman"/>
              </a:rPr>
              <a:t>Итоги ЗАЧЕТА</a:t>
            </a:r>
            <a:r>
              <a:rPr lang="ru-RU" sz="2800" dirty="0" smtClean="0">
                <a:latin typeface="Times New Roman"/>
                <a:cs typeface="Times New Roman"/>
              </a:rPr>
              <a:t>: </a:t>
            </a:r>
            <a:r>
              <a:rPr lang="ru-RU" sz="2800" b="1" u="sng" dirty="0" smtClean="0">
                <a:latin typeface="Times New Roman"/>
                <a:cs typeface="Times New Roman"/>
              </a:rPr>
              <a:t>две-три оценки </a:t>
            </a:r>
            <a:r>
              <a:rPr lang="ru-RU" sz="2800" dirty="0" smtClean="0">
                <a:latin typeface="Times New Roman"/>
                <a:cs typeface="Times New Roman"/>
              </a:rPr>
              <a:t>за контрольные работы и </a:t>
            </a:r>
            <a:r>
              <a:rPr lang="ru-RU" sz="2800" b="1" u="sng" dirty="0" smtClean="0">
                <a:latin typeface="Times New Roman"/>
                <a:cs typeface="Times New Roman"/>
              </a:rPr>
              <a:t>оценка</a:t>
            </a:r>
            <a:r>
              <a:rPr lang="ru-RU" sz="2800" dirty="0" smtClean="0">
                <a:latin typeface="Times New Roman"/>
                <a:cs typeface="Times New Roman"/>
              </a:rPr>
              <a:t> за деятельность учащегося на уроке самопроверки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5733256"/>
            <a:ext cx="9144000" cy="928694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448056" lvl="0" indent="-384048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u="sng" dirty="0" smtClean="0">
                <a:latin typeface="Times New Roman"/>
                <a:cs typeface="Times New Roman"/>
              </a:rPr>
              <a:t>Коррекция итогов ЗАЧЕТА </a:t>
            </a:r>
            <a:r>
              <a:rPr lang="ru-RU" sz="3000" dirty="0" smtClean="0">
                <a:latin typeface="Times New Roman"/>
                <a:cs typeface="Times New Roman"/>
              </a:rPr>
              <a:t>– </a:t>
            </a:r>
            <a:r>
              <a:rPr lang="ru-RU" sz="3000" b="1" u="sng" dirty="0" smtClean="0">
                <a:latin typeface="Times New Roman"/>
                <a:cs typeface="Times New Roman"/>
              </a:rPr>
              <a:t>дважды</a:t>
            </a:r>
            <a:r>
              <a:rPr lang="ru-RU" sz="3000" dirty="0" smtClean="0">
                <a:latin typeface="Times New Roman"/>
                <a:cs typeface="Times New Roman"/>
              </a:rPr>
              <a:t>: на уроке самопроверки и во внеурочное время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/>
                <a:cs typeface="Times New Roman"/>
              </a:rPr>
              <a:t>Правила работы на уроке (для учащихся)</a:t>
            </a: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Все записи на уроке – ТОЛЬКО карандашом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Ставим «+» за КАЖДЫЙ фрагмент в карточке-эталоне, подчеркнутый КРАСНЫМ цветом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Считаем количество «+», смотрим на КРИТЕРИИ оценивания на обороте карточки-эталона, ставим оценку за каждую контрольную работу ЗАЧЕТА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Сверяем  собственную ОЦЕНКУ и количество «+» с ОЦЕНКОЙ учителя, корректируем самооценку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Работаем над исправлением ошибок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Выбираем КАРТОЧКУ для решения аналогичных заданий БАЗОВОГО уровня сложности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algn="just"/>
            <a:endParaRPr lang="ru-RU" sz="4300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7050509"/>
              </p:ext>
            </p:extLst>
          </p:nvPr>
        </p:nvGraphicFramePr>
        <p:xfrm>
          <a:off x="0" y="0"/>
          <a:ext cx="9144000" cy="717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50"/>
                <a:gridCol w="6357950"/>
              </a:tblGrid>
              <a:tr h="45601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/>
                          <a:cs typeface="Times New Roman"/>
                        </a:rPr>
                        <a:t>Условия</a:t>
                      </a:r>
                      <a:endParaRPr lang="ru-RU" sz="32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/>
                          <a:cs typeface="Times New Roman"/>
                        </a:rPr>
                        <a:t>Результаты</a:t>
                      </a:r>
                      <a:endParaRPr lang="ru-RU" sz="3200" b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76939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lang="ru-RU" sz="2000" baseline="0" dirty="0" smtClean="0">
                          <a:latin typeface="Times New Roman"/>
                          <a:cs typeface="Times New Roman"/>
                        </a:rPr>
                        <a:t> Четкое соблюдение правил проведения урока самопроверки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Формируются регулятивные УУД:</a:t>
                      </a:r>
                    </a:p>
                    <a:p>
                      <a:pPr marL="0" indent="0"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способность анализировать собственную работу, находить ошибки, устанавливать их причины</a:t>
                      </a:r>
                    </a:p>
                    <a:p>
                      <a:pPr marL="0" indent="0"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оценка (сравнение с эталоном) результатов своей деятельности, весомости приводимых рассуждений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анализ эмоциональных состояний, полученных от успешной (неуспешной) деятельности</a:t>
                      </a:r>
                    </a:p>
                  </a:txBody>
                  <a:tcPr/>
                </a:tc>
              </a:tr>
              <a:tr h="13190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2. Объединение учащихся в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2. Формируются коммуникативные УУД: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способность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сотрудничать с учителем и одноклассниками, формулировать возникшие затруднения, обсуждать затруднения с товарищем 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умение договариваться, учитывать интересы товарищей по группе</a:t>
                      </a:r>
                    </a:p>
                  </a:txBody>
                  <a:tcPr/>
                </a:tc>
              </a:tr>
              <a:tr h="131900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lang="ru-RU" sz="2000" baseline="0" dirty="0" smtClean="0">
                          <a:latin typeface="Times New Roman"/>
                          <a:cs typeface="Times New Roman"/>
                        </a:rPr>
                        <a:t> Систематическое проведение урока самопроверки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3. Формируются личностные УУД: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положительная учебная мотивация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адекватная самооценка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 рост уровня учебных притязаний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снижение уровня  школьной тревожности</a:t>
                      </a:r>
                    </a:p>
                  </a:txBody>
                  <a:tcPr/>
                </a:tc>
              </a:tr>
              <a:tr h="19945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4. Укрупненная,</a:t>
                      </a:r>
                      <a:r>
                        <a:rPr lang="ru-RU" sz="2000" baseline="0" dirty="0" smtClean="0">
                          <a:latin typeface="Times New Roman"/>
                          <a:cs typeface="Times New Roman"/>
                        </a:rPr>
                        <a:t> целостная, обучающая система тематического контроля знаний учащихся 5-6 классов</a:t>
                      </a:r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/>
                          <a:cs typeface="Times New Roman"/>
                        </a:rPr>
                        <a:t>4. Формируются познавательные УУД: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способность анализировать и действовать с позиции содержания предмета, устанавливать причинно-следственные связи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анализ полученных результатов, сличение их с критериями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анализ качества выполненной учебной деятельности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синтез информации в итоговую оценку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bolensk.moy.su/new/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46D71"/>
              </a:clrFrom>
              <a:clrTo>
                <a:srgbClr val="546D71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350944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/>
                <a:cs typeface="Times New Roman"/>
              </a:rPr>
              <a:t>Спасибо за внимание!</a:t>
            </a:r>
            <a:endParaRPr lang="ru-RU" sz="5400" dirty="0"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420888"/>
            <a:ext cx="8350944" cy="10801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stratat@yandex.ru</a:t>
            </a:r>
            <a:endParaRPr kumimoji="0" lang="ru-RU" sz="5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8062912" cy="1800200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Харбих</a:t>
            </a:r>
            <a:endParaRPr lang="ru-RU" sz="43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43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Татьяна Станиславовна</a:t>
            </a:r>
            <a:endParaRPr lang="ru-RU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/>
                <a:cs typeface="Times New Roman"/>
              </a:rPr>
              <a:t>Цель урока самопроверки</a:t>
            </a:r>
            <a:endParaRPr lang="ru-RU" sz="40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86808" cy="437937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4000" dirty="0" smtClean="0">
                <a:latin typeface="Times New Roman"/>
                <a:cs typeface="Times New Roman"/>
              </a:rPr>
              <a:t>Формирование способности учащихся к осуществлению оценочной деятельности посредством организации коррекции знаний по той или иной КРУПНОЙ теме предметного содержания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cs typeface="Times New Roman"/>
              </a:rPr>
              <a:t>УМК И.И. Зубаревой «Математика, 5 класс»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45752"/>
          <a:ext cx="9144000" cy="5595616"/>
        </p:xfrm>
        <a:graphic>
          <a:graphicData uri="http://schemas.openxmlformats.org/drawingml/2006/table">
            <a:tbl>
              <a:tblPr/>
              <a:tblGrid>
                <a:gridCol w="2758837"/>
                <a:gridCol w="6385163"/>
              </a:tblGrid>
              <a:tr h="1995216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Натуральные числа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§ 1. Десятичная система счисления. Основные геометрические понятия (К-1)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§ 2. Округление чисел. Вычисления с многозначными числами (К-2)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§ 3. Преобразование выражений (К-3)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280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Обыкновенные дроби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§ 1. Обыкновенные дроби. Две задачи на дроби (К-4)</a:t>
                      </a:r>
                      <a:endParaRPr lang="ru-RU" sz="200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§ 2. Сложение и вычитание обыкн. Дробей (К-5)</a:t>
                      </a:r>
                      <a:endParaRPr lang="ru-RU" sz="200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944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Геометрические фигуры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§ 1. Углы (К-6)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§ 2. Треугольники (</a:t>
                      </a:r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К-7)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Десятичные дроби и геометрические тела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§ 1. Десятичные дроби  Сложение и вычитание десятичных дробей» (К-8)  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§ 2. Умножение и деление десятичных дробей  (К-9)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/>
                          <a:ea typeface="Times New Roman"/>
                          <a:cs typeface="Times New Roman"/>
                        </a:rPr>
                        <a:t>§ 3. Геометрические тела (К-10)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9292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/>
                <a:cs typeface="Times New Roman"/>
              </a:rPr>
              <a:t>Предполагаемый результат</a:t>
            </a:r>
            <a:endParaRPr lang="ru-RU" sz="40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2000264"/>
          </a:xfrm>
        </p:spPr>
        <p:txBody>
          <a:bodyPr>
            <a:normAutofit lnSpcReduction="10000"/>
          </a:bodyPr>
          <a:lstStyle/>
          <a:p>
            <a:r>
              <a:rPr lang="ru-RU" sz="3500" b="1" u="sng" dirty="0" smtClean="0">
                <a:latin typeface="Times New Roman"/>
                <a:cs typeface="Times New Roman"/>
              </a:rPr>
              <a:t>Предметный:</a:t>
            </a:r>
            <a:r>
              <a:rPr lang="ru-RU" sz="3500" dirty="0" smtClean="0">
                <a:latin typeface="Times New Roman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cs typeface="Times New Roman"/>
              </a:rPr>
              <a:t>коррекция знаний учащихся путем сравнения их решений с карточками-эталонами, исправления допущенных ошибок и решения заданий, аналогичных исправленным</a:t>
            </a:r>
            <a:endParaRPr lang="en-US" sz="3200" dirty="0" smtClean="0">
              <a:latin typeface="Times New Roman"/>
              <a:cs typeface="Times New Roman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3571876"/>
            <a:ext cx="9144000" cy="192882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500" b="1" u="sng" dirty="0" smtClean="0">
                <a:latin typeface="Times New Roman"/>
                <a:cs typeface="Times New Roman"/>
              </a:rPr>
              <a:t>Метап</a:t>
            </a:r>
            <a:r>
              <a:rPr kumimoji="0" lang="ru-RU" sz="35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редметный</a:t>
            </a:r>
            <a:r>
              <a:rPr kumimoji="0" lang="ru-RU" sz="3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lang="ru-RU" sz="35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lang="ru-RU" sz="3200" dirty="0" smtClean="0">
                <a:latin typeface="Times New Roman"/>
                <a:cs typeface="Times New Roman"/>
              </a:rPr>
              <a:t>получен опыт поиска сходств и различий, оценки собственных знаний и умений, использования критериев оценивания </a:t>
            </a:r>
            <a:endParaRPr lang="en-US" sz="3200" dirty="0" smtClean="0">
              <a:latin typeface="Times New Roman"/>
              <a:cs typeface="Times New Roman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5500702"/>
            <a:ext cx="8964488" cy="114300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ru-RU" sz="3500" b="1" u="sng" dirty="0" smtClean="0">
                <a:latin typeface="Times New Roman"/>
                <a:cs typeface="Times New Roman"/>
              </a:rPr>
              <a:t>Личностный</a:t>
            </a:r>
            <a:r>
              <a:rPr kumimoji="0" lang="ru-RU" sz="3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  <a:r>
              <a:rPr kumimoji="0" lang="ru-RU" sz="35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формируются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способности к контрольной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и оценочной функциям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9292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/>
                <a:cs typeface="Times New Roman"/>
              </a:rPr>
              <a:t>Задачи урока самопроверки</a:t>
            </a:r>
            <a:endParaRPr lang="ru-RU" sz="40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64488" cy="1357322"/>
          </a:xfrm>
        </p:spPr>
        <p:txBody>
          <a:bodyPr>
            <a:normAutofit/>
          </a:bodyPr>
          <a:lstStyle/>
          <a:p>
            <a:r>
              <a:rPr lang="ru-RU" sz="3500" dirty="0" smtClean="0">
                <a:latin typeface="Times New Roman"/>
                <a:cs typeface="Times New Roman"/>
              </a:rPr>
              <a:t>Проанализировать и исправить ошибки, допущенные на уроках ЗАЧЕТА</a:t>
            </a:r>
            <a:endParaRPr lang="en-US" sz="3500" dirty="0" smtClean="0">
              <a:latin typeface="Times New Roman"/>
              <a:cs typeface="Times New Roman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2357430"/>
            <a:ext cx="9144000" cy="128588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500" dirty="0" smtClean="0">
                <a:latin typeface="Times New Roman"/>
                <a:cs typeface="Times New Roman"/>
              </a:rPr>
              <a:t>Найти сходства и различия собственного решения и решений в карточке-эталоне</a:t>
            </a:r>
            <a:endParaRPr lang="en-US" sz="3500" dirty="0" smtClean="0">
              <a:latin typeface="Times New Roman"/>
              <a:cs typeface="Times New Roman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5500702"/>
            <a:ext cx="8964488" cy="121444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ru-RU" sz="3500" dirty="0" smtClean="0">
                <a:latin typeface="Times New Roman"/>
                <a:cs typeface="Times New Roman"/>
              </a:rPr>
              <a:t>Решить задания, аналогичные тем, где были допущены ошибки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786190"/>
            <a:ext cx="9144000" cy="1643074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500" dirty="0" smtClean="0">
                <a:latin typeface="Times New Roman"/>
                <a:cs typeface="Times New Roman"/>
              </a:rPr>
              <a:t>Оценить каждую из контрольных работ ЗАЧЕТА, сравнить поставленную оценку с УСТНОЙ оценкой учителя</a:t>
            </a:r>
            <a:endParaRPr lang="en-US" sz="35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872478" cy="9292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cs typeface="Times New Roman"/>
              </a:rPr>
              <a:t>Раздаточный материал на уроках ЗАЧЕТА</a:t>
            </a: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5072098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ЗАЧЕТ состоит из двух или более контрольных работ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29289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cap="all" dirty="0" smtClean="0">
                <a:latin typeface="Times New Roman"/>
                <a:cs typeface="Times New Roman"/>
              </a:rPr>
              <a:t>Итого</a:t>
            </a:r>
            <a:r>
              <a:rPr lang="ru-RU" sz="3600" b="1" u="sng" dirty="0" smtClean="0">
                <a:latin typeface="Times New Roman"/>
                <a:cs typeface="Times New Roman"/>
              </a:rPr>
              <a:t>: </a:t>
            </a:r>
          </a:p>
          <a:p>
            <a:r>
              <a:rPr lang="ru-RU" sz="3600" dirty="0" smtClean="0">
                <a:latin typeface="Times New Roman"/>
                <a:cs typeface="Times New Roman"/>
              </a:rPr>
              <a:t>на каждом уроке ЗАЧЕТА реально «работают» </a:t>
            </a:r>
          </a:p>
          <a:p>
            <a:r>
              <a:rPr lang="ru-RU" sz="3600" b="1" u="sng" dirty="0" smtClean="0">
                <a:latin typeface="Times New Roman"/>
                <a:cs typeface="Times New Roman"/>
              </a:rPr>
              <a:t>8 или 12 </a:t>
            </a:r>
            <a:r>
              <a:rPr lang="ru-RU" sz="3600" dirty="0" smtClean="0">
                <a:latin typeface="Times New Roman"/>
                <a:cs typeface="Times New Roman"/>
              </a:rPr>
              <a:t>карточек разного вида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4857760"/>
            <a:ext cx="5072098" cy="178595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dirty="0" smtClean="0">
                <a:latin typeface="Times New Roman"/>
                <a:cs typeface="Times New Roman"/>
              </a:rPr>
              <a:t>Каждая контрольная работа состоит из пяти </a:t>
            </a:r>
            <a:r>
              <a:rPr lang="ru-RU" sz="3000" dirty="0" err="1" smtClean="0">
                <a:latin typeface="Times New Roman"/>
                <a:cs typeface="Times New Roman"/>
              </a:rPr>
              <a:t>разноуровневых</a:t>
            </a:r>
            <a:r>
              <a:rPr lang="ru-RU" sz="3000" dirty="0" smtClean="0">
                <a:latin typeface="Times New Roman"/>
                <a:cs typeface="Times New Roman"/>
              </a:rPr>
              <a:t> заданий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714620"/>
            <a:ext cx="5072098" cy="2071702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dirty="0" smtClean="0">
                <a:latin typeface="Times New Roman"/>
                <a:cs typeface="Times New Roman"/>
              </a:rPr>
              <a:t>Каждая контрольная работа представлена в четырех аналогичных вариантах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ФОТОГРАФИИ\МОУ Оболенская СОШ\Оболенская СОШ-2014г\5б Урок-практикум\IMG_0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2394590"/>
            <a:ext cx="3347865" cy="4463409"/>
          </a:xfrm>
          <a:prstGeom prst="rect">
            <a:avLst/>
          </a:prstGeom>
          <a:noFill/>
        </p:spPr>
      </p:pic>
      <p:pic>
        <p:nvPicPr>
          <p:cNvPr id="1028" name="Picture 4" descr="E:\ФОТОГРАФИИ\МОУ Оболенская СОШ\Оболенская СОШ-2014г\5б Урок-практикум\IMG_0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852936"/>
            <a:ext cx="3672408" cy="2754559"/>
          </a:xfrm>
          <a:prstGeom prst="rect">
            <a:avLst/>
          </a:prstGeom>
          <a:noFill/>
        </p:spPr>
      </p:pic>
      <p:pic>
        <p:nvPicPr>
          <p:cNvPr id="1027" name="Picture 3" descr="E:\ФОТОГРАФИИ\МОУ Оболенская СОШ\Оболенская СОШ-2014г\5б Урок-практикум\IMG_0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3936076" cy="295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/>
                <a:cs typeface="Times New Roman"/>
              </a:rPr>
              <a:t>Формы работы с учащимися</a:t>
            </a:r>
            <a:endParaRPr lang="ru-RU" sz="40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3059832" cy="864096"/>
          </a:xfrm>
        </p:spPr>
        <p:txBody>
          <a:bodyPr>
            <a:normAutofit/>
          </a:bodyPr>
          <a:lstStyle/>
          <a:p>
            <a:r>
              <a:rPr lang="ru-RU" u="sng" dirty="0" smtClean="0">
                <a:latin typeface="Times New Roman"/>
                <a:cs typeface="Times New Roman"/>
              </a:rPr>
              <a:t>Групповая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79712" y="5877272"/>
            <a:ext cx="3635896" cy="79208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u="sng" dirty="0" smtClean="0">
                <a:latin typeface="Times New Roman"/>
                <a:cs typeface="Times New Roman"/>
              </a:rPr>
              <a:t>Индивидуальная</a:t>
            </a:r>
            <a:endParaRPr lang="ru-RU" sz="3000" dirty="0" smtClean="0">
              <a:latin typeface="Times New Roman"/>
              <a:cs typeface="Times New Roman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4437112"/>
            <a:ext cx="3131840" cy="79208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u="sng" dirty="0" smtClean="0">
                <a:latin typeface="Times New Roman"/>
                <a:cs typeface="Times New Roman"/>
              </a:rPr>
              <a:t>Фронтальная</a:t>
            </a:r>
            <a:endParaRPr lang="ru-RU" sz="3000" dirty="0" smtClean="0">
              <a:latin typeface="Times New Roman"/>
              <a:cs typeface="Times New Roman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9144000" cy="12858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/>
                <a:cs typeface="Times New Roman"/>
              </a:rPr>
              <a:t>Средства обучения вне урока самопроверки</a:t>
            </a:r>
            <a:endParaRPr lang="ru-RU" sz="40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8964488" cy="1857388"/>
          </a:xfrm>
        </p:spPr>
        <p:txBody>
          <a:bodyPr>
            <a:normAutofit/>
          </a:bodyPr>
          <a:lstStyle/>
          <a:p>
            <a:r>
              <a:rPr lang="ru-RU" u="sng" dirty="0" smtClean="0">
                <a:latin typeface="Times New Roman"/>
                <a:cs typeface="Times New Roman"/>
              </a:rPr>
              <a:t>УМК Н.Я. </a:t>
            </a:r>
            <a:r>
              <a:rPr lang="ru-RU" u="sng" dirty="0" err="1" smtClean="0">
                <a:latin typeface="Times New Roman"/>
                <a:cs typeface="Times New Roman"/>
              </a:rPr>
              <a:t>Виленкина</a:t>
            </a:r>
            <a:r>
              <a:rPr lang="ru-RU" dirty="0" smtClean="0">
                <a:latin typeface="Times New Roman"/>
                <a:cs typeface="Times New Roman"/>
              </a:rPr>
              <a:t>, в том числе:</a:t>
            </a: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контрольные работы из сборника контрольных работ  В.И. Жохова и Л.Б. Крайневой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4143380"/>
            <a:ext cx="8964488" cy="221457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/>
            </a:pPr>
            <a:r>
              <a:rPr lang="ru-RU" sz="3000" u="sng" dirty="0" smtClean="0">
                <a:latin typeface="Times New Roman"/>
                <a:cs typeface="Times New Roman"/>
              </a:rPr>
              <a:t>УМК И.И. Зубаревой и А.Г. Мордковича</a:t>
            </a:r>
            <a:r>
              <a:rPr lang="ru-RU" sz="3000" dirty="0" smtClean="0">
                <a:latin typeface="Times New Roman"/>
                <a:cs typeface="Times New Roman"/>
              </a:rPr>
              <a:t>, в том числе: 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3000" dirty="0" smtClean="0">
                <a:latin typeface="Times New Roman"/>
                <a:cs typeface="Times New Roman"/>
              </a:rPr>
              <a:t>контрольные работы из тетради для контрольных работ И.И. Зубаревой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5000660" cy="2786057"/>
        </p:xfrm>
        <a:graphic>
          <a:graphicData uri="http://schemas.openxmlformats.org/drawingml/2006/table">
            <a:tbl>
              <a:tblPr/>
              <a:tblGrid>
                <a:gridCol w="5000660"/>
              </a:tblGrid>
              <a:tr h="278605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Контрольная работа № 6</a:t>
                      </a:r>
                    </a:p>
                    <a:p>
                      <a:pPr marL="0" algn="ctr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2628900" algn="l"/>
                          <a:tab pos="449580" algn="l"/>
                          <a:tab pos="2628900" algn="l"/>
                        </a:tabLst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1</a:t>
                      </a:r>
                    </a:p>
                    <a:p>
                      <a:pPr marL="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Начертите угол </a:t>
                      </a:r>
                      <a:r>
                        <a:rPr kumimoji="0"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ABC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равный 75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Отметьте внутри угла точку О и проведите через нее прямую, перпендикулярную стороне </a:t>
                      </a:r>
                      <a:r>
                        <a:rPr kumimoji="0"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BC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В треугольнике </a:t>
                      </a:r>
                      <a:r>
                        <a:rPr kumimoji="0"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ABC 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составляет 54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 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kumimoji="0"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15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меньше. Найдите 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kumimoji="0"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треугольника </a:t>
                      </a:r>
                      <a:r>
                        <a:rPr kumimoji="0" lang="en-US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ABC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algn="just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Вычислите:  201 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15 – 7042 : 14.</a:t>
                      </a:r>
                    </a:p>
                    <a:p>
                      <a:pPr marL="0" algn="just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 В двух мешках было 75 кг</a:t>
                      </a:r>
                      <a:r>
                        <a:rPr kumimoji="0" lang="ru-RU" sz="1400" b="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крупы. После того как из первого мешка продали 12 кг, а из второго 18 кг, в первом мешке крупы оказалось в 2 раза больше, чем во втором. Сколько килограммов крупы было в каждом мешке первоначально?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928934"/>
          <a:ext cx="4500562" cy="3714776"/>
        </p:xfrm>
        <a:graphic>
          <a:graphicData uri="http://schemas.openxmlformats.org/drawingml/2006/table">
            <a:tbl>
              <a:tblPr/>
              <a:tblGrid>
                <a:gridCol w="4500562"/>
              </a:tblGrid>
              <a:tr h="371477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Контрольная работа № 6</a:t>
                      </a:r>
                    </a:p>
                    <a:p>
                      <a:pPr marL="0" algn="ctr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1</a:t>
                      </a:r>
                      <a:endParaRPr kumimoji="0" lang="ru-RU" sz="1200" kern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algn="just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1˚. Начертите угол ABC равный 56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Проведите биссектрису этого угла, отметьте на ней точку О и проведите через нее прямые, перпендикулярные</a:t>
                      </a:r>
                      <a:r>
                        <a:rPr kumimoji="0" lang="ru-RU" sz="13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сторонам угла ABC.</a:t>
                      </a:r>
                    </a:p>
                    <a:p>
                      <a:pPr marL="0" algn="just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2˚. Определите величину угла, 7/10 которого равны 63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Начертите этот угол и постройте его биссектрису.</a:t>
                      </a:r>
                    </a:p>
                    <a:p>
                      <a:pPr marL="0" algn="just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3˚. Начертите угол, градусная мера которого равна 11/18 развернутого угла.</a:t>
                      </a:r>
                    </a:p>
                    <a:p>
                      <a:pPr marL="0" algn="just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Вычислите:  201 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15 – 7042 : 14.</a:t>
                      </a:r>
                    </a:p>
                    <a:p>
                      <a:pPr marL="0" algn="just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 В двух мешках было 75 кг крупы. После того как из первого мешка продали 12 кг, а из второго 18 кг, в первом мешке крупы оказалось в 2 раза больше, чем во втором. Сколько килограммов крупы было в каждом мешке первоначально?</a:t>
                      </a: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99992" y="2786059"/>
          <a:ext cx="4644008" cy="4071941"/>
        </p:xfrm>
        <a:graphic>
          <a:graphicData uri="http://schemas.openxmlformats.org/drawingml/2006/table">
            <a:tbl>
              <a:tblPr/>
              <a:tblGrid>
                <a:gridCol w="4644008"/>
              </a:tblGrid>
              <a:tr h="407194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Контрольная работа № 7</a:t>
                      </a:r>
                    </a:p>
                    <a:p>
                      <a:pPr marL="0" algn="ctr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2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1</a:t>
                      </a:r>
                      <a:endParaRPr kumimoji="0" lang="ru-RU" sz="1200" kern="1200" dirty="0" smtClea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algn="just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1˚. Начертите прямоугольный треугольник ABC с острым углом 30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постройте биссектрису этого угла. Чему равна величина образованных в треугольнике углов?</a:t>
                      </a:r>
                    </a:p>
                    <a:p>
                      <a:pPr marL="0" algn="just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2˚. В треугольнике ABC 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составляет 54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 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 на 15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меньше. Найдите 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 треугольника ABC. Решите задачу арифметическим способом (по действиям, с пояснениями к действиям).</a:t>
                      </a:r>
                    </a:p>
                    <a:p>
                      <a:pPr marL="0" algn="just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3˚. В треугольнике ABC 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составляет 55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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а 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 в 5 раз меньше. Найдите 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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 треугольника ABC. Решите задачу алгебраическим способом (при помощи уравнения).</a:t>
                      </a:r>
                    </a:p>
                    <a:p>
                      <a:pPr marL="0" algn="just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Вычислите:  201 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</a:t>
                      </a: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(1197 + 7042 : 14).</a:t>
                      </a:r>
                    </a:p>
                    <a:p>
                      <a:pPr marL="0" algn="just" rtl="0" eaLnBrk="1" latinLnBrk="0" hangingPunct="1">
                        <a:lnSpc>
                          <a:spcPct val="125000"/>
                        </a:lnSpc>
                      </a:pPr>
                      <a:r>
                        <a:rPr kumimoji="0" lang="ru-RU" sz="13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 Саша живет двенадцатиэтажном доме в квартире № 333. Определите, в каком подъезде и на каком этаже живет Саша, если в доме на этаже расположено четыре квартиры.</a:t>
                      </a:r>
                      <a:endParaRPr kumimoji="0" lang="ru-RU" sz="1300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041" marR="420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555490" y="0"/>
            <a:ext cx="4588510" cy="2825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Раздаточный материал</a:t>
            </a:r>
            <a:r>
              <a:rPr kumimoji="0" lang="ru-RU" sz="3200" b="1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для </a:t>
            </a: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ЗАЧЕТА №</a:t>
            </a:r>
            <a:r>
              <a:rPr kumimoji="0" lang="ru-RU" sz="3200" b="1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3</a:t>
            </a:r>
            <a:r>
              <a:rPr kumimoji="0" lang="ru-RU" sz="3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 по теме «Геометрические фигуры», 5 класс</a:t>
            </a:r>
            <a:endParaRPr kumimoji="0" lang="ru-RU" sz="3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1095</TotalTime>
  <Words>1307</Words>
  <Application>Microsoft Office PowerPoint</Application>
  <PresentationFormat>Экран (4:3)</PresentationFormat>
  <Paragraphs>150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Методическая разработка на тему:  «Урок самопроверки контрольных работ по математике в 5 - 6 классах как средство формирования познавательных, регулятивных, коммуникативных и личностных УУД»</vt:lpstr>
      <vt:lpstr>Цель урока самопроверки</vt:lpstr>
      <vt:lpstr>УМК И.И. Зубаревой «Математика, 5 класс»</vt:lpstr>
      <vt:lpstr>Предполагаемый результат</vt:lpstr>
      <vt:lpstr>Задачи урока самопроверки</vt:lpstr>
      <vt:lpstr>Раздаточный материал на уроках ЗАЧЕТА</vt:lpstr>
      <vt:lpstr>Формы работы с учащимися</vt:lpstr>
      <vt:lpstr>Средства обучения вне урока самопроверки</vt:lpstr>
      <vt:lpstr>Слайд 9</vt:lpstr>
      <vt:lpstr>Средства обучения на уроке самопроверки</vt:lpstr>
      <vt:lpstr>Слайд 11</vt:lpstr>
      <vt:lpstr>УМК Н.Я. Виленкина «Математика, 5 класс»</vt:lpstr>
      <vt:lpstr>Деятельность учителя и учащихся</vt:lpstr>
      <vt:lpstr>Правила работы на уроке (для учащихся)</vt:lpstr>
      <vt:lpstr>Слайд 15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ИМИДЖ ГОСУДАРСТВА: ФАКТОРЫ И КОММУНИКАТИВНАЯ СТРАТЕГИЯ ЕГО ФОРМИРОВАНИЯ (НА ПРИМЕРЕ ЧИЛИ) </dc:title>
  <dc:creator>User</dc:creator>
  <cp:lastModifiedBy>Мама</cp:lastModifiedBy>
  <cp:revision>103</cp:revision>
  <dcterms:created xsi:type="dcterms:W3CDTF">2014-11-30T12:36:31Z</dcterms:created>
  <dcterms:modified xsi:type="dcterms:W3CDTF">2016-12-18T11:51:42Z</dcterms:modified>
</cp:coreProperties>
</file>