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handoutMasterIdLst>
    <p:handoutMasterId r:id="rId55"/>
  </p:handoutMasterIdLst>
  <p:sldIdLst>
    <p:sldId id="302" r:id="rId4"/>
    <p:sldId id="300" r:id="rId5"/>
    <p:sldId id="258" r:id="rId6"/>
    <p:sldId id="257" r:id="rId7"/>
    <p:sldId id="259" r:id="rId8"/>
    <p:sldId id="260" r:id="rId9"/>
    <p:sldId id="262" r:id="rId10"/>
    <p:sldId id="263" r:id="rId11"/>
    <p:sldId id="261" r:id="rId12"/>
    <p:sldId id="265" r:id="rId13"/>
    <p:sldId id="264" r:id="rId14"/>
    <p:sldId id="266" r:id="rId15"/>
    <p:sldId id="269" r:id="rId16"/>
    <p:sldId id="305" r:id="rId17"/>
    <p:sldId id="267" r:id="rId18"/>
    <p:sldId id="270" r:id="rId19"/>
    <p:sldId id="320" r:id="rId20"/>
    <p:sldId id="271" r:id="rId21"/>
    <p:sldId id="308" r:id="rId22"/>
    <p:sldId id="273" r:id="rId23"/>
    <p:sldId id="279" r:id="rId24"/>
    <p:sldId id="280" r:id="rId25"/>
    <p:sldId id="274" r:id="rId26"/>
    <p:sldId id="281" r:id="rId27"/>
    <p:sldId id="282" r:id="rId28"/>
    <p:sldId id="283" r:id="rId29"/>
    <p:sldId id="307" r:id="rId30"/>
    <p:sldId id="284" r:id="rId31"/>
    <p:sldId id="275" r:id="rId32"/>
    <p:sldId id="310" r:id="rId33"/>
    <p:sldId id="296" r:id="rId34"/>
    <p:sldId id="297" r:id="rId35"/>
    <p:sldId id="298" r:id="rId36"/>
    <p:sldId id="299" r:id="rId37"/>
    <p:sldId id="278" r:id="rId38"/>
    <p:sldId id="292" r:id="rId39"/>
    <p:sldId id="315" r:id="rId40"/>
    <p:sldId id="313" r:id="rId41"/>
    <p:sldId id="312" r:id="rId42"/>
    <p:sldId id="321" r:id="rId43"/>
    <p:sldId id="287" r:id="rId44"/>
    <p:sldId id="288" r:id="rId45"/>
    <p:sldId id="289" r:id="rId46"/>
    <p:sldId id="290" r:id="rId47"/>
    <p:sldId id="293" r:id="rId48"/>
    <p:sldId id="295" r:id="rId49"/>
    <p:sldId id="294" r:id="rId50"/>
    <p:sldId id="306" r:id="rId51"/>
    <p:sldId id="314" r:id="rId52"/>
    <p:sldId id="322" r:id="rId53"/>
    <p:sldId id="317" r:id="rId5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ндрей" initials="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2B"/>
    <a:srgbClr val="FF5050"/>
    <a:srgbClr val="FF3300"/>
    <a:srgbClr val="FFFF00"/>
    <a:srgbClr val="820000"/>
    <a:srgbClr val="002E8A"/>
    <a:srgbClr val="000099"/>
    <a:srgbClr val="AFDC7E"/>
    <a:srgbClr val="93E3FF"/>
    <a:srgbClr val="FAC6B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6523" autoAdjust="0"/>
    <p:restoredTop sz="94660"/>
  </p:normalViewPr>
  <p:slideViewPr>
    <p:cSldViewPr>
      <p:cViewPr>
        <p:scale>
          <a:sx n="100" d="100"/>
          <a:sy n="100" d="100"/>
        </p:scale>
        <p:origin x="-276" y="-114"/>
      </p:cViewPr>
      <p:guideLst>
        <p:guide orient="horz" pos="2160"/>
        <p:guide pos="2880"/>
      </p:guideLst>
    </p:cSldViewPr>
  </p:slideViewPr>
  <p:notesTextViewPr>
    <p:cViewPr>
      <p:scale>
        <a:sx n="50" d="100"/>
        <a:sy n="5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commentAuthors" Target="commentAuthor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55103-D0A0-4CE7-8AD1-4C59C8BC68A5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334AFC-4D60-46B3-8CFC-411A5B3EFB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FD2A-7FA6-423E-BE6B-1D9DA2BF7E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2FBF-03A9-4441-83F5-8CEFD7A1F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FD2A-7FA6-423E-BE6B-1D9DA2BF7E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2FBF-03A9-4441-83F5-8CEFD7A1F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FD2A-7FA6-423E-BE6B-1D9DA2BF7E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2FBF-03A9-4441-83F5-8CEFD7A1F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FD2A-7FA6-423E-BE6B-1D9DA2BF7E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91F2FBF-03A9-4441-83F5-8CEFD7A1F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FD2A-7FA6-423E-BE6B-1D9DA2BF7E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91F2FBF-03A9-4441-83F5-8CEFD7A1F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FD2A-7FA6-423E-BE6B-1D9DA2BF7E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2FBF-03A9-4441-83F5-8CEFD7A1F2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FD2A-7FA6-423E-BE6B-1D9DA2BF7E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2FBF-03A9-4441-83F5-8CEFD7A1F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FD2A-7FA6-423E-BE6B-1D9DA2BF7E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91F2FBF-03A9-4441-83F5-8CEFD7A1F2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FD2A-7FA6-423E-BE6B-1D9DA2BF7E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2FBF-03A9-4441-83F5-8CEFD7A1F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FD2A-7FA6-423E-BE6B-1D9DA2BF7E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2FBF-03A9-4441-83F5-8CEFD7A1F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FD2A-7FA6-423E-BE6B-1D9DA2BF7E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2FBF-03A9-4441-83F5-8CEFD7A1F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FD2A-7FA6-423E-BE6B-1D9DA2BF7E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2FBF-03A9-4441-83F5-8CEFD7A1F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FD2A-7FA6-423E-BE6B-1D9DA2BF7E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2FBF-03A9-4441-83F5-8CEFD7A1F2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FD2A-7FA6-423E-BE6B-1D9DA2BF7E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2FBF-03A9-4441-83F5-8CEFD7A1F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FD2A-7FA6-423E-BE6B-1D9DA2BF7E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2FBF-03A9-4441-83F5-8CEFD7A1F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FD2A-7FA6-423E-BE6B-1D9DA2BF7E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2FBF-03A9-4441-83F5-8CEFD7A1F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FD2A-7FA6-423E-BE6B-1D9DA2BF7E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2FBF-03A9-4441-83F5-8CEFD7A1F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FD2A-7FA6-423E-BE6B-1D9DA2BF7E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2FBF-03A9-4441-83F5-8CEFD7A1F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FD2A-7FA6-423E-BE6B-1D9DA2BF7E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2FBF-03A9-4441-83F5-8CEFD7A1F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FD2A-7FA6-423E-BE6B-1D9DA2BF7E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2FBF-03A9-4441-83F5-8CEFD7A1F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FD2A-7FA6-423E-BE6B-1D9DA2BF7E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1F2FBF-03A9-4441-83F5-8CEFD7A1F2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FD2A-7FA6-423E-BE6B-1D9DA2BF7E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2FBF-03A9-4441-83F5-8CEFD7A1F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FD2A-7FA6-423E-BE6B-1D9DA2BF7E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2FBF-03A9-4441-83F5-8CEFD7A1F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FD2A-7FA6-423E-BE6B-1D9DA2BF7E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91F2FBF-03A9-4441-83F5-8CEFD7A1F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26AFD2A-7FA6-423E-BE6B-1D9DA2BF7E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2FBF-03A9-4441-83F5-8CEFD7A1F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FD2A-7FA6-423E-BE6B-1D9DA2BF7E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2FBF-03A9-4441-83F5-8CEFD7A1F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FD2A-7FA6-423E-BE6B-1D9DA2BF7E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2FBF-03A9-4441-83F5-8CEFD7A1F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FD2A-7FA6-423E-BE6B-1D9DA2BF7E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2FBF-03A9-4441-83F5-8CEFD7A1F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FD2A-7FA6-423E-BE6B-1D9DA2BF7E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2FBF-03A9-4441-83F5-8CEFD7A1F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FD2A-7FA6-423E-BE6B-1D9DA2BF7E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2FBF-03A9-4441-83F5-8CEFD7A1F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FD2A-7FA6-423E-BE6B-1D9DA2BF7E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2FBF-03A9-4441-83F5-8CEFD7A1F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FD2A-7FA6-423E-BE6B-1D9DA2BF7E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2FBF-03A9-4441-83F5-8CEFD7A1F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FD2A-7FA6-423E-BE6B-1D9DA2BF7E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2FBF-03A9-4441-83F5-8CEFD7A1F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AFD2A-7FA6-423E-BE6B-1D9DA2BF7E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F2FBF-03A9-4441-83F5-8CEFD7A1F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26AFD2A-7FA6-423E-BE6B-1D9DA2BF7E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91F2FBF-03A9-4441-83F5-8CEFD7A1F2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26AFD2A-7FA6-423E-BE6B-1D9DA2BF7E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91F2FBF-03A9-4441-83F5-8CEFD7A1F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0" y="1428736"/>
            <a:ext cx="9144000" cy="485776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ts val="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1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   Пройденные темы:</a:t>
            </a:r>
          </a:p>
          <a:p>
            <a:pPr marL="0" marR="0" lvl="0" indent="0" algn="ctr" defTabSz="914400" rtl="0" eaLnBrk="1" fontAlgn="auto" latinLnBrk="0" hangingPunct="1">
              <a:lnSpc>
                <a:spcPts val="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ТЕМА 1.8. </a:t>
            </a:r>
          </a:p>
          <a:p>
            <a:pPr marL="0" marR="0" lvl="0" indent="0" algn="ctr" defTabSz="914400" rtl="0" eaLnBrk="1" fontAlgn="auto" latinLnBrk="0" hangingPunct="1">
              <a:lnSpc>
                <a:spcPts val="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u="sng" cap="all" dirty="0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Arial Black" pitchFamily="34" charset="0"/>
                <a:ea typeface="+mj-ea"/>
                <a:cs typeface="+mj-cs"/>
              </a:rPr>
              <a:t>ПОЗНАВАТЕЛЬНАЯ ДЕЯТЕЛЬНОСТЬ </a:t>
            </a:r>
            <a:r>
              <a:rPr lang="ru-RU" sz="3200" b="1" cap="all" dirty="0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Arial Black" pitchFamily="34" charset="0"/>
                <a:ea typeface="+mj-ea"/>
                <a:cs typeface="+mj-cs"/>
              </a:rPr>
              <a:t>человека</a:t>
            </a:r>
          </a:p>
          <a:p>
            <a:pPr lvl="0" algn="ctr">
              <a:lnSpc>
                <a:spcPts val="5000"/>
              </a:lnSpc>
              <a:spcBef>
                <a:spcPct val="0"/>
              </a:spcBef>
              <a:defRPr/>
            </a:pPr>
            <a:r>
              <a:rPr lang="ru-RU" sz="2800" cap="all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Arial Black" pitchFamily="34" charset="0"/>
              </a:rPr>
              <a:t>ТЕМА 1.</a:t>
            </a:r>
            <a:r>
              <a:rPr lang="en-US" sz="2800" cap="all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Arial Black" pitchFamily="34" charset="0"/>
              </a:rPr>
              <a:t>9</a:t>
            </a:r>
            <a:r>
              <a:rPr lang="ru-RU" sz="2800" cap="all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Arial Black" pitchFamily="34" charset="0"/>
              </a:rPr>
              <a:t>. </a:t>
            </a:r>
          </a:p>
          <a:p>
            <a:pPr lvl="0" algn="ctr">
              <a:lnSpc>
                <a:spcPts val="5000"/>
              </a:lnSpc>
              <a:spcBef>
                <a:spcPct val="0"/>
              </a:spcBef>
              <a:defRPr/>
            </a:pPr>
            <a:r>
              <a:rPr lang="ru-RU" sz="3200" b="1" u="sng" cap="all" dirty="0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Arial Black" pitchFamily="34" charset="0"/>
              </a:rPr>
              <a:t>Мировоззрение </a:t>
            </a:r>
          </a:p>
          <a:p>
            <a:pPr lvl="0" algn="ctr">
              <a:lnSpc>
                <a:spcPts val="5000"/>
              </a:lnSpc>
              <a:spcBef>
                <a:spcPct val="0"/>
              </a:spcBef>
              <a:defRPr/>
            </a:pPr>
            <a:r>
              <a:rPr lang="ru-RU" sz="3200" b="1" cap="all" dirty="0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Arial Black" pitchFamily="34" charset="0"/>
              </a:rPr>
              <a:t>человека</a:t>
            </a:r>
          </a:p>
          <a:p>
            <a:pPr marL="0" marR="0" lvl="0" indent="0" algn="ctr" defTabSz="914400" rtl="0" eaLnBrk="1" fontAlgn="auto" latinLnBrk="0" hangingPunct="1">
              <a:lnSpc>
                <a:spcPts val="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cap="all" dirty="0" smtClean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42852"/>
            <a:ext cx="8858312" cy="107157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rgbClr val="FFFFFF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Раздел 1. </a:t>
            </a:r>
          </a:p>
          <a:p>
            <a:pPr algn="ctr">
              <a:lnSpc>
                <a:spcPts val="4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Человек как творец и творение культуры</a:t>
            </a:r>
            <a:endParaRPr lang="ru-RU" sz="2800" b="1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0694" y="5929330"/>
            <a:ext cx="35004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ГПОАУ ЯО </a:t>
            </a:r>
          </a:p>
          <a:p>
            <a:pPr algn="ctr"/>
            <a:r>
              <a:rPr lang="ru-RU" sz="1200" b="1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Ярославский колледж сервиса и дизайна</a:t>
            </a:r>
          </a:p>
          <a:p>
            <a:pPr algn="ctr"/>
            <a:r>
              <a:rPr lang="ru-RU" sz="12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п</a:t>
            </a:r>
            <a:r>
              <a:rPr lang="ru-RU" sz="12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реподаватель истории и обществознания </a:t>
            </a:r>
            <a:r>
              <a:rPr lang="ru-RU" sz="1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Мещеряков А.Г.</a:t>
            </a:r>
            <a:endParaRPr lang="ru-RU" sz="14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4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Терминологический диктант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Тема 1.9. Мировоззрение человека</a:t>
            </a:r>
            <a:endParaRPr lang="ru-RU" b="1" dirty="0">
              <a:solidFill>
                <a:srgbClr val="C00000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785918" y="2357430"/>
            <a:ext cx="7143800" cy="4357718"/>
            <a:chOff x="1785918" y="2357430"/>
            <a:chExt cx="7143800" cy="4357718"/>
          </a:xfrm>
        </p:grpSpPr>
        <p:grpSp>
          <p:nvGrpSpPr>
            <p:cNvPr id="3" name="Группа 7"/>
            <p:cNvGrpSpPr/>
            <p:nvPr/>
          </p:nvGrpSpPr>
          <p:grpSpPr>
            <a:xfrm>
              <a:off x="1785918" y="2357430"/>
              <a:ext cx="5786478" cy="1905956"/>
              <a:chOff x="1785918" y="2357430"/>
              <a:chExt cx="5786478" cy="1905956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1785918" y="2786058"/>
                <a:ext cx="5786478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5400" b="1" dirty="0" smtClean="0">
                    <a:solidFill>
                      <a:srgbClr val="002060"/>
                    </a:solidFill>
                  </a:rPr>
                  <a:t>Истина     –  </a:t>
                </a:r>
              </a:p>
              <a:p>
                <a:endParaRPr lang="ru-RU" sz="36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7" name="Скругленный прямоугольник 6"/>
              <p:cNvSpPr/>
              <p:nvPr/>
            </p:nvSpPr>
            <p:spPr>
              <a:xfrm>
                <a:off x="5643571" y="2357430"/>
                <a:ext cx="1714512" cy="1857388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0" b="1" dirty="0" smtClean="0">
                    <a:solidFill>
                      <a:schemeClr val="bg1"/>
                    </a:solidFill>
                  </a:rPr>
                  <a:t>?</a:t>
                </a:r>
                <a:endParaRPr lang="ru-RU" sz="12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" name="Прямоугольник 7"/>
            <p:cNvSpPr/>
            <p:nvPr/>
          </p:nvSpPr>
          <p:spPr>
            <a:xfrm>
              <a:off x="8143900" y="5929330"/>
              <a:ext cx="785818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>
                  <a:solidFill>
                    <a:srgbClr val="002060"/>
                  </a:solidFill>
                </a:rPr>
                <a:t>8</a:t>
              </a:r>
              <a:endParaRPr lang="ru-RU" sz="6000" b="1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85728"/>
            <a:ext cx="2400288" cy="928694"/>
          </a:xfrm>
          <a:solidFill>
            <a:srgbClr val="FAC6B8"/>
          </a:solidFill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ru-RU" b="1" dirty="0" smtClean="0">
                <a:solidFill>
                  <a:srgbClr val="C00000"/>
                </a:solidFill>
              </a:rPr>
              <a:t>Ответы: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34" y="285728"/>
            <a:ext cx="785818" cy="85725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bg1"/>
                </a:solidFill>
              </a:rPr>
              <a:t>!</a:t>
            </a:r>
            <a:endParaRPr lang="ru-RU" sz="96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285860"/>
            <a:ext cx="878687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3200" b="1" dirty="0" smtClean="0">
                <a:solidFill>
                  <a:srgbClr val="002060"/>
                </a:solidFill>
              </a:rPr>
              <a:t>Духовные ценности </a:t>
            </a:r>
          </a:p>
          <a:p>
            <a:pPr marL="342900" indent="-342900">
              <a:buAutoNum type="arabicPeriod"/>
            </a:pPr>
            <a:r>
              <a:rPr lang="ru-RU" sz="3200" b="1" dirty="0" smtClean="0">
                <a:solidFill>
                  <a:srgbClr val="C00000"/>
                </a:solidFill>
              </a:rPr>
              <a:t>Мировоззрение </a:t>
            </a:r>
            <a:r>
              <a:rPr lang="ru-RU" sz="3200" dirty="0" smtClean="0">
                <a:solidFill>
                  <a:schemeClr val="bg1"/>
                </a:solidFill>
              </a:rPr>
              <a:t>.....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ru-RU" sz="3200" b="1" dirty="0" smtClean="0">
                <a:solidFill>
                  <a:srgbClr val="002060"/>
                </a:solidFill>
              </a:rPr>
              <a:t>Мировосприятие </a:t>
            </a:r>
            <a:r>
              <a:rPr lang="ru-RU" sz="3200" dirty="0" smtClean="0">
                <a:solidFill>
                  <a:schemeClr val="bg1"/>
                </a:solidFill>
              </a:rPr>
              <a:t>…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ru-RU" sz="3200" b="1" dirty="0" smtClean="0">
                <a:solidFill>
                  <a:srgbClr val="C00000"/>
                </a:solidFill>
              </a:rPr>
              <a:t>Знание </a:t>
            </a:r>
            <a:r>
              <a:rPr lang="ru-RU" sz="3200" dirty="0" smtClean="0">
                <a:solidFill>
                  <a:schemeClr val="bg1"/>
                </a:solidFill>
              </a:rPr>
              <a:t>………………… 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ru-RU" sz="3200" b="1" dirty="0" smtClean="0">
                <a:solidFill>
                  <a:srgbClr val="002060"/>
                </a:solidFill>
              </a:rPr>
              <a:t>Агностицизм </a:t>
            </a:r>
            <a:r>
              <a:rPr lang="ru-RU" sz="3200" dirty="0" smtClean="0">
                <a:solidFill>
                  <a:schemeClr val="bg1"/>
                </a:solidFill>
              </a:rPr>
              <a:t>…………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ru-RU" sz="3200" b="1" dirty="0" smtClean="0">
                <a:solidFill>
                  <a:srgbClr val="C00000"/>
                </a:solidFill>
              </a:rPr>
              <a:t>Эмпиризм</a:t>
            </a:r>
            <a:r>
              <a:rPr lang="ru-RU" sz="3200" dirty="0" smtClean="0">
                <a:solidFill>
                  <a:schemeClr val="bg1"/>
                </a:solidFill>
              </a:rPr>
              <a:t>……………    </a:t>
            </a:r>
            <a:r>
              <a:rPr lang="ru-RU" sz="3200" dirty="0" smtClean="0">
                <a:solidFill>
                  <a:srgbClr val="002060"/>
                </a:solidFill>
              </a:rPr>
              <a:t> 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7. </a:t>
            </a:r>
            <a:r>
              <a:rPr lang="ru-RU" sz="3200" b="1" dirty="0" smtClean="0">
                <a:solidFill>
                  <a:srgbClr val="002060"/>
                </a:solidFill>
              </a:rPr>
              <a:t>Высшая степень ценного или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 наилучшее, завершенное 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состояние какого-либо явления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8. </a:t>
            </a:r>
            <a:r>
              <a:rPr lang="ru-RU" sz="3200" b="1" dirty="0" smtClean="0">
                <a:solidFill>
                  <a:srgbClr val="C00000"/>
                </a:solidFill>
              </a:rPr>
              <a:t>Соответствие знаний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действительности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857884" y="500042"/>
            <a:ext cx="3071834" cy="32147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Критерии оценки: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10 баллов – «5»;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8-9 баллов - «4»;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6-7 баллов – «3»;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0-5 баллов – «2»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29322" y="4500570"/>
            <a:ext cx="2000264" cy="10001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2 балла </a:t>
            </a:r>
          </a:p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500562" y="5715016"/>
            <a:ext cx="2000264" cy="10001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2 балла </a:t>
            </a:r>
          </a:p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14810" y="1428736"/>
            <a:ext cx="1428760" cy="4286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1 балл </a:t>
            </a:r>
          </a:p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571868" y="1928802"/>
            <a:ext cx="1428760" cy="4286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1 балл </a:t>
            </a:r>
          </a:p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714744" y="2428868"/>
            <a:ext cx="1428760" cy="4286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1 балл </a:t>
            </a:r>
          </a:p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071670" y="2786058"/>
            <a:ext cx="1428760" cy="4286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1 балл </a:t>
            </a:r>
          </a:p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071802" y="3286124"/>
            <a:ext cx="1428760" cy="4286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1 балл </a:t>
            </a:r>
          </a:p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643174" y="3786190"/>
            <a:ext cx="1428760" cy="4286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1 балл </a:t>
            </a:r>
          </a:p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&amp;Ocy;&amp;bcy;&amp;ocy;&amp;icy; &amp;Pcy;&amp;iecy;&amp;jcy;&amp;zcy;&amp;acy;&amp;zhcy;, &amp;ncy;&amp;iecy;&amp;bcy;&amp;ocy;, &amp;gcy;&amp;ocy;&amp;lcy;&amp;ucy;&amp;bcy;&amp;ocy;&amp;iecy;, &amp;ocy;&amp;bcy;&amp;lcy;&amp;acy;&amp;kcy;&amp;acy;, &amp;scy;&amp;ocy;&amp;lcy;&amp;ncy;&amp;tscy;&amp;iecy;, &amp;scy;&amp;vcy;&amp;iecy;&amp;tcy;, &amp;lcy;&amp;ucy;&amp;chcy;&amp;icy; &amp;kcy;&amp;acy;&amp;rcy;&amp;tcy;&amp;icy;&amp;ncy;&amp;kcy;&amp;icy; &amp;bcy;&amp;iecy;&amp;scy;&amp;pcy;&amp;lcy;&amp;acy;&amp;tcy;&amp;ncy;&amp;ocy; the-space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-857288" y="0"/>
            <a:ext cx="10677549" cy="7101412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0" y="1428736"/>
            <a:ext cx="8858280" cy="229710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ТЕМА 1.10.</a:t>
            </a: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ru-RU" sz="4400" b="1" i="0" u="sng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РЕЛИГИЯ </a:t>
            </a:r>
            <a:r>
              <a:rPr kumimoji="0" lang="ru-RU" sz="4400" b="1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ru-RU" sz="4400" b="1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КАК ФЕНОМЕН КУЛЬТУРЫ</a:t>
            </a:r>
            <a:endParaRPr kumimoji="0" lang="ru-RU" sz="4400" b="1" i="0" u="none" strike="noStrike" kern="1200" cap="all" spc="0" normalizeH="0" baseline="0" noProof="0" dirty="0">
              <a:ln>
                <a:noFill/>
              </a:ln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5661248"/>
            <a:ext cx="27363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 smtClean="0">
                <a:solidFill>
                  <a:srgbClr val="007FDE"/>
                </a:solidFill>
              </a:rPr>
              <a:t>ГПОАУ ЯО </a:t>
            </a:r>
          </a:p>
          <a:p>
            <a:r>
              <a:rPr lang="ru-RU" sz="1000" i="1" dirty="0" smtClean="0">
                <a:solidFill>
                  <a:srgbClr val="007FDE"/>
                </a:solidFill>
              </a:rPr>
              <a:t>Ярославский колледж сервиса и дизайна </a:t>
            </a:r>
          </a:p>
          <a:p>
            <a:r>
              <a:rPr lang="ru-RU" sz="1000" i="1" dirty="0" smtClean="0">
                <a:solidFill>
                  <a:srgbClr val="007FDE"/>
                </a:solidFill>
              </a:rPr>
              <a:t>преподаватель истории и обществознания </a:t>
            </a:r>
          </a:p>
          <a:p>
            <a:r>
              <a:rPr lang="ru-RU" sz="1000" i="1" dirty="0" smtClean="0">
                <a:solidFill>
                  <a:srgbClr val="007FDE"/>
                </a:solidFill>
              </a:rPr>
              <a:t>Мещеряков А.Г.</a:t>
            </a:r>
          </a:p>
          <a:p>
            <a:r>
              <a:rPr lang="ru-RU" sz="1000" i="1" dirty="0" smtClean="0">
                <a:solidFill>
                  <a:srgbClr val="007FDE"/>
                </a:solidFill>
              </a:rPr>
              <a:t>Ярославль, 2015</a:t>
            </a:r>
            <a:endParaRPr lang="ru-RU" sz="1000" i="1" dirty="0">
              <a:solidFill>
                <a:srgbClr val="007FD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714412" y="214290"/>
            <a:ext cx="10287072" cy="1143008"/>
          </a:xfrm>
          <a:prstGeom prst="rect">
            <a:avLst/>
          </a:prstGeom>
          <a:solidFill>
            <a:srgbClr val="0070C0">
              <a:alpha val="0"/>
            </a:srgbClr>
          </a:solidFill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500"/>
              </a:lnSpc>
            </a:pPr>
            <a:r>
              <a:rPr lang="ru-RU" sz="2800" b="1" dirty="0" smtClean="0">
                <a:solidFill>
                  <a:srgbClr val="002E8A"/>
                </a:solidFill>
                <a:latin typeface="Arial Black" pitchFamily="34" charset="0"/>
                <a:cs typeface="Times New Roman" pitchFamily="18" charset="0"/>
              </a:rPr>
              <a:t>Раздел 1</a:t>
            </a:r>
            <a:r>
              <a:rPr lang="ru-RU" sz="2800" b="1" smtClean="0">
                <a:solidFill>
                  <a:srgbClr val="002E8A"/>
                </a:solidFill>
                <a:latin typeface="Arial Black" pitchFamily="34" charset="0"/>
                <a:cs typeface="Times New Roman" pitchFamily="18" charset="0"/>
              </a:rPr>
              <a:t>. </a:t>
            </a:r>
            <a:r>
              <a:rPr lang="ru-RU" sz="3200" b="1" smtClean="0">
                <a:solidFill>
                  <a:srgbClr val="002E8A"/>
                </a:solidFill>
                <a:latin typeface="Arial Black" pitchFamily="34" charset="0"/>
                <a:cs typeface="Times New Roman" pitchFamily="18" charset="0"/>
              </a:rPr>
              <a:t>Человек </a:t>
            </a:r>
            <a:endParaRPr lang="en-US" sz="3200" b="1" dirty="0" smtClean="0">
              <a:solidFill>
                <a:srgbClr val="002E8A"/>
              </a:solidFill>
              <a:latin typeface="Arial Black" pitchFamily="34" charset="0"/>
              <a:cs typeface="Times New Roman" pitchFamily="18" charset="0"/>
            </a:endParaRPr>
          </a:p>
          <a:p>
            <a:pPr algn="ctr">
              <a:lnSpc>
                <a:spcPts val="3400"/>
              </a:lnSpc>
            </a:pPr>
            <a:r>
              <a:rPr lang="ru-RU" sz="3200" b="1" dirty="0" smtClean="0">
                <a:solidFill>
                  <a:srgbClr val="002E8A"/>
                </a:solidFill>
                <a:latin typeface="Arial Black" pitchFamily="34" charset="0"/>
                <a:cs typeface="Times New Roman" pitchFamily="18" charset="0"/>
              </a:rPr>
              <a:t>как творец и творение культуры</a:t>
            </a:r>
            <a:endParaRPr lang="ru-RU" sz="3200" b="1" dirty="0">
              <a:solidFill>
                <a:srgbClr val="002E8A"/>
              </a:solidFill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&amp;Ocy;&amp;bcy;&amp;ocy;&amp;icy; &amp;Pcy;&amp;iecy;&amp;jcy;&amp;zcy;&amp;acy;&amp;zhcy;, &amp;ncy;&amp;iecy;&amp;bcy;&amp;ocy;, &amp;gcy;&amp;ocy;&amp;lcy;&amp;ucy;&amp;bcy;&amp;ocy;&amp;iecy;, &amp;ocy;&amp;bcy;&amp;lcy;&amp;acy;&amp;kcy;&amp;acy;, &amp;scy;&amp;ocy;&amp;lcy;&amp;ncy;&amp;tscy;&amp;iecy;, &amp;scy;&amp;vcy;&amp;iecy;&amp;tcy;, &amp;lcy;&amp;ucy;&amp;chcy;&amp;icy; &amp;kcy;&amp;acy;&amp;rcy;&amp;tcy;&amp;icy;&amp;ncy;&amp;kcy;&amp;icy; &amp;bcy;&amp;iecy;&amp;scy;&amp;pcy;&amp;lcy;&amp;acy;&amp;tcy;&amp;ncy;&amp;ocy; the-space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-828600" y="-747464"/>
            <a:ext cx="11435432" cy="7605464"/>
          </a:xfrm>
          <a:prstGeom prst="rect">
            <a:avLst/>
          </a:prstGeom>
          <a:noFill/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457200" y="332656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ЦЕЛЬ УРОКА:</a:t>
            </a:r>
            <a:endParaRPr kumimoji="0" lang="ru-RU" sz="3600" b="1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2143116"/>
            <a:ext cx="80010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Расширить представления о религии, ее роли в жизни человека, общества, государства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" descr="&amp;Ocy;&amp;bcy;&amp;ocy;&amp;icy; &amp;Pcy;&amp;iecy;&amp;jcy;&amp;zcy;&amp;acy;&amp;zhcy;, &amp;ncy;&amp;iecy;&amp;bcy;&amp;ocy;, &amp;gcy;&amp;ocy;&amp;lcy;&amp;ucy;&amp;bcy;&amp;ocy;&amp;iecy;, &amp;ocy;&amp;bcy;&amp;lcy;&amp;acy;&amp;kcy;&amp;acy;, &amp;scy;&amp;ocy;&amp;lcy;&amp;ncy;&amp;tscy;&amp;iecy;, &amp;scy;&amp;vcy;&amp;iecy;&amp;tcy;, &amp;lcy;&amp;ucy;&amp;chcy;&amp;icy; &amp;kcy;&amp;acy;&amp;rcy;&amp;tcy;&amp;icy;&amp;ncy;&amp;kcy;&amp;icy; &amp;bcy;&amp;iecy;&amp;scy;&amp;pcy;&amp;lcy;&amp;acy;&amp;tcy;&amp;ncy;&amp;ocy; the-space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-684584" y="-243408"/>
            <a:ext cx="11260066" cy="7488832"/>
          </a:xfrm>
          <a:prstGeom prst="rect">
            <a:avLst/>
          </a:prstGeom>
          <a:noFill/>
        </p:spPr>
      </p:pic>
      <p:cxnSp>
        <p:nvCxnSpPr>
          <p:cNvPr id="46" name="Прямая соединительная линия 45"/>
          <p:cNvCxnSpPr/>
          <p:nvPr/>
        </p:nvCxnSpPr>
        <p:spPr>
          <a:xfrm rot="10800000">
            <a:off x="2285984" y="1928802"/>
            <a:ext cx="1143008" cy="857256"/>
          </a:xfrm>
          <a:prstGeom prst="line">
            <a:avLst/>
          </a:prstGeom>
          <a:ln w="476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6357950" y="2143116"/>
            <a:ext cx="857256" cy="642942"/>
          </a:xfrm>
          <a:prstGeom prst="line">
            <a:avLst/>
          </a:prstGeom>
          <a:ln w="476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2928926" y="3857628"/>
            <a:ext cx="857256" cy="642942"/>
          </a:xfrm>
          <a:prstGeom prst="line">
            <a:avLst/>
          </a:prstGeom>
          <a:ln w="476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10800000">
            <a:off x="1142976" y="3786190"/>
            <a:ext cx="1143008" cy="857256"/>
          </a:xfrm>
          <a:prstGeom prst="line">
            <a:avLst/>
          </a:prstGeom>
          <a:ln w="476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5400000" flipH="1" flipV="1">
            <a:off x="1535885" y="5250669"/>
            <a:ext cx="785818" cy="714380"/>
          </a:xfrm>
          <a:prstGeom prst="line">
            <a:avLst/>
          </a:prstGeom>
          <a:ln w="476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Овал 50"/>
          <p:cNvSpPr/>
          <p:nvPr/>
        </p:nvSpPr>
        <p:spPr>
          <a:xfrm>
            <a:off x="971600" y="4286256"/>
            <a:ext cx="3028896" cy="123097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755576" y="1124744"/>
            <a:ext cx="3173482" cy="123268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 rot="10800000">
            <a:off x="6000760" y="642918"/>
            <a:ext cx="1143008" cy="857256"/>
          </a:xfrm>
          <a:prstGeom prst="line">
            <a:avLst/>
          </a:prstGeom>
          <a:ln w="476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Овал 53"/>
          <p:cNvSpPr/>
          <p:nvPr/>
        </p:nvSpPr>
        <p:spPr>
          <a:xfrm>
            <a:off x="5652120" y="1196752"/>
            <a:ext cx="2987824" cy="121615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 rot="10800000">
            <a:off x="6000760" y="3786190"/>
            <a:ext cx="1143008" cy="857256"/>
          </a:xfrm>
          <a:prstGeom prst="line">
            <a:avLst/>
          </a:prstGeom>
          <a:ln w="476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Овал 55"/>
          <p:cNvSpPr/>
          <p:nvPr/>
        </p:nvSpPr>
        <p:spPr>
          <a:xfrm>
            <a:off x="5436096" y="4293096"/>
            <a:ext cx="3143240" cy="115896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2555776" y="2500306"/>
            <a:ext cx="4536504" cy="150019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РЕЛИГИЯ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4" grpId="0" animBg="1"/>
      <p:bldP spid="56" grpId="0" animBg="1"/>
      <p:bldP spid="5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&amp;Ocy;&amp;bcy;&amp;ocy;&amp;icy; &amp;Pcy;&amp;iecy;&amp;jcy;&amp;zcy;&amp;acy;&amp;zhcy;, &amp;ncy;&amp;iecy;&amp;bcy;&amp;ocy;, &amp;gcy;&amp;ocy;&amp;lcy;&amp;ucy;&amp;bcy;&amp;ocy;&amp;iecy;, &amp;ocy;&amp;bcy;&amp;lcy;&amp;acy;&amp;kcy;&amp;acy;, &amp;scy;&amp;ocy;&amp;lcy;&amp;ncy;&amp;tscy;&amp;iecy;, &amp;scy;&amp;vcy;&amp;iecy;&amp;tcy;, &amp;lcy;&amp;ucy;&amp;chcy;&amp;icy; &amp;kcy;&amp;acy;&amp;rcy;&amp;tcy;&amp;icy;&amp;ncy;&amp;kcy;&amp;icy; &amp;bcy;&amp;iecy;&amp;scy;&amp;pcy;&amp;lcy;&amp;acy;&amp;tcy;&amp;ncy;&amp;ocy; the-space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-468560" y="-315416"/>
            <a:ext cx="11260066" cy="7488832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00034" y="500042"/>
            <a:ext cx="828680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Что такое, по вашему мнению, религия?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Какую роль играет религия в современном мире?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Каковы, на ваш взгляд, функции религии? Зачем она нужна человеку?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428604"/>
            <a:ext cx="8686800" cy="8382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УЧЕБНЫЕ ЗАДАЧИ: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14744" y="1357298"/>
            <a:ext cx="2214578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9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86800" cy="838200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Религия - это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 rot="762035">
            <a:off x="362452" y="2113115"/>
            <a:ext cx="8429684" cy="2286016"/>
          </a:xfrm>
          <a:prstGeom prst="horizontalScroll">
            <a:avLst/>
          </a:prstGeom>
          <a:solidFill>
            <a:srgbClr val="93E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вера в сверхъестественное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566893">
            <a:off x="1618806" y="4201578"/>
            <a:ext cx="5143536" cy="10001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rgbClr val="002060"/>
                </a:solidFill>
              </a:rPr>
              <a:t>.  .  .  .  .  .  .</a:t>
            </a:r>
            <a:endParaRPr lang="ru-RU" sz="7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1156102"/>
            <a:ext cx="856895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01613" algn="l"/>
                <a:tab pos="2921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такое культ?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01613" algn="l"/>
                <a:tab pos="2921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такое Церковь?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01613" algn="l"/>
                <a:tab pos="2921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такое секта?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01613" algn="l"/>
                <a:tab pos="2921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такое язычество?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01613" algn="l"/>
                <a:tab pos="2921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называется поклонение какого-либо рода животному или растению как своему мифическому предку и защитнику?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01613" algn="l"/>
                <a:tab pos="2921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называется вера в духов и душу или во всеобщую одухотворенность природы?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01613" algn="l"/>
                <a:tab pos="2921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называется приписывание отдельным предметам магической силы, способной влиять на ход событий и получение желаемого результата?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01613" algn="l"/>
                <a:tab pos="2921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такое политеизм?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01613" algn="l"/>
                <a:tab pos="2921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такое монотеизм?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01613" algn="l"/>
                <a:tab pos="2921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такое прозелитизм?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504" y="260648"/>
          <a:ext cx="8928992" cy="720080"/>
        </p:xfrm>
        <a:graphic>
          <a:graphicData uri="http://schemas.openxmlformats.org/drawingml/2006/table">
            <a:tbl>
              <a:tblPr/>
              <a:tblGrid>
                <a:gridCol w="1687654"/>
                <a:gridCol w="7241338"/>
              </a:tblGrid>
              <a:tr h="7200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Задание 3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i="1" dirty="0">
                          <a:latin typeface="Times New Roman"/>
                          <a:ea typeface="Calibri"/>
                          <a:cs typeface="Times New Roman"/>
                        </a:rPr>
                        <a:t>Ответить на вопросы (заполнить </a:t>
                      </a:r>
                      <a:r>
                        <a:rPr lang="ru-RU" sz="2000" i="1" dirty="0" smtClean="0">
                          <a:latin typeface="Times New Roman"/>
                          <a:ea typeface="Calibri"/>
                          <a:cs typeface="Times New Roman"/>
                        </a:rPr>
                        <a:t>столбец «</a:t>
                      </a:r>
                      <a:r>
                        <a:rPr lang="ru-RU" sz="2000" i="1" dirty="0" err="1" smtClean="0">
                          <a:latin typeface="Times New Roman"/>
                          <a:ea typeface="Calibri"/>
                          <a:cs typeface="Times New Roman"/>
                        </a:rPr>
                        <a:t>Предположе-ние</a:t>
                      </a:r>
                      <a:r>
                        <a:rPr lang="ru-RU" sz="2000" i="1" dirty="0">
                          <a:latin typeface="Times New Roman"/>
                          <a:ea typeface="Calibri"/>
                          <a:cs typeface="Times New Roman"/>
                        </a:rPr>
                        <a:t>» таблицы)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00" y="1928802"/>
            <a:ext cx="75323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Работа с учебником: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С. 161-163 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(до 4-го абзаца включая его)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32040" y="5013176"/>
            <a:ext cx="3024336" cy="864096"/>
          </a:xfrm>
          <a:prstGeom prst="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Время работы – 7 мин.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Пишем диктант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71736" y="1142985"/>
          <a:ext cx="3929090" cy="4810579"/>
        </p:xfrm>
        <a:graphic>
          <a:graphicData uri="http://schemas.openxmlformats.org/drawingml/2006/table">
            <a:tbl>
              <a:tblPr/>
              <a:tblGrid>
                <a:gridCol w="719318"/>
                <a:gridCol w="3209772"/>
              </a:tblGrid>
              <a:tr h="5041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latin typeface="Calibri"/>
                          <a:ea typeface="Calibri"/>
                          <a:cs typeface="Times New Roman"/>
                        </a:rPr>
                        <a:t>№ вопроса</a:t>
                      </a:r>
                    </a:p>
                  </a:txBody>
                  <a:tcPr marL="59255" marR="59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/>
                      <a:r>
                        <a:rPr lang="ru-RU" sz="1000" i="1" dirty="0" smtClean="0">
                          <a:latin typeface="Calibri"/>
                        </a:rPr>
                        <a:t>                                      Ответ </a:t>
                      </a:r>
                      <a:endParaRPr lang="ru-RU" sz="1000" i="1" dirty="0">
                        <a:latin typeface="Calibri"/>
                      </a:endParaRPr>
                    </a:p>
                  </a:txBody>
                  <a:tcPr marL="59255" marR="59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30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i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59255" marR="59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55" marR="59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i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59255" marR="59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55" marR="59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i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59255" marR="59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55" marR="59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i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59255" marR="59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55" marR="59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i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59255" marR="59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55" marR="59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i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59255" marR="59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55" marR="59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i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59255" marR="59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55" marR="59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i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59255" marR="59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55" marR="59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i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59255" marR="59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55" marR="59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i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59255" marR="59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55" marR="59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2428860" y="714356"/>
            <a:ext cx="60722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Группа _________   ФИО __________________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__________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____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2500298" y="6000768"/>
            <a:ext cx="542925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Проверил: Группа ____________________________________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ФИО студента _____________________________________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Подпись __________________________  Дата ___________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6429388" y="1428736"/>
            <a:ext cx="720725" cy="1117600"/>
            <a:chOff x="6365" y="1236"/>
            <a:chExt cx="1134" cy="1758"/>
          </a:xfrm>
        </p:grpSpPr>
        <p:sp>
          <p:nvSpPr>
            <p:cNvPr id="62476" name="Rectangle 12"/>
            <p:cNvSpPr>
              <a:spLocks noChangeArrowheads="1"/>
            </p:cNvSpPr>
            <p:nvPr/>
          </p:nvSpPr>
          <p:spPr bwMode="auto">
            <a:xfrm>
              <a:off x="6365" y="1935"/>
              <a:ext cx="1128" cy="105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477" name="Rectangle 13"/>
            <p:cNvSpPr>
              <a:spLocks noChangeArrowheads="1"/>
            </p:cNvSpPr>
            <p:nvPr/>
          </p:nvSpPr>
          <p:spPr bwMode="auto">
            <a:xfrm>
              <a:off x="6371" y="1236"/>
              <a:ext cx="1128" cy="711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Кол-во баллов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6357950" y="4786322"/>
            <a:ext cx="715963" cy="936625"/>
            <a:chOff x="6347" y="1232"/>
            <a:chExt cx="1128" cy="1475"/>
          </a:xfrm>
        </p:grpSpPr>
        <p:sp>
          <p:nvSpPr>
            <p:cNvPr id="62479" name="Rectangle 15"/>
            <p:cNvSpPr>
              <a:spLocks noChangeArrowheads="1"/>
            </p:cNvSpPr>
            <p:nvPr/>
          </p:nvSpPr>
          <p:spPr bwMode="auto">
            <a:xfrm>
              <a:off x="6347" y="1721"/>
              <a:ext cx="1128" cy="9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480" name="Rectangle 16"/>
            <p:cNvSpPr>
              <a:spLocks noChangeArrowheads="1"/>
            </p:cNvSpPr>
            <p:nvPr/>
          </p:nvSpPr>
          <p:spPr bwMode="auto">
            <a:xfrm>
              <a:off x="6359" y="1232"/>
              <a:ext cx="1110" cy="492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оценка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9001156" cy="8382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Культ - 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41986" name="Picture 2" descr="&amp;Scy;&amp;ucy;&amp;vcy;&amp;iecy;&amp;ncy;&amp;icy;&amp;rcy;&amp;ycy; &amp;IEcy;&amp;gcy;&amp;icy;&amp;pcy;&amp;tcy;&amp;acy;, &amp;kcy;&amp;ucy;&amp;pcy;&amp;icy;&amp;tcy;&amp;softcy; &amp;scy;&amp;ucy;&amp;vcy;&amp;iecy;&amp;ncy;&amp;icy;&amp;rcy;&amp;ycy; &amp;vcy; &amp;IEcy;&amp;gcy;&amp;icy;&amp;pcy;&amp;t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42852"/>
            <a:ext cx="5089145" cy="661588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671691"/>
            <a:ext cx="371477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система утвердившихся ритуалов, 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обрядов, 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религиозных специфических действий; 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почитание, поклонение 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чему-либо 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или кому-либо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686800" cy="8382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Церковь -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714356"/>
            <a:ext cx="48245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rgbClr val="002060"/>
                </a:solidFill>
              </a:rPr>
              <a:t> </a:t>
            </a:r>
            <a:r>
              <a:rPr lang="ru-RU" sz="4000" b="1" i="1" dirty="0" smtClean="0">
                <a:solidFill>
                  <a:srgbClr val="002060"/>
                </a:solidFill>
              </a:rPr>
              <a:t>Дом Господа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772816"/>
            <a:ext cx="44291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rgbClr val="002060"/>
                </a:solidFill>
              </a:rPr>
              <a:t> Собрание, 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широкое 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объединение людей, 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принадлежность 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к которому 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определяется исповедуемой человеком религией либо традицией</a:t>
            </a:r>
            <a:endParaRPr lang="ru-RU" sz="3200" dirty="0"/>
          </a:p>
        </p:txBody>
      </p:sp>
      <p:pic>
        <p:nvPicPr>
          <p:cNvPr id="43010" name="Picture 2" descr="&amp;Scy;&amp;lcy;&amp;ucy;&amp;zhcy;&amp;bcy;&amp;acy; &amp;mcy;&amp;ocy;&amp;lcy;&amp;icy;&amp;tcy;&amp;vcy;&amp;iecy;&amp;ncy;&amp;ncy;&amp;ocy;&amp;jcy; &amp;pcy;&amp;ocy;&amp;mcy;&amp;ocy;&amp;shchcy;&amp;icy; &quot;&amp;Mcy;&amp;ocy;&amp;lcy;&amp;icy;&amp;tcy;&amp;vcy;&amp;acy;&quot; &amp;Pcy;&amp;rcy;&amp;icy;&amp;khcy;&amp;ocy;&amp;dcy;&amp;scy;&amp;kcy;&amp;ocy;&amp;jcy; &amp;zhcy;&amp;ucy;&amp;rcy;&amp;ncy;&amp;acy;&amp;l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8640"/>
            <a:ext cx="4355976" cy="65339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686800" cy="8382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Секта - 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49154" name="Picture 2" descr="&amp;Ocy;&amp;tcy;&amp;vcy;&amp;iecy;&amp;tcy;&amp;ycy;@Mail.Ru: &amp;kcy;&amp;acy;&amp;kcy; &amp;vcy;&amp;ycy; &amp;scy;&amp;chcy;&amp;icy;&amp;tcy;&amp;acy;&amp;iecy;&amp;tcy;&amp;iecy; &amp;mcy;&amp;ocy;&amp;zhcy;&amp;ncy;&amp;ocy; &amp;lcy;&amp;icy; &amp;ncy;&amp;acy;&amp;zcy;&amp;vcy;&amp;acy;&amp;tcy;&amp;softcy; &amp;pcy;&amp;rcy;&amp;ocy;&amp;fcy;&amp;scy;&amp;ocy;&amp;yucy;&amp;zcy;&amp;ycy; &amp;scy;&amp;iecy;&amp;kcy;&amp;tcy;&amp;acy;&amp;m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0938">
            <a:off x="4479164" y="3083108"/>
            <a:ext cx="4777639" cy="335927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1412776"/>
            <a:ext cx="457317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Оппозиционное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 по отношению 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к какой-либо религии 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течение внутри 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этой религии 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с претензией на исключительность </a:t>
            </a:r>
            <a:endParaRPr lang="ru-RU" sz="3200" dirty="0"/>
          </a:p>
        </p:txBody>
      </p:sp>
      <p:pic>
        <p:nvPicPr>
          <p:cNvPr id="49156" name="Picture 4" descr="&amp;Scy;&amp;iecy;&amp;kcy;&amp;tcy;&amp;acy; &quot;&amp;Ocy;&amp;rcy;&amp;dcy;&amp;acy;&quot; &amp;bcy;&amp;ocy;&amp;lcy;&amp;softcy;&amp;shcy;&amp;iecy; &amp;ncy;&amp;iecy; &amp;bcy;&amp;ucy;&amp;dcy;&amp;iecy;&amp;tcy; &quot;&amp;zcy;&amp;ocy;&amp;mcy;&amp;bcy;&amp;icy;&amp;rcy;&amp;ocy;&amp;vcy;&amp;acy;&amp;tcy;&amp;softcy;&quot; &amp;lcy;&amp;yucy;&amp;dcy;&amp;iecy;&amp;j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95506">
            <a:off x="4161129" y="-136339"/>
            <a:ext cx="4221637" cy="3187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Stanley Park: totem poles in Stanley Park, Vancouver -- Encyclopedia Britann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539243" cy="773039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42844" y="928670"/>
            <a:ext cx="38576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Тотемизм</a:t>
            </a: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endPara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вера в сверхъестественное родство между родом, племенем </a:t>
            </a:r>
          </a:p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животным </a:t>
            </a:r>
          </a:p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или растением (тотемом)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857884" y="3811012"/>
            <a:ext cx="3000396" cy="3046988"/>
          </a:xfrm>
          <a:prstGeom prst="rect">
            <a:avLst/>
          </a:prstGeom>
          <a:solidFill>
            <a:srgbClr val="0070C0">
              <a:alpha val="75000"/>
            </a:srgb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поклонение  </a:t>
            </a:r>
          </a:p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тотему как своему мифическому предку </a:t>
            </a:r>
          </a:p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защитнику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857356" y="142852"/>
            <a:ext cx="5786478" cy="571504"/>
          </a:xfrm>
          <a:prstGeom prst="rect">
            <a:avLst/>
          </a:prstGeom>
          <a:solidFill>
            <a:srgbClr val="00B0F0"/>
          </a:solidFill>
        </p:spPr>
        <p:txBody>
          <a:bodyPr vert="horz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sng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Ранние формы религии</a:t>
            </a:r>
            <a:endParaRPr kumimoji="0" lang="ru-RU" sz="3600" b="1" i="0" u="sng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gb-pic.org/data/media/17/Mann__Wolf_020_02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477541" cy="785815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2844" y="214290"/>
            <a:ext cx="5643602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Анимизм</a:t>
            </a: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</a:p>
          <a:p>
            <a:endParaRPr lang="ru-RU" sz="28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4000"/>
              </a:lnSpc>
            </a:pP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вера в духовные  </a:t>
            </a:r>
          </a:p>
          <a:p>
            <a:pPr algn="ctr">
              <a:lnSpc>
                <a:spcPts val="4000"/>
              </a:lnSpc>
            </a:pP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сущности, заключенные  в предметах или существующие     </a:t>
            </a:r>
          </a:p>
          <a:p>
            <a:pPr algn="ctr">
              <a:lnSpc>
                <a:spcPts val="4000"/>
              </a:lnSpc>
            </a:pP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отдельно от них; </a:t>
            </a:r>
          </a:p>
          <a:p>
            <a:pPr algn="ctr">
              <a:lnSpc>
                <a:spcPts val="4000"/>
              </a:lnSpc>
            </a:pP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вера в духов и душу </a:t>
            </a:r>
          </a:p>
          <a:p>
            <a:pPr algn="ctr">
              <a:lnSpc>
                <a:spcPts val="4000"/>
              </a:lnSpc>
            </a:pP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или всеобщую одухотворенность природы</a:t>
            </a:r>
          </a:p>
          <a:p>
            <a:pPr algn="ctr"/>
            <a:endParaRPr lang="ru-RU" sz="36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4572008"/>
            <a:ext cx="5357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86800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Ранние формы религии</a:t>
            </a:r>
            <a:endParaRPr lang="ru-RU" dirty="0"/>
          </a:p>
        </p:txBody>
      </p:sp>
      <p:pic>
        <p:nvPicPr>
          <p:cNvPr id="1028" name="Picture 4" descr="militarist.ua - &amp;Pcy;&amp;rcy;&amp;ocy;&amp;scy;&amp;mcy;&amp;ocy;&amp;tcy;&amp;rcy; &amp;tcy;&amp;iecy;&amp;mcy;&amp;ycy; - &amp;Dcy;&amp;lcy;&amp;yacy; &amp;pcy;&amp;ocy;&amp;dcy;&amp;ncy;&amp;yacy;&amp;tcy;&amp;icy;&amp;yacy; &amp;ncy;&amp;acy;&amp;scy;&amp;tcy;&amp;rcy;&amp;ocy;&amp;iecy;&amp;ncy;&amp;icy;&amp;yacy;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0"/>
            <a:ext cx="5760720" cy="6858000"/>
          </a:xfrm>
          <a:prstGeom prst="rect">
            <a:avLst/>
          </a:prstGeom>
          <a:noFill/>
        </p:spPr>
      </p:pic>
      <p:pic>
        <p:nvPicPr>
          <p:cNvPr id="6" name="Picture 2" descr="&amp;KHcy;&amp;rcy;&amp;acy;&amp;mcy;&amp;ocy;&amp;vcy;&amp;ycy;&amp;iecy; &amp;pcy;&amp;ocy;&amp;kcy;&amp;ocy;&amp;icy; &amp;Icy;&amp;fcy;&amp;iecy;&amp;icy; - &amp;Acy;&amp;kcy;&amp;tscy;&amp;icy;&amp;yacy; &quot;&amp;Acy;&amp;mcy;&amp;ucy;&amp;lcy;&amp;iecy;&amp;tcy;, &amp;icy;&amp;dcy;&amp;icy; &amp;kcy;&amp;ocy; &amp;mcy;&amp;ncy;&amp;iecy;!&quot;. &amp;Ucy;&amp;zcy;&amp;ncy;&amp;acy;&amp;jcy; &amp;kcy;&amp;acy;&amp;kcy;&amp;ocy;&amp;jcy; &amp;acy;&amp;mcy;&amp;ucy;&amp;lcy;&amp;iecy;&amp;tcy; &amp;tcy;&amp;iecy;&amp;bcy;&amp;iecy; &amp;pcy;&amp;ocy;&amp;dcy;&amp;khcy;&amp;ocy;&amp;dcy;&amp;icy;&amp;tcy;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10205354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714612" y="0"/>
            <a:ext cx="3143272" cy="3170099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Магия</a:t>
            </a:r>
          </a:p>
          <a:p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действия и обряды, совершаемые с целью повлиять сверхъестественным путем на явления природы, животных или человека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86248" y="4500570"/>
            <a:ext cx="464347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Фетишизм</a:t>
            </a:r>
            <a:endParaRPr lang="ru-RU" sz="24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Поклонение неодушевленным предметам, которым приписываются сверхъестественные свойства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Is God The Author Of Evil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42852"/>
            <a:ext cx="6072190" cy="4989316"/>
          </a:xfrm>
          <a:prstGeom prst="rect">
            <a:avLst/>
          </a:prstGeom>
          <a:noFill/>
        </p:spPr>
      </p:pic>
      <p:pic>
        <p:nvPicPr>
          <p:cNvPr id="6" name="Picture 2" descr="Comparative Studi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87829">
            <a:off x="390964" y="3883958"/>
            <a:ext cx="3804111" cy="314110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627052">
            <a:off x="356504" y="2510816"/>
            <a:ext cx="2571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Политеизм</a:t>
            </a:r>
            <a:r>
              <a:rPr lang="ru-RU" sz="2800" b="1" i="1" dirty="0" smtClean="0">
                <a:solidFill>
                  <a:srgbClr val="002060"/>
                </a:solidFill>
              </a:rPr>
              <a:t> - многобожие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9190" y="5214950"/>
            <a:ext cx="36433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Монотеизм</a:t>
            </a:r>
            <a:r>
              <a:rPr lang="ru-RU" sz="4400" b="1" i="1" dirty="0" smtClean="0">
                <a:solidFill>
                  <a:srgbClr val="C00000"/>
                </a:solidFill>
              </a:rPr>
              <a:t> - </a:t>
            </a:r>
            <a:r>
              <a:rPr lang="ru-RU" sz="4000" b="1" i="1" dirty="0" smtClean="0">
                <a:solidFill>
                  <a:srgbClr val="C00000"/>
                </a:solidFill>
              </a:rPr>
              <a:t>единобожие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0757160">
            <a:off x="571472" y="1071546"/>
            <a:ext cx="2000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Язычество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обожествление сил природы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Стрелка вправо с вырезом 9"/>
          <p:cNvSpPr/>
          <p:nvPr/>
        </p:nvSpPr>
        <p:spPr>
          <a:xfrm rot="5702714">
            <a:off x="1489162" y="2258590"/>
            <a:ext cx="571504" cy="214314"/>
          </a:xfrm>
          <a:prstGeom prst="notched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686800" cy="8382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Прозелитизм - 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000612"/>
            <a:ext cx="8643998" cy="18573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sz="3500" b="1" dirty="0" smtClean="0">
                <a:solidFill>
                  <a:srgbClr val="002060"/>
                </a:solidFill>
              </a:rPr>
              <a:t>стремление обратить других в свою веру, а также деятельность, направленная на достижение этой цели</a:t>
            </a:r>
            <a:endParaRPr lang="ru-RU" sz="3500" b="1" dirty="0">
              <a:solidFill>
                <a:srgbClr val="002060"/>
              </a:solidFill>
            </a:endParaRPr>
          </a:p>
        </p:txBody>
      </p:sp>
      <p:sp>
        <p:nvSpPr>
          <p:cNvPr id="1026" name="AutoShape 2" descr="&amp;mcy;&amp;ucy;&amp;dcy;&amp;rcy;&amp;ocy;&amp;scy;&amp;tcy;&amp;softcy; Archives - &amp;Scy;&amp;tcy;&amp;rcy;&amp;acy;&amp;ncy;&amp;icy;&amp;tscy;&amp;acy; 2 &amp;icy;&amp;zcy; 7 - YesHeisYesHeis Page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&amp;mcy;&amp;ucy;&amp;dcy;&amp;rcy;&amp;ocy;&amp;scy;&amp;tcy;&amp;softcy; Archives - &amp;Scy;&amp;tcy;&amp;rcy;&amp;acy;&amp;ncy;&amp;icy;&amp;tscy;&amp;acy; 2 &amp;icy;&amp;zcy; 7 - YesHeisYesHeis Page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Андрей\Desktop\sermon-del-mon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928670"/>
            <a:ext cx="8083307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85688" y="1642237"/>
          <a:ext cx="8858312" cy="5227066"/>
        </p:xfrm>
        <a:graphic>
          <a:graphicData uri="http://schemas.openxmlformats.org/drawingml/2006/table">
            <a:tbl>
              <a:tblPr/>
              <a:tblGrid>
                <a:gridCol w="8858312"/>
              </a:tblGrid>
              <a:tr h="485776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80340" algn="l"/>
                        </a:tabLst>
                      </a:pPr>
                      <a:r>
                        <a:rPr lang="ru-RU" sz="2800" b="1" i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  Какие </a:t>
                      </a:r>
                      <a:r>
                        <a:rPr lang="ru-RU" sz="2800" b="1" i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два  подхода выделяют в решении проблемы происхождения религии? В чем они заключаются</a:t>
                      </a:r>
                      <a:r>
                        <a:rPr lang="ru-RU" sz="2800" b="1" i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800" b="1" i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  </a:t>
                      </a:r>
                      <a:r>
                        <a:rPr lang="ru-RU" sz="2800" b="1" i="1" u="sng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 </a:t>
                      </a:r>
                      <a:r>
                        <a:rPr lang="ru-RU" sz="2800" b="1" i="1" u="sng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какие виды подразделяются современные религии</a:t>
                      </a:r>
                      <a:r>
                        <a:rPr lang="ru-RU" sz="2800" b="1" i="1" u="none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ru-RU" sz="2800" b="1" u="none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800" b="1" i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  Какие </a:t>
                      </a:r>
                      <a:r>
                        <a:rPr lang="ru-RU" sz="2800" b="1" i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элементы религии являются общеобязательными</a:t>
                      </a:r>
                      <a:r>
                        <a:rPr lang="ru-RU" sz="2800" b="1" i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800" b="1" i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4. Что </a:t>
                      </a:r>
                      <a:r>
                        <a:rPr lang="ru-RU" sz="2800" b="1" i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относится к ранним формам религии</a:t>
                      </a:r>
                      <a:r>
                        <a:rPr lang="ru-RU" sz="2800" b="1" i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2800" b="1" i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5. Что такое религиозное сознание? </a:t>
                      </a:r>
                      <a:endParaRPr lang="ru-RU" sz="2800" b="1" i="1" dirty="0" smtClean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28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 </a:t>
                      </a: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Какие основные религиозные организации выделяют в современных религиях?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2800" b="1" i="1" dirty="0" smtClean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0"/>
          <a:ext cx="9144000" cy="1357322"/>
        </p:xfrm>
        <a:graphic>
          <a:graphicData uri="http://schemas.openxmlformats.org/drawingml/2006/table">
            <a:tbl>
              <a:tblPr/>
              <a:tblGrid>
                <a:gridCol w="1785917"/>
                <a:gridCol w="7358083"/>
              </a:tblGrid>
              <a:tr h="13573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Задание </a:t>
                      </a:r>
                      <a:r>
                        <a:rPr lang="ru-RU" sz="2400" b="1" baseline="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400" i="1" baseline="0" dirty="0">
                          <a:latin typeface="Times New Roman"/>
                          <a:ea typeface="Calibri"/>
                          <a:cs typeface="Times New Roman"/>
                        </a:rPr>
                        <a:t>Продолжить заполнение таблицы. Ответить на вопросы (заполнить столбец «Новая </a:t>
                      </a:r>
                      <a:r>
                        <a:rPr lang="ru-RU" sz="2400" i="1" baseline="0" dirty="0" err="1">
                          <a:latin typeface="Times New Roman"/>
                          <a:ea typeface="Calibri"/>
                          <a:cs typeface="Times New Roman"/>
                        </a:rPr>
                        <a:t>информацця</a:t>
                      </a:r>
                      <a:r>
                        <a:rPr lang="ru-RU" sz="2400" i="1" baseline="0" dirty="0">
                          <a:latin typeface="Times New Roman"/>
                          <a:ea typeface="Calibri"/>
                          <a:cs typeface="Times New Roman"/>
                        </a:rPr>
                        <a:t>») </a:t>
                      </a:r>
                      <a:endParaRPr lang="ru-RU" sz="2400" baseline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400" i="1" baseline="0" dirty="0">
                          <a:latin typeface="Times New Roman"/>
                          <a:ea typeface="Calibri"/>
                          <a:cs typeface="Times New Roman"/>
                        </a:rPr>
                        <a:t>Ответить на вопросы: </a:t>
                      </a:r>
                      <a:endParaRPr lang="ru-RU" sz="2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85720" y="857232"/>
            <a:ext cx="857256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Какие религии относятся к мировым?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ru-RU" sz="3600" b="1" i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ru-RU" sz="3600" b="1" i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3600" b="1" i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Каковы признаки мировых религий?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14744" y="1142984"/>
            <a:ext cx="1357322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9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4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Терминологический диктант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Тема 1.9. Мировоззрение человека</a:t>
            </a:r>
            <a:endParaRPr lang="ru-RU" b="1" dirty="0">
              <a:solidFill>
                <a:srgbClr val="C00000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500034" y="1571612"/>
            <a:ext cx="8429684" cy="5143536"/>
            <a:chOff x="500034" y="1571612"/>
            <a:chExt cx="8429684" cy="5143536"/>
          </a:xfrm>
        </p:grpSpPr>
        <p:grpSp>
          <p:nvGrpSpPr>
            <p:cNvPr id="3" name="Группа 7"/>
            <p:cNvGrpSpPr/>
            <p:nvPr/>
          </p:nvGrpSpPr>
          <p:grpSpPr>
            <a:xfrm>
              <a:off x="500034" y="1571612"/>
              <a:ext cx="8143932" cy="3559196"/>
              <a:chOff x="642910" y="1857364"/>
              <a:chExt cx="8143932" cy="3559196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1928794" y="2000240"/>
                <a:ext cx="6858048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b="1" dirty="0" smtClean="0">
                    <a:solidFill>
                      <a:srgbClr val="002060"/>
                    </a:solidFill>
                  </a:rPr>
                  <a:t>–  ценности, необходимые для формирования внутреннего мира человека, его духовного обогащения (добро, любовь, уважение, сочувствие, вера, </a:t>
                </a:r>
                <a:r>
                  <a:rPr lang="ru-RU" sz="3600" b="1" smtClean="0">
                    <a:solidFill>
                      <a:srgbClr val="002060"/>
                    </a:solidFill>
                  </a:rPr>
                  <a:t>самопожертвование)</a:t>
                </a:r>
                <a:endParaRPr lang="ru-RU" sz="36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7" name="Скругленный прямоугольник 6"/>
              <p:cNvSpPr/>
              <p:nvPr/>
            </p:nvSpPr>
            <p:spPr>
              <a:xfrm>
                <a:off x="642910" y="1857364"/>
                <a:ext cx="1143008" cy="1285884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600" b="1" dirty="0" smtClean="0">
                    <a:solidFill>
                      <a:schemeClr val="bg1"/>
                    </a:solidFill>
                  </a:rPr>
                  <a:t>?</a:t>
                </a:r>
                <a:endParaRPr lang="ru-RU" sz="9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" name="Прямоугольник 7"/>
            <p:cNvSpPr/>
            <p:nvPr/>
          </p:nvSpPr>
          <p:spPr>
            <a:xfrm>
              <a:off x="8143900" y="5929330"/>
              <a:ext cx="785818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>
                  <a:solidFill>
                    <a:srgbClr val="002060"/>
                  </a:solidFill>
                </a:rPr>
                <a:t>1</a:t>
              </a:r>
              <a:endParaRPr lang="ru-RU" sz="6000" b="1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8" name="Group 2"/>
          <p:cNvGrpSpPr>
            <a:grpSpLocks/>
          </p:cNvGrpSpPr>
          <p:nvPr/>
        </p:nvGrpSpPr>
        <p:grpSpPr bwMode="auto">
          <a:xfrm>
            <a:off x="214282" y="785794"/>
            <a:ext cx="5340367" cy="5676920"/>
            <a:chOff x="2997" y="1557"/>
            <a:chExt cx="5610" cy="6899"/>
          </a:xfrm>
        </p:grpSpPr>
        <p:sp>
          <p:nvSpPr>
            <p:cNvPr id="80899" name="Rectangle 3"/>
            <p:cNvSpPr>
              <a:spLocks noChangeArrowheads="1"/>
            </p:cNvSpPr>
            <p:nvPr/>
          </p:nvSpPr>
          <p:spPr bwMode="auto">
            <a:xfrm>
              <a:off x="4755" y="1557"/>
              <a:ext cx="3048" cy="519"/>
            </a:xfrm>
            <a:prstGeom prst="rect">
              <a:avLst/>
            </a:prstGeom>
            <a:solidFill>
              <a:srgbClr val="D8D8D8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Религии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900" name="Rectangle 4"/>
            <p:cNvSpPr>
              <a:spLocks noChangeArrowheads="1"/>
            </p:cNvSpPr>
            <p:nvPr/>
          </p:nvSpPr>
          <p:spPr bwMode="auto">
            <a:xfrm>
              <a:off x="4755" y="2428"/>
              <a:ext cx="3048" cy="2511"/>
            </a:xfrm>
            <a:prstGeom prst="rect">
              <a:avLst/>
            </a:prstGeom>
            <a:solidFill>
              <a:srgbClr val="F2F2F2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МИРОВЫЕ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0901" name="AutoShape 5"/>
            <p:cNvCxnSpPr>
              <a:cxnSpLocks noChangeShapeType="1"/>
            </p:cNvCxnSpPr>
            <p:nvPr/>
          </p:nvCxnSpPr>
          <p:spPr bwMode="auto">
            <a:xfrm>
              <a:off x="6296" y="2076"/>
              <a:ext cx="17" cy="352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80902" name="AutoShape 6"/>
            <p:cNvCxnSpPr>
              <a:cxnSpLocks noChangeShapeType="1"/>
            </p:cNvCxnSpPr>
            <p:nvPr/>
          </p:nvCxnSpPr>
          <p:spPr bwMode="auto">
            <a:xfrm flipH="1">
              <a:off x="2997" y="1859"/>
              <a:ext cx="1758" cy="485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80903" name="AutoShape 7"/>
            <p:cNvSpPr>
              <a:spLocks noChangeArrowheads="1"/>
            </p:cNvSpPr>
            <p:nvPr/>
          </p:nvSpPr>
          <p:spPr bwMode="auto">
            <a:xfrm>
              <a:off x="4153" y="5509"/>
              <a:ext cx="4454" cy="294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Признаки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0904" name="AutoShape 8"/>
            <p:cNvCxnSpPr>
              <a:cxnSpLocks noChangeShapeType="1"/>
            </p:cNvCxnSpPr>
            <p:nvPr/>
          </p:nvCxnSpPr>
          <p:spPr bwMode="auto">
            <a:xfrm>
              <a:off x="6313" y="4939"/>
              <a:ext cx="0" cy="57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</p:grp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429256" y="214290"/>
          <a:ext cx="3429024" cy="1892808"/>
        </p:xfrm>
        <a:graphic>
          <a:graphicData uri="http://schemas.openxmlformats.org/drawingml/2006/table">
            <a:tbl>
              <a:tblPr/>
              <a:tblGrid>
                <a:gridCol w="1214446"/>
                <a:gridCol w="2214578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Задание 5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i="1" dirty="0">
                          <a:latin typeface="Times New Roman"/>
                          <a:ea typeface="Calibri"/>
                          <a:cs typeface="Times New Roman"/>
                        </a:rPr>
                        <a:t>Продолжить составлять и заполнять схему «Классификация современных религий»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928670"/>
            <a:ext cx="8458200" cy="1222375"/>
          </a:xfrm>
        </p:spPr>
        <p:txBody>
          <a:bodyPr>
            <a:noAutofit/>
          </a:bodyPr>
          <a:lstStyle/>
          <a:p>
            <a:pPr algn="ctr"/>
            <a:r>
              <a:rPr lang="ru-RU" sz="5400" i="1" dirty="0" smtClean="0">
                <a:latin typeface="Arial Black" pitchFamily="34" charset="0"/>
              </a:rPr>
              <a:t>КЛАССИФИКАЦИЯ </a:t>
            </a:r>
            <a:br>
              <a:rPr lang="ru-RU" sz="5400" i="1" dirty="0" smtClean="0">
                <a:latin typeface="Arial Black" pitchFamily="34" charset="0"/>
              </a:rPr>
            </a:br>
            <a:r>
              <a:rPr lang="ru-RU" sz="5400" i="1" dirty="0" smtClean="0">
                <a:latin typeface="Arial Black" pitchFamily="34" charset="0"/>
              </a:rPr>
              <a:t>РЕЛИГИЙ</a:t>
            </a:r>
            <a:endParaRPr lang="ru-RU" sz="5400" i="1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29322" y="5786454"/>
            <a:ext cx="3028912" cy="9144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>
                    <a:lumMod val="65000"/>
                  </a:schemeClr>
                </a:solidFill>
              </a:rPr>
              <a:t>Выполнила:</a:t>
            </a:r>
          </a:p>
          <a:p>
            <a:r>
              <a:rPr lang="ru-RU" dirty="0" smtClean="0">
                <a:solidFill>
                  <a:schemeClr val="tx1">
                    <a:lumMod val="65000"/>
                  </a:schemeClr>
                </a:solidFill>
              </a:rPr>
              <a:t>студентка 2 курса</a:t>
            </a:r>
          </a:p>
          <a:p>
            <a:r>
              <a:rPr lang="ru-RU" dirty="0" smtClean="0">
                <a:solidFill>
                  <a:schemeClr val="tx1">
                    <a:lumMod val="65000"/>
                  </a:schemeClr>
                </a:solidFill>
              </a:rPr>
              <a:t>группы 132-133 «Парикмахер» </a:t>
            </a:r>
          </a:p>
          <a:p>
            <a:r>
              <a:rPr lang="ru-RU" dirty="0" smtClean="0">
                <a:solidFill>
                  <a:schemeClr val="tx1">
                    <a:lumMod val="65000"/>
                  </a:schemeClr>
                </a:solidFill>
              </a:rPr>
              <a:t>Борисова Алена</a:t>
            </a:r>
            <a:endParaRPr lang="ru-RU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1670" y="142852"/>
            <a:ext cx="500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</a:schemeClr>
                </a:solidFill>
              </a:rPr>
              <a:t>ГПОАУ ЯО 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75000"/>
                  </a:schemeClr>
                </a:solidFill>
              </a:rPr>
              <a:t>Ярославский колледж сервиса и дизайна</a:t>
            </a:r>
            <a:endParaRPr lang="ru-RU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357958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Ярославль, 2015</a:t>
            </a:r>
            <a:endParaRPr lang="ru-RU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6" name="Picture 8" descr="&amp;Pcy;&amp;rcy;&amp;acy;&amp;vcy;&amp;ocy;&amp;scy;&amp;lcy;&amp;acy;&amp;vcy;&amp;ncy;&amp;ycy;&amp;iecy; &amp;Ocy;&amp;bcy;&amp;ocy;&amp;icy; &amp;scy; &amp;icy;&amp;zcy;&amp;ocy;&amp;bcy;&amp;rcy;&amp;acy;&amp;zhcy;&amp;iecy;&amp;ncy;&amp;icy;&amp;yacy;&amp;mcy;&amp;icy; &amp;chcy;&amp;ucy;&amp;dcy;&amp;ocy;&amp;tcy;&amp;vcy;&amp;ocy;&amp;rcy;&amp;ncy;&amp;ycy;&amp;khcy; &amp;icy;&amp;kcy;&amp;ocy;&amp;ncy; :: NoNa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643182"/>
            <a:ext cx="3357587" cy="2098491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28" y="2643182"/>
            <a:ext cx="3143272" cy="209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 descr="&amp;Bcy;&amp;ucy;&amp;dcy;&amp;dcy;&amp;icy;&amp;zcy;&amp;mcy; &amp;Zcy;&amp;acy;&amp;pcy;&amp;icy;&amp;scy;&amp;icy; &amp;vcy; &amp;rcy;&amp;ucy;&amp;bcy;&amp;rcy;&amp;icy;&amp;kcy;&amp;iecy; &amp;Bcy;&amp;ucy;&amp;dcy;&amp;dcy;&amp;icy;&amp;zcy;&amp;mcy; &amp;Ocy; &amp;Rcy;&amp;acy;&amp;zcy;&amp;ncy;&amp;ocy;&amp;mcy; :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43181"/>
            <a:ext cx="2786050" cy="2089537"/>
          </a:xfrm>
          <a:prstGeom prst="rect">
            <a:avLst/>
          </a:prstGeom>
          <a:noFill/>
        </p:spPr>
      </p:pic>
      <p:pic>
        <p:nvPicPr>
          <p:cNvPr id="6151" name="Picture 7" descr="Symbols Buddhis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4929198"/>
            <a:ext cx="1214478" cy="1214478"/>
          </a:xfrm>
          <a:prstGeom prst="rect">
            <a:avLst/>
          </a:prstGeom>
          <a:noFill/>
        </p:spPr>
      </p:pic>
      <p:sp>
        <p:nvSpPr>
          <p:cNvPr id="6153" name="AutoShape 9" descr="3D Silver 20 Percent &amp;icy;&amp;zcy; Georgios Kollidas, &amp;Rcy;&amp;ocy;&amp;yacy;&amp;lcy;&amp;tcy;&amp;icy;-&amp;fcy;&amp;rcy;&amp;icy; &amp;scy;&amp;tcy;&amp;ocy;&amp;kcy;&amp;ocy;&amp;vcy;&amp;ocy;&amp;iecy; &amp;fcy;&amp;ocy;&amp;tcy;&amp;ocy; #3865835 &amp;ncy;&amp;acy; Fotolia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5" name="AutoShape 11" descr="3D Silver 20 Percent &amp;icy;&amp;zcy; Georgios Kollidas, &amp;Rcy;&amp;ocy;&amp;yacy;&amp;lcy;&amp;tcy;&amp;icy;-&amp;fcy;&amp;rcy;&amp;icy; &amp;scy;&amp;tcy;&amp;ocy;&amp;kcy;&amp;ocy;&amp;vcy;&amp;ocy;&amp;iecy; &amp;fcy;&amp;ocy;&amp;tcy;&amp;ocy; #3865835 &amp;ncy;&amp;acy; Fotolia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7" name="AutoShape 13" descr="3D Silver 20 Percent &amp;icy;&amp;zcy; Georgios Kollidas, &amp;Rcy;&amp;ocy;&amp;yacy;&amp;lcy;&amp;tcy;&amp;icy;-&amp;fcy;&amp;rcy;&amp;icy; &amp;scy;&amp;tcy;&amp;ocy;&amp;kcy;&amp;ocy;&amp;vcy;&amp;ocy;&amp;iecy; &amp;fcy;&amp;ocy;&amp;tcy;&amp;ocy; #3865835 &amp;ncy;&amp;acy; Fotolia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9" name="Picture 15" descr="Islam Background Stock Photos Images, Royalty Free Islam..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4929198"/>
            <a:ext cx="1214446" cy="1214446"/>
          </a:xfrm>
          <a:prstGeom prst="rect">
            <a:avLst/>
          </a:prstGeom>
          <a:noFill/>
        </p:spPr>
      </p:pic>
      <p:pic>
        <p:nvPicPr>
          <p:cNvPr id="6161" name="Picture 17" descr="Religious Symbol Christianit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6182" y="4929198"/>
            <a:ext cx="1214446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единительная линия 25"/>
          <p:cNvCxnSpPr>
            <a:stCxn id="7" idx="2"/>
          </p:cNvCxnSpPr>
          <p:nvPr/>
        </p:nvCxnSpPr>
        <p:spPr>
          <a:xfrm rot="5400000">
            <a:off x="-250065" y="3964785"/>
            <a:ext cx="3786214" cy="158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7380312" y="2000240"/>
            <a:ext cx="50796" cy="387703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2679687" y="3963991"/>
            <a:ext cx="3786214" cy="158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39"/>
          <p:cNvGrpSpPr/>
          <p:nvPr/>
        </p:nvGrpSpPr>
        <p:grpSpPr>
          <a:xfrm>
            <a:off x="642910" y="2500306"/>
            <a:ext cx="7858180" cy="4000528"/>
            <a:chOff x="642910" y="2500306"/>
            <a:chExt cx="7858180" cy="4000528"/>
          </a:xfrm>
          <a:solidFill>
            <a:schemeClr val="tx1"/>
          </a:solidFill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642910" y="2571744"/>
              <a:ext cx="2357454" cy="785818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Анимизм</a:t>
              </a:r>
              <a:endParaRPr lang="ru-RU" b="1" dirty="0">
                <a:solidFill>
                  <a:srgbClr val="002060"/>
                </a:solidFill>
              </a:endParaRPr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642910" y="3500438"/>
              <a:ext cx="2357454" cy="785818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Тотемизм</a:t>
              </a:r>
              <a:endParaRPr lang="ru-RU" b="1" dirty="0">
                <a:solidFill>
                  <a:srgbClr val="002060"/>
                </a:solidFill>
              </a:endParaRPr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642910" y="4429132"/>
              <a:ext cx="2357454" cy="785818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Фетишизм</a:t>
              </a:r>
              <a:endParaRPr lang="ru-RU" b="1" dirty="0">
                <a:solidFill>
                  <a:srgbClr val="002060"/>
                </a:solidFill>
              </a:endParaRPr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3357554" y="5286388"/>
              <a:ext cx="2500330" cy="121444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002060"/>
                  </a:solidFill>
                </a:rPr>
                <a:t>Ислам</a:t>
              </a:r>
              <a:endParaRPr lang="ru-RU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45" name="Скругленный прямоугольник 44"/>
            <p:cNvSpPr/>
            <p:nvPr/>
          </p:nvSpPr>
          <p:spPr>
            <a:xfrm>
              <a:off x="3357554" y="3857628"/>
              <a:ext cx="2500330" cy="1285884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002060"/>
                  </a:solidFill>
                </a:rPr>
                <a:t>Христианство</a:t>
              </a:r>
              <a:endParaRPr lang="ru-RU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46" name="Скругленный прямоугольник 45"/>
            <p:cNvSpPr/>
            <p:nvPr/>
          </p:nvSpPr>
          <p:spPr>
            <a:xfrm>
              <a:off x="3357554" y="2571744"/>
              <a:ext cx="2500330" cy="1143008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002060"/>
                  </a:solidFill>
                </a:rPr>
                <a:t>Буддизм</a:t>
              </a:r>
              <a:endParaRPr lang="ru-RU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47" name="Скругленный прямоугольник 46"/>
            <p:cNvSpPr/>
            <p:nvPr/>
          </p:nvSpPr>
          <p:spPr>
            <a:xfrm>
              <a:off x="6143636" y="3000372"/>
              <a:ext cx="2357454" cy="428628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i="1" dirty="0" smtClean="0">
                  <a:solidFill>
                    <a:srgbClr val="002060"/>
                  </a:solidFill>
                </a:rPr>
                <a:t>Синтоизм</a:t>
              </a:r>
              <a:endParaRPr lang="ru-RU" i="1" dirty="0">
                <a:solidFill>
                  <a:srgbClr val="002060"/>
                </a:solidFill>
              </a:endParaRPr>
            </a:p>
          </p:txBody>
        </p:sp>
        <p:sp>
          <p:nvSpPr>
            <p:cNvPr id="48" name="Скругленный прямоугольник 47"/>
            <p:cNvSpPr/>
            <p:nvPr/>
          </p:nvSpPr>
          <p:spPr>
            <a:xfrm>
              <a:off x="6143636" y="2500306"/>
              <a:ext cx="2357454" cy="428628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i="1" dirty="0" smtClean="0">
                  <a:solidFill>
                    <a:srgbClr val="002060"/>
                  </a:solidFill>
                </a:rPr>
                <a:t>Иудаизм</a:t>
              </a:r>
              <a:endParaRPr lang="ru-RU" i="1" dirty="0">
                <a:solidFill>
                  <a:srgbClr val="002060"/>
                </a:solidFill>
              </a:endParaRPr>
            </a:p>
          </p:txBody>
        </p:sp>
        <p:sp>
          <p:nvSpPr>
            <p:cNvPr id="49" name="Скругленный прямоугольник 48"/>
            <p:cNvSpPr/>
            <p:nvPr/>
          </p:nvSpPr>
          <p:spPr>
            <a:xfrm>
              <a:off x="642910" y="5357826"/>
              <a:ext cx="2357454" cy="785818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Магия</a:t>
              </a:r>
              <a:endParaRPr lang="ru-RU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50" name="Скругленный прямоугольник 49"/>
          <p:cNvSpPr/>
          <p:nvPr/>
        </p:nvSpPr>
        <p:spPr>
          <a:xfrm>
            <a:off x="6143636" y="4500570"/>
            <a:ext cx="2357454" cy="42862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Даосизм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6143636" y="3500438"/>
            <a:ext cx="2357454" cy="42862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Конфуцианство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6143636" y="4000504"/>
            <a:ext cx="2357454" cy="42862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Индуизм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6143636" y="5000636"/>
            <a:ext cx="2357454" cy="42862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Зороастризм</a:t>
            </a:r>
            <a:endParaRPr lang="ru-RU" i="1" dirty="0">
              <a:solidFill>
                <a:srgbClr val="002060"/>
              </a:solidFill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 rot="5400000">
            <a:off x="4260847" y="1239823"/>
            <a:ext cx="633418" cy="1111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3071802" y="571480"/>
            <a:ext cx="3071834" cy="50006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Виды религий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56"/>
          <p:cNvGrpSpPr/>
          <p:nvPr/>
        </p:nvGrpSpPr>
        <p:grpSpPr>
          <a:xfrm>
            <a:off x="214282" y="1357298"/>
            <a:ext cx="8715436" cy="714380"/>
            <a:chOff x="285720" y="1357298"/>
            <a:chExt cx="8715436" cy="714380"/>
          </a:xfrm>
          <a:solidFill>
            <a:schemeClr val="tx1"/>
          </a:solidFill>
        </p:grpSpPr>
        <p:sp>
          <p:nvSpPr>
            <p:cNvPr id="58" name="Прямоугольник 57"/>
            <p:cNvSpPr/>
            <p:nvPr/>
          </p:nvSpPr>
          <p:spPr>
            <a:xfrm>
              <a:off x="3214678" y="1357298"/>
              <a:ext cx="2857520" cy="71438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rgbClr val="002060"/>
                  </a:solidFill>
                </a:rPr>
                <a:t>Мировые</a:t>
              </a:r>
              <a:endParaRPr lang="ru-RU" sz="3200" b="1" dirty="0">
                <a:solidFill>
                  <a:srgbClr val="002060"/>
                </a:solidFill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6143636" y="1357298"/>
              <a:ext cx="2857520" cy="71438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Национальные</a:t>
              </a:r>
              <a:endParaRPr lang="ru-RU" b="1" dirty="0">
                <a:solidFill>
                  <a:srgbClr val="002060"/>
                </a:solidFill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285720" y="1357298"/>
              <a:ext cx="2857520" cy="71438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Ранние формы </a:t>
              </a:r>
              <a:endParaRPr lang="ru-RU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5" name="Скругленный прямоугольник 24"/>
          <p:cNvSpPr/>
          <p:nvPr/>
        </p:nvSpPr>
        <p:spPr>
          <a:xfrm>
            <a:off x="6156176" y="5589240"/>
            <a:ext cx="2357454" cy="42862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и другие…</a:t>
            </a:r>
            <a:endParaRPr lang="ru-RU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9"/>
          <p:cNvGrpSpPr/>
          <p:nvPr/>
        </p:nvGrpSpPr>
        <p:grpSpPr>
          <a:xfrm>
            <a:off x="500034" y="428604"/>
            <a:ext cx="8143932" cy="5715040"/>
            <a:chOff x="500034" y="428604"/>
            <a:chExt cx="8143932" cy="5715040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500034" y="428604"/>
              <a:ext cx="8143932" cy="5715040"/>
              <a:chOff x="500034" y="428604"/>
              <a:chExt cx="8143932" cy="5715040"/>
            </a:xfrm>
            <a:solidFill>
              <a:schemeClr val="tx1"/>
            </a:solidFill>
          </p:grpSpPr>
          <p:sp>
            <p:nvSpPr>
              <p:cNvPr id="2" name="Овал 1"/>
              <p:cNvSpPr/>
              <p:nvPr/>
            </p:nvSpPr>
            <p:spPr>
              <a:xfrm>
                <a:off x="1643042" y="2428868"/>
                <a:ext cx="5929354" cy="150019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200" b="1" dirty="0" smtClean="0">
                    <a:solidFill>
                      <a:srgbClr val="002060"/>
                    </a:solidFill>
                  </a:rPr>
                  <a:t>Признаки </a:t>
                </a:r>
              </a:p>
              <a:p>
                <a:pPr algn="ctr"/>
                <a:r>
                  <a:rPr lang="ru-RU" sz="3200" b="1" dirty="0" smtClean="0">
                    <a:solidFill>
                      <a:srgbClr val="002060"/>
                    </a:solidFill>
                  </a:rPr>
                  <a:t>мировых религий</a:t>
                </a:r>
                <a:endParaRPr lang="ru-RU" sz="32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" name="Скругленный прямоугольник 2"/>
              <p:cNvSpPr/>
              <p:nvPr/>
            </p:nvSpPr>
            <p:spPr>
              <a:xfrm>
                <a:off x="500034" y="428604"/>
                <a:ext cx="3643338" cy="1928826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rgbClr val="002060"/>
                    </a:solidFill>
                  </a:rPr>
                  <a:t>Огромное </a:t>
                </a:r>
              </a:p>
              <a:p>
                <a:pPr algn="ctr"/>
                <a:r>
                  <a:rPr lang="ru-RU" sz="2400" b="1" dirty="0" smtClean="0">
                    <a:solidFill>
                      <a:srgbClr val="002060"/>
                    </a:solidFill>
                  </a:rPr>
                  <a:t>число последователей </a:t>
                </a:r>
              </a:p>
              <a:p>
                <a:pPr algn="ctr"/>
                <a:r>
                  <a:rPr lang="ru-RU" b="1" dirty="0" smtClean="0">
                    <a:solidFill>
                      <a:srgbClr val="002060"/>
                    </a:solidFill>
                  </a:rPr>
                  <a:t>во всем мире</a:t>
                </a:r>
                <a:endParaRPr lang="ru-RU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5" name="Скругленный прямоугольник 4"/>
              <p:cNvSpPr/>
              <p:nvPr/>
            </p:nvSpPr>
            <p:spPr>
              <a:xfrm>
                <a:off x="571472" y="4071942"/>
                <a:ext cx="3714776" cy="2071702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>
                    <a:solidFill>
                      <a:srgbClr val="002060"/>
                    </a:solidFill>
                  </a:rPr>
                  <a:t>Прозелитизм </a:t>
                </a:r>
                <a:r>
                  <a:rPr lang="ru-RU" b="1" dirty="0" smtClean="0">
                    <a:solidFill>
                      <a:srgbClr val="002060"/>
                    </a:solidFill>
                  </a:rPr>
                  <a:t>(пропагандистская активность, преданность вере, стремление обратить в свою веру других людей)</a:t>
                </a:r>
                <a:endParaRPr lang="ru-RU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6" name="Скругленный прямоугольник 5"/>
              <p:cNvSpPr/>
              <p:nvPr/>
            </p:nvSpPr>
            <p:spPr>
              <a:xfrm>
                <a:off x="5000628" y="4071942"/>
                <a:ext cx="3643338" cy="2071702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err="1" smtClean="0">
                    <a:solidFill>
                      <a:srgbClr val="002060"/>
                    </a:solidFill>
                  </a:rPr>
                  <a:t>Космополитичность</a:t>
                </a:r>
                <a:r>
                  <a:rPr lang="ru-RU" sz="2400" b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ru-RU" b="1" dirty="0" smtClean="0">
                    <a:solidFill>
                      <a:srgbClr val="002060"/>
                    </a:solidFill>
                  </a:rPr>
                  <a:t>(межэтнический и </a:t>
                </a:r>
                <a:r>
                  <a:rPr lang="ru-RU" b="1" dirty="0" err="1" smtClean="0">
                    <a:solidFill>
                      <a:srgbClr val="002060"/>
                    </a:solidFill>
                  </a:rPr>
                  <a:t>надэтнический</a:t>
                </a:r>
                <a:r>
                  <a:rPr lang="ru-RU" b="1" dirty="0" smtClean="0">
                    <a:solidFill>
                      <a:srgbClr val="002060"/>
                    </a:solidFill>
                  </a:rPr>
                  <a:t> характер, выход за пределы  наций и государств)</a:t>
                </a:r>
                <a:endParaRPr lang="ru-RU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7" name="Скругленный прямоугольник 6"/>
              <p:cNvSpPr/>
              <p:nvPr/>
            </p:nvSpPr>
            <p:spPr>
              <a:xfrm>
                <a:off x="4929190" y="428604"/>
                <a:ext cx="3643338" cy="1928826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err="1" smtClean="0">
                    <a:solidFill>
                      <a:srgbClr val="002060"/>
                    </a:solidFill>
                  </a:rPr>
                  <a:t>Эгалитарность</a:t>
                </a:r>
                <a:r>
                  <a:rPr lang="ru-RU" sz="2400" b="1" dirty="0" smtClean="0">
                    <a:solidFill>
                      <a:srgbClr val="002060"/>
                    </a:solidFill>
                  </a:rPr>
                  <a:t> </a:t>
                </a:r>
              </a:p>
              <a:p>
                <a:pPr algn="ctr"/>
                <a:r>
                  <a:rPr lang="ru-RU" b="1" dirty="0" smtClean="0">
                    <a:solidFill>
                      <a:srgbClr val="002060"/>
                    </a:solidFill>
                  </a:rPr>
                  <a:t>(проповедь равенства всех людей, обращенность к представителям всех социальных групп)</a:t>
                </a:r>
                <a:endParaRPr lang="ru-RU" b="1" dirty="0">
                  <a:solidFill>
                    <a:srgbClr val="002060"/>
                  </a:solidFill>
                </a:endParaRPr>
              </a:p>
            </p:txBody>
          </p:sp>
        </p:grpSp>
        <p:cxnSp>
          <p:nvCxnSpPr>
            <p:cNvPr id="9" name="Прямая соединительная линия 8"/>
            <p:cNvCxnSpPr/>
            <p:nvPr/>
          </p:nvCxnSpPr>
          <p:spPr>
            <a:xfrm rot="16200000" flipH="1">
              <a:off x="2647936" y="2209792"/>
              <a:ext cx="490542" cy="35719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5400000">
              <a:off x="2607455" y="3750471"/>
              <a:ext cx="642942" cy="571504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rot="16200000" flipH="1">
              <a:off x="5965041" y="3821909"/>
              <a:ext cx="500066" cy="428628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5400000">
              <a:off x="5827721" y="2244717"/>
              <a:ext cx="571504" cy="511178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&amp;Rcy;&amp;ocy;&amp;scy;&amp;scy;&amp;icy;&amp;jcy;&amp;scy;&amp;kcy;&amp;acy;&amp;yacy; &amp;Rcy;&amp;iecy;&amp;lcy;&amp;icy;&amp;gcy;&amp;icy;&amp;yacy; - &amp;Rcy;&amp;iecy;&amp;lcy;&amp;icy;&amp;gcy;&amp;icy;&amp;yacy; &amp;Rcy;&amp;ocy;&amp;scy;&amp;s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8287734" cy="6072831"/>
          </a:xfrm>
          <a:prstGeom prst="rect">
            <a:avLst/>
          </a:prstGeom>
          <a:noFill/>
        </p:spPr>
      </p:pic>
      <p:sp>
        <p:nvSpPr>
          <p:cNvPr id="4" name="Text Box 12"/>
          <p:cNvSpPr txBox="1">
            <a:spLocks noChangeArrowheads="1"/>
          </p:cNvSpPr>
          <p:nvPr/>
        </p:nvSpPr>
        <p:spPr bwMode="auto">
          <a:xfrm rot="848126">
            <a:off x="1594640" y="4834104"/>
            <a:ext cx="8145463" cy="1198563"/>
          </a:xfrm>
          <a:prstGeom prst="rect">
            <a:avLst/>
          </a:prstGeom>
          <a:noFill/>
          <a:ln w="9525">
            <a:solidFill>
              <a:schemeClr val="bg1">
                <a:alpha val="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solidFill>
                  <a:srgbClr val="C00000"/>
                </a:solidFill>
              </a:rPr>
              <a:t>СПАСИБО ЗА ВНИМАНИЕ</a:t>
            </a:r>
            <a:r>
              <a:rPr lang="ru-RU" sz="7200" b="1" dirty="0">
                <a:solidFill>
                  <a:srgbClr val="C00000"/>
                </a:solidFill>
                <a:sym typeface="Wingdings" pitchFamily="2" charset="2"/>
              </a:rPr>
              <a:t></a:t>
            </a:r>
            <a:endParaRPr lang="ru-RU" sz="7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1142984"/>
          <a:ext cx="8712972" cy="5616628"/>
        </p:xfrm>
        <a:graphic>
          <a:graphicData uri="http://schemas.openxmlformats.org/drawingml/2006/table">
            <a:tbl>
              <a:tblPr/>
              <a:tblGrid>
                <a:gridCol w="2178243"/>
                <a:gridCol w="2178243"/>
                <a:gridCol w="2178243"/>
                <a:gridCol w="2178243"/>
              </a:tblGrid>
              <a:tr h="67568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Линии сравнения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Calibri"/>
                          <a:cs typeface="Times New Roman"/>
                        </a:rPr>
                        <a:t>Мировые </a:t>
                      </a: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религии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68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………………………….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…………………………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…………………………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013527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35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0135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35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00100" y="5929330"/>
            <a:ext cx="792088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  <a:alpha val="2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0099"/>
                </a:solidFill>
              </a:rPr>
              <a:t>?</a:t>
            </a:r>
            <a:endParaRPr lang="ru-RU" sz="5400" b="1" dirty="0">
              <a:solidFill>
                <a:srgbClr val="000099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2928934"/>
            <a:ext cx="792088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  <a:alpha val="2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0099"/>
                </a:solidFill>
              </a:rPr>
              <a:t>?</a:t>
            </a:r>
            <a:endParaRPr lang="ru-RU" sz="5400" b="1" dirty="0">
              <a:solidFill>
                <a:srgbClr val="00009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4000504"/>
            <a:ext cx="792088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  <a:alpha val="2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0099"/>
                </a:solidFill>
              </a:rPr>
              <a:t>?</a:t>
            </a:r>
            <a:endParaRPr lang="ru-RU" sz="5400" b="1" dirty="0">
              <a:solidFill>
                <a:srgbClr val="000099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4929198"/>
            <a:ext cx="792088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  <a:alpha val="2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0099"/>
                </a:solidFill>
              </a:rPr>
              <a:t>?</a:t>
            </a:r>
            <a:endParaRPr lang="ru-RU" sz="5400" b="1" dirty="0">
              <a:solidFill>
                <a:srgbClr val="000099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4282" y="142852"/>
          <a:ext cx="8715436" cy="946404"/>
        </p:xfrm>
        <a:graphic>
          <a:graphicData uri="http://schemas.openxmlformats.org/drawingml/2006/table">
            <a:tbl>
              <a:tblPr/>
              <a:tblGrid>
                <a:gridCol w="1307315"/>
                <a:gridCol w="7408121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Задание 6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i="1" dirty="0">
                          <a:latin typeface="Times New Roman"/>
                          <a:ea typeface="Calibri"/>
                          <a:cs typeface="Times New Roman"/>
                        </a:rPr>
                        <a:t>Продолжить  заполнять сравнительную таблицу религий,  используя текст учебника и дополнительные источники информации (ниже) (работа по группам)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0"/>
            <a:ext cx="885831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i="1" dirty="0" smtClean="0">
                <a:solidFill>
                  <a:srgbClr val="002060"/>
                </a:solidFill>
                <a:latin typeface="Georgia" pitchFamily="18" charset="0"/>
              </a:rPr>
              <a:t>    Происхождение  термина «иудаизм»  связано  с  </a:t>
            </a:r>
            <a:r>
              <a:rPr lang="ru-RU" sz="2300" b="1" i="1" dirty="0" err="1" smtClean="0">
                <a:solidFill>
                  <a:srgbClr val="002060"/>
                </a:solidFill>
                <a:latin typeface="Georgia" pitchFamily="18" charset="0"/>
              </a:rPr>
              <a:t>ис-торией</a:t>
            </a:r>
            <a:r>
              <a:rPr lang="ru-RU" sz="2300" b="1" i="1" dirty="0" smtClean="0">
                <a:solidFill>
                  <a:srgbClr val="002060"/>
                </a:solidFill>
                <a:latin typeface="Georgia" pitchFamily="18" charset="0"/>
              </a:rPr>
              <a:t> еврейского  народа и восходит  к еврейскому слову «</a:t>
            </a:r>
            <a:r>
              <a:rPr lang="ru-RU" sz="2300" b="1" i="1" dirty="0" err="1" smtClean="0">
                <a:solidFill>
                  <a:srgbClr val="002060"/>
                </a:solidFill>
                <a:latin typeface="Georgia" pitchFamily="18" charset="0"/>
              </a:rPr>
              <a:t>иехуда</a:t>
            </a:r>
            <a:r>
              <a:rPr lang="ru-RU" sz="2300" b="1" i="1" dirty="0" smtClean="0">
                <a:solidFill>
                  <a:srgbClr val="002060"/>
                </a:solidFill>
                <a:latin typeface="Georgia" pitchFamily="18" charset="0"/>
              </a:rPr>
              <a:t>», что означает «</a:t>
            </a:r>
            <a:r>
              <a:rPr lang="ru-RU" sz="2300" b="1" i="1" u="sng" dirty="0" smtClean="0">
                <a:solidFill>
                  <a:srgbClr val="C00000"/>
                </a:solidFill>
                <a:latin typeface="Georgia" pitchFamily="18" charset="0"/>
              </a:rPr>
              <a:t>призванный  </a:t>
            </a:r>
            <a:r>
              <a:rPr lang="ru-RU" sz="2300" b="1" i="1" u="sng" dirty="0" err="1" smtClean="0">
                <a:solidFill>
                  <a:srgbClr val="C00000"/>
                </a:solidFill>
                <a:latin typeface="Georgia" pitchFamily="18" charset="0"/>
              </a:rPr>
              <a:t>восхва-лять</a:t>
            </a:r>
            <a:r>
              <a:rPr lang="ru-RU" sz="2300" b="1" i="1" u="sng" dirty="0" smtClean="0">
                <a:solidFill>
                  <a:srgbClr val="C00000"/>
                </a:solidFill>
                <a:latin typeface="Georgia" pitchFamily="18" charset="0"/>
              </a:rPr>
              <a:t> Бога</a:t>
            </a:r>
            <a:r>
              <a:rPr lang="ru-RU" sz="2300" b="1" i="1" dirty="0" smtClean="0">
                <a:solidFill>
                  <a:srgbClr val="002060"/>
                </a:solidFill>
                <a:latin typeface="Georgia" pitchFamily="18" charset="0"/>
              </a:rPr>
              <a:t>».</a:t>
            </a:r>
          </a:p>
          <a:p>
            <a:r>
              <a:rPr lang="ru-RU" sz="2300" b="1" i="1" dirty="0" smtClean="0">
                <a:solidFill>
                  <a:srgbClr val="002060"/>
                </a:solidFill>
                <a:latin typeface="Georgia" pitchFamily="18" charset="0"/>
              </a:rPr>
              <a:t>    Иудаизм возник </a:t>
            </a:r>
            <a:r>
              <a:rPr lang="ru-RU" sz="2300" b="1" i="1" u="sng" dirty="0" smtClean="0">
                <a:solidFill>
                  <a:srgbClr val="C00000"/>
                </a:solidFill>
                <a:latin typeface="Georgia" pitchFamily="18" charset="0"/>
              </a:rPr>
              <a:t>в </a:t>
            </a:r>
            <a:r>
              <a:rPr lang="en-US" sz="2300" b="1" i="1" u="sng" dirty="0" smtClean="0">
                <a:solidFill>
                  <a:srgbClr val="C00000"/>
                </a:solidFill>
                <a:latin typeface="Georgia" pitchFamily="18" charset="0"/>
              </a:rPr>
              <a:t>I</a:t>
            </a:r>
            <a:r>
              <a:rPr lang="ru-RU" sz="2300" b="1" i="1" u="sng" dirty="0" smtClean="0">
                <a:solidFill>
                  <a:srgbClr val="C00000"/>
                </a:solidFill>
                <a:latin typeface="Georgia" pitchFamily="18" charset="0"/>
              </a:rPr>
              <a:t> тысячелетии  до н. э.  </a:t>
            </a:r>
            <a:r>
              <a:rPr lang="ru-RU" sz="2300" b="1" i="1" dirty="0" smtClean="0">
                <a:solidFill>
                  <a:srgbClr val="002060"/>
                </a:solidFill>
                <a:latin typeface="Georgia" pitchFamily="18" charset="0"/>
              </a:rPr>
              <a:t>в </a:t>
            </a:r>
            <a:r>
              <a:rPr lang="ru-RU" sz="2300" b="1" i="1" u="sng" dirty="0" err="1" smtClean="0">
                <a:solidFill>
                  <a:srgbClr val="C00000"/>
                </a:solidFill>
                <a:latin typeface="Georgia" pitchFamily="18" charset="0"/>
              </a:rPr>
              <a:t>Палес-тине</a:t>
            </a:r>
            <a:r>
              <a:rPr lang="ru-RU" sz="2300" b="1" i="1" u="sng" dirty="0" smtClean="0">
                <a:solidFill>
                  <a:srgbClr val="C00000"/>
                </a:solidFill>
                <a:latin typeface="Georgia" pitchFamily="18" charset="0"/>
              </a:rPr>
              <a:t> (на Ближнем Востоке)</a:t>
            </a:r>
            <a:r>
              <a:rPr lang="ru-RU" sz="2300" b="1" i="1" dirty="0" smtClean="0">
                <a:solidFill>
                  <a:srgbClr val="002060"/>
                </a:solidFill>
                <a:latin typeface="Georgia" pitchFamily="18" charset="0"/>
              </a:rPr>
              <a:t>.</a:t>
            </a:r>
          </a:p>
          <a:p>
            <a:r>
              <a:rPr lang="ru-RU" sz="2300" b="1" i="1" dirty="0" smtClean="0">
                <a:solidFill>
                  <a:srgbClr val="002060"/>
                </a:solidFill>
                <a:latin typeface="Georgia" pitchFamily="18" charset="0"/>
              </a:rPr>
              <a:t>     Иудаизм распространен в основном среди евреев, которые  проживают   большей  частью  </a:t>
            </a:r>
            <a:r>
              <a:rPr lang="ru-RU" sz="2300" b="1" i="1" u="sng" dirty="0" smtClean="0">
                <a:solidFill>
                  <a:srgbClr val="C00000"/>
                </a:solidFill>
                <a:latin typeface="Georgia" pitchFamily="18" charset="0"/>
              </a:rPr>
              <a:t>в  Израиле  и США,  а  также  в  других  странах,  в  том  числе  в России</a:t>
            </a:r>
            <a:r>
              <a:rPr lang="ru-RU" sz="2300" b="1" i="1" dirty="0" smtClean="0">
                <a:solidFill>
                  <a:srgbClr val="002060"/>
                </a:solidFill>
                <a:latin typeface="Georgia" pitchFamily="18" charset="0"/>
              </a:rPr>
              <a:t>.</a:t>
            </a:r>
          </a:p>
          <a:p>
            <a:r>
              <a:rPr lang="ru-RU" sz="2300" b="1" i="1" dirty="0" smtClean="0">
                <a:solidFill>
                  <a:srgbClr val="002060"/>
                </a:solidFill>
                <a:latin typeface="Georgia" pitchFamily="18" charset="0"/>
              </a:rPr>
              <a:t>    Основными  </a:t>
            </a:r>
            <a:r>
              <a:rPr lang="ru-RU" sz="2300" b="1" i="1" u="sng" dirty="0" smtClean="0">
                <a:solidFill>
                  <a:srgbClr val="002060"/>
                </a:solidFill>
                <a:latin typeface="Georgia" pitchFamily="18" charset="0"/>
              </a:rPr>
              <a:t>источниками  вероучения  </a:t>
            </a:r>
            <a:r>
              <a:rPr lang="ru-RU" sz="2300" b="1" i="1" dirty="0" smtClean="0">
                <a:solidFill>
                  <a:srgbClr val="002060"/>
                </a:solidFill>
                <a:latin typeface="Georgia" pitchFamily="18" charset="0"/>
              </a:rPr>
              <a:t>являются Священные  книги  </a:t>
            </a:r>
            <a:r>
              <a:rPr lang="ru-RU" sz="2300" b="1" i="1" u="sng" dirty="0" smtClean="0">
                <a:solidFill>
                  <a:srgbClr val="C00000"/>
                </a:solidFill>
                <a:latin typeface="Georgia" pitchFamily="18" charset="0"/>
              </a:rPr>
              <a:t>Танах</a:t>
            </a:r>
            <a:r>
              <a:rPr lang="ru-RU" sz="2300" b="1" i="1" u="sng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300" b="1" i="1" dirty="0" smtClean="0">
                <a:solidFill>
                  <a:srgbClr val="002060"/>
                </a:solidFill>
                <a:latin typeface="Georgia" pitchFamily="18" charset="0"/>
              </a:rPr>
              <a:t> и </a:t>
            </a:r>
            <a:r>
              <a:rPr lang="ru-RU" sz="2300" b="1" i="1" u="sng" dirty="0" smtClean="0">
                <a:solidFill>
                  <a:srgbClr val="C00000"/>
                </a:solidFill>
                <a:latin typeface="Georgia" pitchFamily="18" charset="0"/>
              </a:rPr>
              <a:t>Талмуд</a:t>
            </a:r>
            <a:r>
              <a:rPr lang="ru-RU" sz="2300" b="1" i="1" dirty="0" smtClean="0">
                <a:solidFill>
                  <a:srgbClr val="002060"/>
                </a:solidFill>
                <a:latin typeface="Georgia" pitchFamily="18" charset="0"/>
              </a:rPr>
              <a:t> . </a:t>
            </a:r>
          </a:p>
          <a:p>
            <a:pPr algn="ctr"/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4143380"/>
            <a:ext cx="8858312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Georgia" pitchFamily="18" charset="0"/>
              </a:rPr>
              <a:t>     </a:t>
            </a:r>
            <a:r>
              <a:rPr lang="ru-RU" sz="2300" b="1" i="1" dirty="0" smtClean="0">
                <a:solidFill>
                  <a:srgbClr val="002060"/>
                </a:solidFill>
                <a:latin typeface="Georgia" pitchFamily="18" charset="0"/>
              </a:rPr>
              <a:t>Иудаизм  подразумевает  </a:t>
            </a:r>
            <a:r>
              <a:rPr lang="ru-RU" sz="2300" b="1" i="1" u="sng" dirty="0" smtClean="0">
                <a:solidFill>
                  <a:srgbClr val="C00000"/>
                </a:solidFill>
                <a:latin typeface="Georgia" pitchFamily="18" charset="0"/>
              </a:rPr>
              <a:t>веру  в  Единого  Бога (</a:t>
            </a:r>
            <a:r>
              <a:rPr lang="ru-RU" sz="2300" b="1" i="1" u="sng" dirty="0" err="1" smtClean="0">
                <a:solidFill>
                  <a:srgbClr val="C00000"/>
                </a:solidFill>
                <a:latin typeface="Georgia" pitchFamily="18" charset="0"/>
              </a:rPr>
              <a:t>Яхве</a:t>
            </a:r>
            <a:r>
              <a:rPr lang="ru-RU" sz="2300" b="1" i="1" u="sng" dirty="0" smtClean="0">
                <a:solidFill>
                  <a:srgbClr val="C00000"/>
                </a:solidFill>
                <a:latin typeface="Georgia" pitchFamily="18" charset="0"/>
              </a:rPr>
              <a:t>), в  бессмертие души, загробную жизнь, </a:t>
            </a:r>
            <a:r>
              <a:rPr lang="ru-RU" sz="2300" b="1" i="1" u="sng" dirty="0" err="1" smtClean="0">
                <a:solidFill>
                  <a:srgbClr val="C00000"/>
                </a:solidFill>
                <a:latin typeface="Georgia" pitchFamily="18" charset="0"/>
              </a:rPr>
              <a:t>гряду-щий</a:t>
            </a:r>
            <a:r>
              <a:rPr lang="ru-RU" sz="2300" b="1" i="1" u="sng" dirty="0" smtClean="0">
                <a:solidFill>
                  <a:srgbClr val="C00000"/>
                </a:solidFill>
                <a:latin typeface="Georgia" pitchFamily="18" charset="0"/>
              </a:rPr>
              <a:t>  приход  Спасителя, </a:t>
            </a:r>
            <a:r>
              <a:rPr lang="ru-RU" sz="2300" b="1" i="1" u="sng" dirty="0" err="1" smtClean="0">
                <a:solidFill>
                  <a:srgbClr val="C00000"/>
                </a:solidFill>
                <a:latin typeface="Georgia" pitchFamily="18" charset="0"/>
              </a:rPr>
              <a:t>богоизбранность</a:t>
            </a:r>
            <a:r>
              <a:rPr lang="ru-RU" sz="2300" b="1" i="1" u="sng" dirty="0" smtClean="0">
                <a:solidFill>
                  <a:srgbClr val="C00000"/>
                </a:solidFill>
                <a:latin typeface="Georgia" pitchFamily="18" charset="0"/>
              </a:rPr>
              <a:t>  </a:t>
            </a:r>
            <a:r>
              <a:rPr lang="ru-RU" sz="2300" b="1" i="1" u="sng" dirty="0" err="1" smtClean="0">
                <a:solidFill>
                  <a:srgbClr val="C00000"/>
                </a:solidFill>
                <a:latin typeface="Georgia" pitchFamily="18" charset="0"/>
              </a:rPr>
              <a:t>еврейско-го</a:t>
            </a:r>
            <a:r>
              <a:rPr lang="ru-RU" sz="2300" b="1" i="1" u="sng" dirty="0" smtClean="0">
                <a:solidFill>
                  <a:srgbClr val="C00000"/>
                </a:solidFill>
                <a:latin typeface="Georgia" pitchFamily="18" charset="0"/>
              </a:rPr>
              <a:t> народа</a:t>
            </a:r>
            <a:r>
              <a:rPr lang="ru-RU" sz="2300" b="1" i="1" dirty="0" smtClean="0">
                <a:solidFill>
                  <a:srgbClr val="002060"/>
                </a:solidFill>
                <a:latin typeface="Georgia" pitchFamily="18" charset="0"/>
              </a:rPr>
              <a:t>.</a:t>
            </a:r>
          </a:p>
          <a:p>
            <a:r>
              <a:rPr lang="ru-RU" sz="2300" b="1" i="1" dirty="0" smtClean="0">
                <a:solidFill>
                  <a:srgbClr val="002060"/>
                </a:solidFill>
                <a:latin typeface="Georgia" pitchFamily="18" charset="0"/>
              </a:rPr>
              <a:t>     </a:t>
            </a:r>
            <a:r>
              <a:rPr lang="ru-RU" sz="2300" b="1" i="1" u="sng" dirty="0" smtClean="0">
                <a:solidFill>
                  <a:srgbClr val="002060"/>
                </a:solidFill>
                <a:latin typeface="Georgia" pitchFamily="18" charset="0"/>
              </a:rPr>
              <a:t>Количество  последователей </a:t>
            </a:r>
            <a:r>
              <a:rPr lang="ru-RU" sz="2300" b="1" i="1" dirty="0" smtClean="0">
                <a:solidFill>
                  <a:srgbClr val="002060"/>
                </a:solidFill>
                <a:latin typeface="Georgia" pitchFamily="18" charset="0"/>
              </a:rPr>
              <a:t>иудаизма  </a:t>
            </a:r>
            <a:r>
              <a:rPr lang="ru-RU" sz="2300" b="1" i="1" dirty="0" err="1" smtClean="0">
                <a:solidFill>
                  <a:srgbClr val="002060"/>
                </a:solidFill>
                <a:latin typeface="Georgia" pitchFamily="18" charset="0"/>
              </a:rPr>
              <a:t>составля-ет</a:t>
            </a:r>
            <a:r>
              <a:rPr lang="ru-RU" sz="2300" b="1" i="1" dirty="0" smtClean="0">
                <a:solidFill>
                  <a:srgbClr val="002060"/>
                </a:solidFill>
                <a:latin typeface="Georgia" pitchFamily="18" charset="0"/>
              </a:rPr>
              <a:t>  </a:t>
            </a:r>
            <a:r>
              <a:rPr lang="ru-RU" sz="2300" b="1" i="1" u="sng" dirty="0" smtClean="0">
                <a:solidFill>
                  <a:srgbClr val="C00000"/>
                </a:solidFill>
                <a:latin typeface="Georgia" pitchFamily="18" charset="0"/>
              </a:rPr>
              <a:t>около  14 млн. человек</a:t>
            </a:r>
            <a:r>
              <a:rPr lang="ru-RU" sz="2300" b="1" i="1" dirty="0" smtClean="0">
                <a:solidFill>
                  <a:srgbClr val="002060"/>
                </a:solidFill>
                <a:latin typeface="Georgia" pitchFamily="18" charset="0"/>
              </a:rPr>
              <a:t>.</a:t>
            </a:r>
          </a:p>
          <a:p>
            <a:pPr algn="ctr"/>
            <a:endParaRPr lang="ru-RU" sz="20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"/>
          <a:ext cx="9144000" cy="5896086"/>
        </p:xfrm>
        <a:graphic>
          <a:graphicData uri="http://schemas.openxmlformats.org/drawingml/2006/table">
            <a:tbl>
              <a:tblPr/>
              <a:tblGrid>
                <a:gridCol w="6300192"/>
                <a:gridCol w="1008112"/>
                <a:gridCol w="1080120"/>
                <a:gridCol w="755576"/>
              </a:tblGrid>
              <a:tr h="3398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Линии сравнения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sng" dirty="0">
                          <a:latin typeface="Times New Roman"/>
                          <a:ea typeface="Calibri"/>
                          <a:cs typeface="Times New Roman"/>
                        </a:rPr>
                        <a:t>Мировые религии</a:t>
                      </a:r>
                      <a:endParaRPr lang="ru-RU" sz="2000" u="sng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94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……………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…………………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…………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268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68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968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68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968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69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6. </a:t>
                      </a:r>
                      <a:r>
                        <a:rPr lang="ru-RU" sz="3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Основы вероучения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268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3528" y="6019800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Constantia" pitchFamily="18" charset="0"/>
              </a:rPr>
              <a:t>Линии сравнения ?</a:t>
            </a:r>
            <a:endParaRPr lang="ru-RU" sz="4400" b="1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260648"/>
            <a:ext cx="9155511" cy="5732953"/>
            <a:chOff x="-60962" y="642918"/>
            <a:chExt cx="9155511" cy="5732953"/>
          </a:xfrm>
        </p:grpSpPr>
        <p:sp>
          <p:nvSpPr>
            <p:cNvPr id="4" name="Вертикальный свиток 3"/>
            <p:cNvSpPr/>
            <p:nvPr/>
          </p:nvSpPr>
          <p:spPr>
            <a:xfrm rot="21245450">
              <a:off x="-60962" y="803707"/>
              <a:ext cx="3411166" cy="5572164"/>
            </a:xfrm>
            <a:prstGeom prst="verticalScroll">
              <a:avLst/>
            </a:prstGeom>
            <a:solidFill>
              <a:srgbClr val="FAC6B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i="1" dirty="0" smtClean="0">
                  <a:solidFill>
                    <a:srgbClr val="002060"/>
                  </a:solidFill>
                </a:rPr>
                <a:t>Учебник:</a:t>
              </a:r>
            </a:p>
            <a:p>
              <a:pPr algn="ctr"/>
              <a:r>
                <a:rPr lang="ru-RU" sz="3200" b="1" i="1" dirty="0" smtClean="0">
                  <a:solidFill>
                    <a:srgbClr val="002060"/>
                  </a:solidFill>
                </a:rPr>
                <a:t>С. 163-164</a:t>
              </a:r>
            </a:p>
            <a:p>
              <a:pPr algn="ctr"/>
              <a:r>
                <a:rPr lang="ru-RU" sz="2400" b="1" i="1" dirty="0" smtClean="0">
                  <a:solidFill>
                    <a:srgbClr val="002060"/>
                  </a:solidFill>
                </a:rPr>
                <a:t>(до слова «Хинаяна»)</a:t>
              </a:r>
              <a:endParaRPr lang="ru-RU" sz="2400" b="1" i="1" dirty="0">
                <a:solidFill>
                  <a:srgbClr val="002060"/>
                </a:solidFill>
              </a:endParaRPr>
            </a:p>
          </p:txBody>
        </p:sp>
        <p:sp>
          <p:nvSpPr>
            <p:cNvPr id="5" name="Вертикальный свиток 4"/>
            <p:cNvSpPr/>
            <p:nvPr/>
          </p:nvSpPr>
          <p:spPr>
            <a:xfrm>
              <a:off x="2857488" y="642918"/>
              <a:ext cx="3357586" cy="5572164"/>
            </a:xfrm>
            <a:prstGeom prst="verticalScroll">
              <a:avLst/>
            </a:prstGeom>
            <a:solidFill>
              <a:srgbClr val="93E3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i="1" dirty="0" smtClean="0">
                  <a:solidFill>
                    <a:srgbClr val="002060"/>
                  </a:solidFill>
                </a:rPr>
                <a:t>Учебник:</a:t>
              </a:r>
            </a:p>
            <a:p>
              <a:pPr algn="ctr"/>
              <a:r>
                <a:rPr lang="ru-RU" sz="3200" b="1" i="1" dirty="0" smtClean="0">
                  <a:solidFill>
                    <a:srgbClr val="002060"/>
                  </a:solidFill>
                </a:rPr>
                <a:t>С. 165</a:t>
              </a:r>
            </a:p>
            <a:p>
              <a:pPr algn="ctr"/>
              <a:r>
                <a:rPr lang="ru-RU" sz="2400" b="1" i="1" dirty="0" smtClean="0">
                  <a:solidFill>
                    <a:srgbClr val="002060"/>
                  </a:solidFill>
                </a:rPr>
                <a:t>(до слова «</a:t>
              </a:r>
              <a:r>
                <a:rPr lang="ru-RU" sz="2400" b="1" i="1" dirty="0" err="1" smtClean="0">
                  <a:solidFill>
                    <a:srgbClr val="002060"/>
                  </a:solidFill>
                </a:rPr>
                <a:t>Право-славие</a:t>
              </a:r>
              <a:r>
                <a:rPr lang="ru-RU" sz="2400" b="1" i="1" dirty="0" smtClean="0">
                  <a:solidFill>
                    <a:srgbClr val="002060"/>
                  </a:solidFill>
                </a:rPr>
                <a:t>»)</a:t>
              </a:r>
              <a:endParaRPr lang="ru-RU" sz="2400" b="1" i="1" dirty="0">
                <a:solidFill>
                  <a:srgbClr val="002060"/>
                </a:solidFill>
              </a:endParaRPr>
            </a:p>
          </p:txBody>
        </p:sp>
        <p:sp>
          <p:nvSpPr>
            <p:cNvPr id="6" name="Вертикальный свиток 5"/>
            <p:cNvSpPr/>
            <p:nvPr/>
          </p:nvSpPr>
          <p:spPr>
            <a:xfrm rot="329105">
              <a:off x="5665557" y="781744"/>
              <a:ext cx="3428992" cy="5572164"/>
            </a:xfrm>
            <a:prstGeom prst="verticalScroll">
              <a:avLst/>
            </a:prstGeom>
            <a:solidFill>
              <a:srgbClr val="AFDC7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i="1" dirty="0" smtClean="0">
                  <a:solidFill>
                    <a:srgbClr val="002060"/>
                  </a:solidFill>
                </a:rPr>
                <a:t>Учебник:</a:t>
              </a:r>
            </a:p>
            <a:p>
              <a:pPr algn="ctr"/>
              <a:r>
                <a:rPr lang="ru-RU" sz="3200" b="1" i="1" dirty="0" smtClean="0">
                  <a:solidFill>
                    <a:srgbClr val="002060"/>
                  </a:solidFill>
                </a:rPr>
                <a:t>С. 169-171</a:t>
              </a:r>
            </a:p>
            <a:p>
              <a:pPr algn="ctr"/>
              <a:r>
                <a:rPr lang="ru-RU" sz="2400" b="1" i="1" dirty="0" smtClean="0">
                  <a:solidFill>
                    <a:srgbClr val="002060"/>
                  </a:solidFill>
                </a:rPr>
                <a:t>(до слова «Суннизм»)</a:t>
              </a:r>
              <a:endParaRPr lang="ru-RU" sz="2400" b="1" i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2915816" y="6021288"/>
            <a:ext cx="3024336" cy="504056"/>
          </a:xfrm>
          <a:prstGeom prst="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Время работы – 5 мин.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Этимология названий мировых религий</a:t>
            </a:r>
            <a:endParaRPr lang="ru-RU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683568" y="1071546"/>
            <a:ext cx="8136904" cy="1571636"/>
            <a:chOff x="826444" y="1285860"/>
            <a:chExt cx="8136904" cy="171451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634756" y="1285860"/>
              <a:ext cx="5328592" cy="714380"/>
            </a:xfrm>
            <a:prstGeom prst="rect">
              <a:avLst/>
            </a:prstGeom>
            <a:solidFill>
              <a:srgbClr val="FAC6B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rgbClr val="820000"/>
                  </a:solidFill>
                </a:rPr>
                <a:t>«просветленный»</a:t>
              </a:r>
              <a:endParaRPr lang="ru-RU" sz="4400" dirty="0"/>
            </a:p>
          </p:txBody>
        </p:sp>
        <p:sp>
          <p:nvSpPr>
            <p:cNvPr id="12" name="Выгнутая вниз стрелка 11"/>
            <p:cNvSpPr/>
            <p:nvPr/>
          </p:nvSpPr>
          <p:spPr>
            <a:xfrm rot="20117842">
              <a:off x="4551173" y="2063756"/>
              <a:ext cx="1530925" cy="919325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571736" y="2285992"/>
              <a:ext cx="2286016" cy="714380"/>
            </a:xfrm>
            <a:prstGeom prst="rect">
              <a:avLst/>
            </a:prstGeom>
            <a:solidFill>
              <a:srgbClr val="FAC6B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rgbClr val="820000"/>
                  </a:solidFill>
                </a:rPr>
                <a:t>Будда</a:t>
              </a:r>
              <a:endParaRPr lang="ru-RU" sz="4400" dirty="0"/>
            </a:p>
          </p:txBody>
        </p:sp>
        <p:sp>
          <p:nvSpPr>
            <p:cNvPr id="14" name="Выгнутая влево стрелка 13"/>
            <p:cNvSpPr/>
            <p:nvPr/>
          </p:nvSpPr>
          <p:spPr>
            <a:xfrm>
              <a:off x="1785918" y="1714488"/>
              <a:ext cx="857256" cy="1214446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826444" y="1285860"/>
              <a:ext cx="2602548" cy="701391"/>
            </a:xfrm>
            <a:prstGeom prst="rect">
              <a:avLst/>
            </a:prstGeom>
            <a:solidFill>
              <a:srgbClr val="FAC6B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rgbClr val="820000"/>
                  </a:solidFill>
                </a:rPr>
                <a:t>Буддизм</a:t>
              </a:r>
              <a:endParaRPr lang="ru-RU" sz="44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85720" y="3000372"/>
            <a:ext cx="8678768" cy="1714512"/>
            <a:chOff x="428596" y="1285860"/>
            <a:chExt cx="8678768" cy="1714512"/>
          </a:xfrm>
          <a:solidFill>
            <a:srgbClr val="61D6FF"/>
          </a:solidFill>
        </p:grpSpPr>
        <p:sp>
          <p:nvSpPr>
            <p:cNvPr id="18" name="Прямоугольник 17"/>
            <p:cNvSpPr/>
            <p:nvPr/>
          </p:nvSpPr>
          <p:spPr>
            <a:xfrm>
              <a:off x="5002908" y="1285860"/>
              <a:ext cx="4104456" cy="71438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rgbClr val="820000"/>
                  </a:solidFill>
                </a:rPr>
                <a:t>«помазанник»</a:t>
              </a:r>
              <a:endParaRPr lang="ru-RU" sz="4400" dirty="0"/>
            </a:p>
          </p:txBody>
        </p:sp>
        <p:sp>
          <p:nvSpPr>
            <p:cNvPr id="19" name="Выгнутая вниз стрелка 18"/>
            <p:cNvSpPr/>
            <p:nvPr/>
          </p:nvSpPr>
          <p:spPr>
            <a:xfrm rot="20117842">
              <a:off x="4551173" y="2063756"/>
              <a:ext cx="1530925" cy="919325"/>
            </a:xfrm>
            <a:prstGeom prst="curvedUpArrow">
              <a:avLst/>
            </a:prstGeom>
            <a:solidFill>
              <a:srgbClr val="F4896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2571736" y="2285992"/>
              <a:ext cx="2575188" cy="71438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rgbClr val="820000"/>
                  </a:solidFill>
                </a:rPr>
                <a:t>Христос</a:t>
              </a:r>
              <a:endParaRPr lang="ru-RU" sz="4400" dirty="0"/>
            </a:p>
          </p:txBody>
        </p:sp>
        <p:sp>
          <p:nvSpPr>
            <p:cNvPr id="21" name="Выгнутая влево стрелка 20"/>
            <p:cNvSpPr/>
            <p:nvPr/>
          </p:nvSpPr>
          <p:spPr>
            <a:xfrm>
              <a:off x="1785918" y="1714488"/>
              <a:ext cx="857256" cy="1214446"/>
            </a:xfrm>
            <a:prstGeom prst="curvedRightArrow">
              <a:avLst/>
            </a:prstGeom>
            <a:solidFill>
              <a:srgbClr val="F4896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428596" y="1285860"/>
              <a:ext cx="4214272" cy="714380"/>
            </a:xfrm>
            <a:prstGeom prst="rect">
              <a:avLst/>
            </a:prstGeom>
            <a:solidFill>
              <a:srgbClr val="93E3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rgbClr val="820000"/>
                  </a:solidFill>
                </a:rPr>
                <a:t>Христианство</a:t>
              </a:r>
              <a:endParaRPr lang="ru-RU" sz="4400" dirty="0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1000100" y="5214950"/>
            <a:ext cx="7244308" cy="1500198"/>
            <a:chOff x="1000100" y="4714884"/>
            <a:chExt cx="7244308" cy="1500198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4067944" y="4714884"/>
              <a:ext cx="4176464" cy="714380"/>
            </a:xfrm>
            <a:prstGeom prst="rect">
              <a:avLst/>
            </a:prstGeom>
            <a:solidFill>
              <a:srgbClr val="AFDC7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rgbClr val="820000"/>
                  </a:solidFill>
                </a:rPr>
                <a:t>«покорность»</a:t>
              </a:r>
              <a:endParaRPr lang="ru-RU" sz="4400" dirty="0"/>
            </a:p>
          </p:txBody>
        </p:sp>
        <p:sp>
          <p:nvSpPr>
            <p:cNvPr id="25" name="Выгнутая вниз стрелка 24"/>
            <p:cNvSpPr/>
            <p:nvPr/>
          </p:nvSpPr>
          <p:spPr>
            <a:xfrm>
              <a:off x="2928926" y="5286388"/>
              <a:ext cx="2071702" cy="928694"/>
            </a:xfrm>
            <a:prstGeom prst="curvedUp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000100" y="4714884"/>
              <a:ext cx="2286016" cy="714380"/>
            </a:xfrm>
            <a:prstGeom prst="rect">
              <a:avLst/>
            </a:prstGeom>
            <a:solidFill>
              <a:srgbClr val="AFDC7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rgbClr val="820000"/>
                  </a:solidFill>
                </a:rPr>
                <a:t>Ислам</a:t>
              </a:r>
              <a:endParaRPr lang="ru-RU" sz="4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4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Терминологический диктант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Тема 1.9. Мировоззрение человека</a:t>
            </a:r>
            <a:endParaRPr lang="ru-RU" b="1" dirty="0">
              <a:solidFill>
                <a:srgbClr val="C00000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500034" y="2000240"/>
            <a:ext cx="8429684" cy="4714908"/>
            <a:chOff x="500034" y="2000240"/>
            <a:chExt cx="8429684" cy="4714908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500034" y="2000240"/>
              <a:ext cx="8143932" cy="3559196"/>
              <a:chOff x="642910" y="1857364"/>
              <a:chExt cx="8143932" cy="3559196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1928794" y="2000240"/>
                <a:ext cx="6858048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b="1" dirty="0" smtClean="0">
                    <a:solidFill>
                      <a:srgbClr val="002060"/>
                    </a:solidFill>
                  </a:rPr>
                  <a:t>–  совокупность представлений, взглядов, норм, оценок, определяющих отношение человека к окружающему миру и выступающих в качестве регуляторов его поведения </a:t>
                </a:r>
                <a:endParaRPr lang="ru-RU" sz="36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7" name="Скругленный прямоугольник 6"/>
              <p:cNvSpPr/>
              <p:nvPr/>
            </p:nvSpPr>
            <p:spPr>
              <a:xfrm>
                <a:off x="642910" y="1857364"/>
                <a:ext cx="1143008" cy="1285884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600" b="1" dirty="0" smtClean="0">
                    <a:solidFill>
                      <a:schemeClr val="bg1"/>
                    </a:solidFill>
                  </a:rPr>
                  <a:t>?</a:t>
                </a:r>
                <a:endParaRPr lang="ru-RU" sz="9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" name="Прямоугольник 8"/>
            <p:cNvSpPr/>
            <p:nvPr/>
          </p:nvSpPr>
          <p:spPr>
            <a:xfrm>
              <a:off x="8143900" y="5929330"/>
              <a:ext cx="785818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>
                  <a:solidFill>
                    <a:srgbClr val="002060"/>
                  </a:solidFill>
                </a:rPr>
                <a:t>2</a:t>
              </a:r>
              <a:endParaRPr lang="ru-RU" sz="6000" b="1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/>
          <a:lstStyle/>
          <a:p>
            <a:r>
              <a:rPr lang="ru-RU" dirty="0" smtClean="0"/>
              <a:t>Количество верующих</a:t>
            </a:r>
            <a:endParaRPr lang="ru-RU" dirty="0"/>
          </a:p>
        </p:txBody>
      </p:sp>
      <p:grpSp>
        <p:nvGrpSpPr>
          <p:cNvPr id="3" name="Группа 8"/>
          <p:cNvGrpSpPr/>
          <p:nvPr/>
        </p:nvGrpSpPr>
        <p:grpSpPr>
          <a:xfrm>
            <a:off x="142844" y="1214422"/>
            <a:ext cx="8858312" cy="5429288"/>
            <a:chOff x="142844" y="1071546"/>
            <a:chExt cx="8786874" cy="4857784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142844" y="1071546"/>
              <a:ext cx="5286412" cy="1714512"/>
            </a:xfrm>
            <a:prstGeom prst="roundRect">
              <a:avLst/>
            </a:prstGeom>
            <a:solidFill>
              <a:srgbClr val="FAC6B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rgbClr val="820000"/>
                  </a:solidFill>
                </a:rPr>
                <a:t>Буддисты</a:t>
              </a:r>
            </a:p>
            <a:p>
              <a:pPr algn="ctr"/>
              <a:r>
                <a:rPr lang="ru-RU" sz="4400" b="1" dirty="0" smtClean="0">
                  <a:solidFill>
                    <a:srgbClr val="002060"/>
                  </a:solidFill>
                </a:rPr>
                <a:t>≈ 500 млн. </a:t>
              </a:r>
              <a:endParaRPr lang="ru-RU" sz="4400" b="1" dirty="0">
                <a:solidFill>
                  <a:srgbClr val="002060"/>
                </a:solidFill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1785918" y="2643182"/>
              <a:ext cx="5429288" cy="1714512"/>
            </a:xfrm>
            <a:prstGeom prst="roundRect">
              <a:avLst/>
            </a:prstGeom>
            <a:solidFill>
              <a:srgbClr val="93E3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rgbClr val="000099"/>
                  </a:solidFill>
                </a:rPr>
                <a:t>Христиане</a:t>
              </a:r>
            </a:p>
            <a:p>
              <a:pPr algn="ctr"/>
              <a:r>
                <a:rPr lang="ru-RU" sz="4400" b="1" dirty="0" smtClean="0">
                  <a:solidFill>
                    <a:srgbClr val="002060"/>
                  </a:solidFill>
                </a:rPr>
                <a:t>≈ 2 млрд. 350 млн. </a:t>
              </a:r>
              <a:endParaRPr lang="ru-RU" sz="4400" b="1" dirty="0">
                <a:solidFill>
                  <a:srgbClr val="002060"/>
                </a:solidFill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3786182" y="4214818"/>
              <a:ext cx="5143536" cy="1714512"/>
            </a:xfrm>
            <a:prstGeom prst="roundRect">
              <a:avLst/>
            </a:prstGeom>
            <a:solidFill>
              <a:srgbClr val="AFDC7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rgbClr val="00421E"/>
                  </a:solidFill>
                </a:rPr>
                <a:t>Мусульмане</a:t>
              </a:r>
            </a:p>
            <a:p>
              <a:pPr algn="ctr"/>
              <a:r>
                <a:rPr lang="ru-RU" sz="4400" b="1" dirty="0" smtClean="0">
                  <a:solidFill>
                    <a:srgbClr val="002060"/>
                  </a:solidFill>
                </a:rPr>
                <a:t>≈ 1 млрд. 750 млн. </a:t>
              </a:r>
              <a:endParaRPr lang="ru-RU" sz="4400" b="1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latin typeface="Constantia" pitchFamily="18" charset="0"/>
              </a:rPr>
              <a:t>МИРОВЫЕ РЕЛИГИИ</a:t>
            </a:r>
            <a:br>
              <a:rPr lang="ru-RU" sz="6000" b="1" dirty="0" smtClean="0">
                <a:latin typeface="Constantia" pitchFamily="18" charset="0"/>
              </a:rPr>
            </a:br>
            <a:r>
              <a:rPr lang="ru-RU" sz="4400" b="1" dirty="0" smtClean="0">
                <a:latin typeface="Constantia" pitchFamily="18" charset="0"/>
              </a:rPr>
              <a:t>основы вероучения</a:t>
            </a:r>
            <a:endParaRPr lang="ru-RU" sz="4400" b="1" dirty="0">
              <a:latin typeface="Constantia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 flipH="1">
            <a:off x="0" y="2000240"/>
            <a:ext cx="9144000" cy="4214842"/>
            <a:chOff x="0" y="1714488"/>
            <a:chExt cx="9144000" cy="4214842"/>
          </a:xfrm>
        </p:grpSpPr>
        <p:pic>
          <p:nvPicPr>
            <p:cNvPr id="8196" name="Picture 4" descr="This Picture Token The International Buddhist Conference - JoBSPapa.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00826" y="1785926"/>
              <a:ext cx="2643174" cy="4013336"/>
            </a:xfrm>
            <a:prstGeom prst="rect">
              <a:avLst/>
            </a:prstGeom>
            <a:noFill/>
          </p:spPr>
        </p:pic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785926"/>
              <a:ext cx="3386837" cy="4000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199" name="Picture 7" descr="&amp;Mcy;&amp;ocy;&amp;lcy;&amp;icy;&amp;tcy;&amp;vcy;&amp;ycy; &amp;ncy;&amp;acy; &amp;zcy;&amp;acy;&amp;mcy;&amp;ucy;&amp;zhcy;&amp;iecy;&amp;scy;&amp;tcy;&amp;vcy;&amp;ocy; - &amp;Ecy;&amp;ncy;&amp;tscy;&amp;icy;&amp;kcy;&amp;lcy;&amp;ocy;&amp;pcy;&amp;iecy;&amp;dcy;&amp;icy;&amp;yacy; &amp;mcy;&amp;acy;&amp;gcy;&amp;icy;&amp;icy; - Magi66 &amp;IEcy;&amp;kcy;&amp;acy;&amp;tcy;&amp;iecy;&amp;rcy;&amp;icy;&amp;ncy;&amp;bcy;&amp;ucy;&amp;rcy;&amp;gcy;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43240" y="1714488"/>
              <a:ext cx="3371873" cy="421484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algn="ctr"/>
            <a:r>
              <a:rPr lang="ru-RU" b="1" dirty="0" smtClean="0">
                <a:latin typeface="Constantia" pitchFamily="18" charset="0"/>
              </a:rPr>
              <a:t>БУДДИЗМ</a:t>
            </a:r>
            <a:endParaRPr lang="ru-RU" b="1" dirty="0">
              <a:latin typeface="Constant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10136"/>
            <a:ext cx="471601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800" b="1" i="1" dirty="0" smtClean="0">
                <a:solidFill>
                  <a:srgbClr val="820000"/>
                </a:solidFill>
              </a:rPr>
              <a:t>«</a:t>
            </a:r>
            <a:r>
              <a:rPr lang="ru-RU" sz="2500" b="1" i="1" dirty="0" smtClean="0">
                <a:solidFill>
                  <a:srgbClr val="820000"/>
                </a:solidFill>
              </a:rPr>
              <a:t>Четыре благородные истины»</a:t>
            </a:r>
            <a:r>
              <a:rPr lang="ru-RU" sz="2500" b="1" dirty="0" smtClean="0"/>
              <a:t>:</a:t>
            </a:r>
          </a:p>
          <a:p>
            <a:pPr marL="514350" indent="-514350">
              <a:lnSpc>
                <a:spcPts val="3000"/>
              </a:lnSpc>
              <a:buAutoNum type="arabicParenR"/>
            </a:pPr>
            <a:r>
              <a:rPr lang="ru-RU" sz="2500" b="1" i="1" dirty="0" smtClean="0"/>
              <a:t>Ж</a:t>
            </a:r>
            <a:r>
              <a:rPr lang="ru-RU" sz="2500" b="1" dirty="0" smtClean="0"/>
              <a:t>изнь есть страдание</a:t>
            </a:r>
          </a:p>
          <a:p>
            <a:pPr marL="514350" indent="-514350">
              <a:lnSpc>
                <a:spcPts val="3000"/>
              </a:lnSpc>
              <a:buAutoNum type="arabicParenR"/>
            </a:pPr>
            <a:r>
              <a:rPr lang="ru-RU" sz="2500" b="1" dirty="0" smtClean="0"/>
              <a:t>Причина страдания – </a:t>
            </a:r>
          </a:p>
          <a:p>
            <a:pPr marL="514350" indent="-514350">
              <a:lnSpc>
                <a:spcPts val="3000"/>
              </a:lnSpc>
            </a:pPr>
            <a:r>
              <a:rPr lang="ru-RU" sz="2500" b="1" dirty="0" smtClean="0"/>
              <a:t>      жажда жизни</a:t>
            </a:r>
          </a:p>
          <a:p>
            <a:pPr marL="514350" indent="-514350">
              <a:lnSpc>
                <a:spcPts val="3000"/>
              </a:lnSpc>
            </a:pPr>
            <a:r>
              <a:rPr lang="ru-RU" sz="2500" b="1" dirty="0" smtClean="0"/>
              <a:t>3)   Прекратить страдание возможно через  отказ </a:t>
            </a:r>
          </a:p>
          <a:p>
            <a:pPr marL="514350" indent="-514350">
              <a:lnSpc>
                <a:spcPts val="3000"/>
              </a:lnSpc>
            </a:pPr>
            <a:r>
              <a:rPr lang="ru-RU" sz="2500" b="1" dirty="0" smtClean="0"/>
              <a:t>      от земных желаний и достижение </a:t>
            </a:r>
            <a:r>
              <a:rPr lang="ru-RU" sz="2500" b="1" i="1" dirty="0" smtClean="0">
                <a:solidFill>
                  <a:srgbClr val="C00000"/>
                </a:solidFill>
              </a:rPr>
              <a:t>нирваны</a:t>
            </a:r>
            <a:r>
              <a:rPr lang="ru-RU" sz="2500" b="1" dirty="0" smtClean="0"/>
              <a:t> – состояния небытия и </a:t>
            </a:r>
          </a:p>
          <a:p>
            <a:pPr marL="514350" indent="-514350">
              <a:lnSpc>
                <a:spcPts val="3000"/>
              </a:lnSpc>
            </a:pPr>
            <a:r>
              <a:rPr lang="ru-RU" sz="2500" b="1" dirty="0" smtClean="0"/>
              <a:t>      покоя</a:t>
            </a:r>
          </a:p>
          <a:p>
            <a:pPr marL="514350" indent="-514350">
              <a:lnSpc>
                <a:spcPts val="3000"/>
              </a:lnSpc>
            </a:pPr>
            <a:r>
              <a:rPr lang="ru-RU" sz="2500" b="1" dirty="0" smtClean="0"/>
              <a:t>4)   К нирване ведет </a:t>
            </a:r>
            <a:r>
              <a:rPr lang="ru-RU" sz="2500" b="1" i="1" dirty="0" smtClean="0">
                <a:solidFill>
                  <a:srgbClr val="C00000"/>
                </a:solidFill>
              </a:rPr>
              <a:t>«</a:t>
            </a:r>
            <a:r>
              <a:rPr lang="ru-RU" sz="2500" b="1" i="1" dirty="0" err="1" smtClean="0">
                <a:solidFill>
                  <a:srgbClr val="C00000"/>
                </a:solidFill>
              </a:rPr>
              <a:t>вось-меричный</a:t>
            </a:r>
            <a:r>
              <a:rPr lang="ru-RU" sz="2500" b="1" i="1" dirty="0" smtClean="0">
                <a:solidFill>
                  <a:srgbClr val="C00000"/>
                </a:solidFill>
              </a:rPr>
              <a:t> благородный путь»</a:t>
            </a:r>
            <a:r>
              <a:rPr lang="ru-RU" sz="2500" b="1" dirty="0" smtClean="0"/>
              <a:t>, состоящий в следовании этическим нормам</a:t>
            </a:r>
            <a:endParaRPr lang="ru-RU" sz="25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702045"/>
            <a:ext cx="4165127" cy="6013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algn="ctr"/>
            <a:r>
              <a:rPr lang="ru-RU" b="1" dirty="0" smtClean="0">
                <a:latin typeface="Constantia" pitchFamily="18" charset="0"/>
              </a:rPr>
              <a:t>ХРИСТИАНСТВО</a:t>
            </a:r>
            <a:endParaRPr lang="ru-RU" b="1" dirty="0"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3504" y="857232"/>
            <a:ext cx="400049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500" b="1" i="1" dirty="0" smtClean="0">
                <a:solidFill>
                  <a:srgbClr val="820000"/>
                </a:solidFill>
              </a:rPr>
              <a:t>Учение о Троице </a:t>
            </a:r>
          </a:p>
          <a:p>
            <a:pPr>
              <a:lnSpc>
                <a:spcPts val="3000"/>
              </a:lnSpc>
            </a:pPr>
            <a:r>
              <a:rPr lang="ru-RU" sz="2500" b="1" dirty="0" smtClean="0">
                <a:solidFill>
                  <a:srgbClr val="002060"/>
                </a:solidFill>
              </a:rPr>
              <a:t>(Бог - Отец, Бог - Сын, </a:t>
            </a:r>
          </a:p>
          <a:p>
            <a:pPr>
              <a:lnSpc>
                <a:spcPts val="3000"/>
              </a:lnSpc>
            </a:pPr>
            <a:r>
              <a:rPr lang="ru-RU" sz="2500" b="1" dirty="0" smtClean="0">
                <a:solidFill>
                  <a:srgbClr val="002060"/>
                </a:solidFill>
              </a:rPr>
              <a:t>Бог - Дух Святой)</a:t>
            </a:r>
          </a:p>
          <a:p>
            <a:pPr>
              <a:lnSpc>
                <a:spcPts val="3000"/>
              </a:lnSpc>
            </a:pPr>
            <a:r>
              <a:rPr lang="ru-RU" sz="2500" b="1" i="1" dirty="0" smtClean="0">
                <a:solidFill>
                  <a:srgbClr val="820000"/>
                </a:solidFill>
              </a:rPr>
              <a:t>Вера в Спасителя </a:t>
            </a:r>
            <a:r>
              <a:rPr lang="ru-RU" sz="2500" b="1" dirty="0" smtClean="0">
                <a:solidFill>
                  <a:srgbClr val="002060"/>
                </a:solidFill>
              </a:rPr>
              <a:t>– </a:t>
            </a:r>
          </a:p>
          <a:p>
            <a:pPr>
              <a:lnSpc>
                <a:spcPts val="3000"/>
              </a:lnSpc>
            </a:pPr>
            <a:r>
              <a:rPr lang="ru-RU" sz="2500" b="1" dirty="0" smtClean="0">
                <a:solidFill>
                  <a:srgbClr val="002060"/>
                </a:solidFill>
              </a:rPr>
              <a:t>Иисуса Христа</a:t>
            </a:r>
          </a:p>
          <a:p>
            <a:pPr>
              <a:lnSpc>
                <a:spcPts val="3000"/>
              </a:lnSpc>
            </a:pPr>
            <a:r>
              <a:rPr lang="ru-RU" sz="2500" b="1" i="1" dirty="0" smtClean="0">
                <a:solidFill>
                  <a:srgbClr val="820000"/>
                </a:solidFill>
              </a:rPr>
              <a:t>Идея греховности </a:t>
            </a:r>
          </a:p>
          <a:p>
            <a:pPr>
              <a:lnSpc>
                <a:spcPts val="3000"/>
              </a:lnSpc>
            </a:pPr>
            <a:r>
              <a:rPr lang="ru-RU" sz="2500" b="1" dirty="0" smtClean="0">
                <a:solidFill>
                  <a:srgbClr val="002060"/>
                </a:solidFill>
              </a:rPr>
              <a:t>как причины всех </a:t>
            </a:r>
          </a:p>
          <a:p>
            <a:pPr>
              <a:lnSpc>
                <a:spcPts val="3000"/>
              </a:lnSpc>
            </a:pPr>
            <a:r>
              <a:rPr lang="ru-RU" sz="2500" b="1" dirty="0" smtClean="0">
                <a:solidFill>
                  <a:srgbClr val="002060"/>
                </a:solidFill>
              </a:rPr>
              <a:t>несчастий </a:t>
            </a:r>
          </a:p>
          <a:p>
            <a:pPr>
              <a:lnSpc>
                <a:spcPts val="3000"/>
              </a:lnSpc>
            </a:pPr>
            <a:r>
              <a:rPr lang="ru-RU" sz="2500" b="1" i="1" dirty="0" smtClean="0">
                <a:solidFill>
                  <a:srgbClr val="820000"/>
                </a:solidFill>
              </a:rPr>
              <a:t>Учение об избавлении </a:t>
            </a:r>
          </a:p>
          <a:p>
            <a:pPr>
              <a:lnSpc>
                <a:spcPts val="3000"/>
              </a:lnSpc>
            </a:pPr>
            <a:r>
              <a:rPr lang="ru-RU" sz="2500" b="1" i="1" dirty="0" smtClean="0">
                <a:solidFill>
                  <a:srgbClr val="820000"/>
                </a:solidFill>
              </a:rPr>
              <a:t>от грехов </a:t>
            </a:r>
            <a:r>
              <a:rPr lang="ru-RU" sz="2500" b="1" dirty="0" smtClean="0">
                <a:solidFill>
                  <a:srgbClr val="002060"/>
                </a:solidFill>
              </a:rPr>
              <a:t>путем </a:t>
            </a:r>
          </a:p>
          <a:p>
            <a:pPr>
              <a:lnSpc>
                <a:spcPts val="3000"/>
              </a:lnSpc>
            </a:pPr>
            <a:r>
              <a:rPr lang="ru-RU" sz="2500" b="1" dirty="0" smtClean="0">
                <a:solidFill>
                  <a:srgbClr val="002060"/>
                </a:solidFill>
              </a:rPr>
              <a:t>молитвы и покаяния</a:t>
            </a:r>
          </a:p>
          <a:p>
            <a:pPr>
              <a:lnSpc>
                <a:spcPts val="3000"/>
              </a:lnSpc>
            </a:pPr>
            <a:r>
              <a:rPr lang="ru-RU" sz="2500" b="1" dirty="0" smtClean="0">
                <a:solidFill>
                  <a:srgbClr val="002060"/>
                </a:solidFill>
              </a:rPr>
              <a:t>Проповедь </a:t>
            </a:r>
            <a:r>
              <a:rPr lang="ru-RU" sz="2500" b="1" i="1" dirty="0" smtClean="0">
                <a:solidFill>
                  <a:srgbClr val="820000"/>
                </a:solidFill>
              </a:rPr>
              <a:t>терпения, смирения, прощения, </a:t>
            </a:r>
          </a:p>
          <a:p>
            <a:pPr>
              <a:lnSpc>
                <a:spcPts val="3000"/>
              </a:lnSpc>
            </a:pPr>
            <a:r>
              <a:rPr lang="ru-RU" sz="2500" b="1" i="1" dirty="0" smtClean="0">
                <a:solidFill>
                  <a:srgbClr val="820000"/>
                </a:solidFill>
              </a:rPr>
              <a:t>любви к ближнему</a:t>
            </a:r>
          </a:p>
          <a:p>
            <a:pPr>
              <a:lnSpc>
                <a:spcPts val="3000"/>
              </a:lnSpc>
            </a:pPr>
            <a:r>
              <a:rPr lang="ru-RU" sz="2500" b="1" dirty="0" smtClean="0">
                <a:solidFill>
                  <a:srgbClr val="002060"/>
                </a:solidFill>
              </a:rPr>
              <a:t>Идея </a:t>
            </a:r>
            <a:r>
              <a:rPr lang="ru-RU" sz="2500" b="1" i="1" dirty="0" smtClean="0">
                <a:solidFill>
                  <a:srgbClr val="820000"/>
                </a:solidFill>
              </a:rPr>
              <a:t>свободы  </a:t>
            </a:r>
            <a:r>
              <a:rPr lang="ru-RU" sz="2500" b="1" dirty="0" smtClean="0">
                <a:solidFill>
                  <a:srgbClr val="002060"/>
                </a:solidFill>
              </a:rPr>
              <a:t>от греха</a:t>
            </a:r>
          </a:p>
          <a:p>
            <a:pPr>
              <a:lnSpc>
                <a:spcPts val="3000"/>
              </a:lnSpc>
            </a:pP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3816424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algn="ctr"/>
            <a:r>
              <a:rPr lang="ru-RU" b="1" dirty="0" smtClean="0">
                <a:latin typeface="Constantia" pitchFamily="18" charset="0"/>
              </a:rPr>
              <a:t>ИСЛАМ</a:t>
            </a:r>
            <a:endParaRPr lang="ru-RU" b="1" dirty="0">
              <a:latin typeface="Constant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43306" y="4286256"/>
            <a:ext cx="50720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ts val="3000"/>
              </a:lnSpc>
            </a:pPr>
            <a:r>
              <a:rPr lang="ru-RU" sz="2500" b="1" dirty="0" smtClean="0">
                <a:solidFill>
                  <a:srgbClr val="820000"/>
                </a:solidFill>
              </a:rPr>
              <a:t>4) Ураза</a:t>
            </a:r>
            <a:r>
              <a:rPr lang="ru-RU" sz="2500" b="1" dirty="0" smtClean="0">
                <a:solidFill>
                  <a:srgbClr val="002060"/>
                </a:solidFill>
              </a:rPr>
              <a:t> – пост в священный месяц рамадан</a:t>
            </a:r>
          </a:p>
          <a:p>
            <a:pPr marL="514350" indent="-514350">
              <a:lnSpc>
                <a:spcPts val="3000"/>
              </a:lnSpc>
            </a:pPr>
            <a:r>
              <a:rPr lang="ru-RU" sz="2500" b="1" dirty="0" smtClean="0">
                <a:solidFill>
                  <a:srgbClr val="820000"/>
                </a:solidFill>
              </a:rPr>
              <a:t>5) Хадж</a:t>
            </a:r>
            <a:r>
              <a:rPr lang="ru-RU" sz="2500" b="1" dirty="0" smtClean="0">
                <a:solidFill>
                  <a:srgbClr val="002060"/>
                </a:solidFill>
              </a:rPr>
              <a:t> – паломничество в Мекку</a:t>
            </a:r>
          </a:p>
          <a:p>
            <a:pPr marL="514350" indent="-514350">
              <a:lnSpc>
                <a:spcPts val="3000"/>
              </a:lnSpc>
            </a:pPr>
            <a:r>
              <a:rPr lang="ru-RU" sz="2500" b="1" dirty="0" smtClean="0">
                <a:solidFill>
                  <a:srgbClr val="002060"/>
                </a:solidFill>
              </a:rPr>
              <a:t>       </a:t>
            </a:r>
            <a:r>
              <a:rPr lang="ru-RU" sz="2500" b="1" dirty="0" smtClean="0">
                <a:solidFill>
                  <a:srgbClr val="820000"/>
                </a:solidFill>
              </a:rPr>
              <a:t>Покорность Аллаху и земным властям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0"/>
            <a:ext cx="3571868" cy="4322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79512" y="692696"/>
            <a:ext cx="52864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sz="2500" b="1" dirty="0" smtClean="0">
                <a:solidFill>
                  <a:srgbClr val="002060"/>
                </a:solidFill>
              </a:rPr>
              <a:t>Пять столпов веры:</a:t>
            </a:r>
          </a:p>
          <a:p>
            <a:pPr marL="514350" indent="-514350">
              <a:lnSpc>
                <a:spcPts val="3000"/>
              </a:lnSpc>
              <a:buAutoNum type="arabicParenR"/>
            </a:pPr>
            <a:r>
              <a:rPr lang="ru-RU" sz="2500" b="1" dirty="0" err="1" smtClean="0">
                <a:solidFill>
                  <a:srgbClr val="820000"/>
                </a:solidFill>
              </a:rPr>
              <a:t>Шахада</a:t>
            </a:r>
            <a:r>
              <a:rPr lang="ru-RU" sz="2500" b="1" dirty="0" smtClean="0">
                <a:solidFill>
                  <a:srgbClr val="002060"/>
                </a:solidFill>
              </a:rPr>
              <a:t> (Символ веры): </a:t>
            </a:r>
            <a:r>
              <a:rPr lang="ru-RU" sz="2500" b="1" i="1" dirty="0" smtClean="0">
                <a:solidFill>
                  <a:srgbClr val="002060"/>
                </a:solidFill>
              </a:rPr>
              <a:t>«Нет Бога, кроме Аллаха, и </a:t>
            </a:r>
            <a:r>
              <a:rPr lang="ru-RU" sz="2500" b="1" i="1" dirty="0" err="1" smtClean="0">
                <a:solidFill>
                  <a:srgbClr val="002060"/>
                </a:solidFill>
              </a:rPr>
              <a:t>Мухаммад</a:t>
            </a:r>
            <a:r>
              <a:rPr lang="ru-RU" sz="2500" b="1" i="1" dirty="0" smtClean="0">
                <a:solidFill>
                  <a:srgbClr val="002060"/>
                </a:solidFill>
              </a:rPr>
              <a:t> – пророк его»</a:t>
            </a:r>
          </a:p>
          <a:p>
            <a:pPr marL="514350" indent="-514350">
              <a:lnSpc>
                <a:spcPts val="3000"/>
              </a:lnSpc>
              <a:buAutoNum type="arabicParenR"/>
            </a:pPr>
            <a:r>
              <a:rPr lang="ru-RU" sz="2500" b="1" dirty="0" smtClean="0">
                <a:solidFill>
                  <a:srgbClr val="820000"/>
                </a:solidFill>
              </a:rPr>
              <a:t>Намаз (салят</a:t>
            </a:r>
            <a:r>
              <a:rPr lang="ru-RU" sz="2500" b="1" i="1" dirty="0" smtClean="0">
                <a:solidFill>
                  <a:srgbClr val="820000"/>
                </a:solidFill>
              </a:rPr>
              <a:t>) – </a:t>
            </a:r>
            <a:r>
              <a:rPr lang="ru-RU" sz="2500" b="1" dirty="0" smtClean="0">
                <a:solidFill>
                  <a:srgbClr val="002060"/>
                </a:solidFill>
              </a:rPr>
              <a:t>ежедневная пятикратная молитва</a:t>
            </a:r>
          </a:p>
          <a:p>
            <a:pPr marL="514350" indent="-514350">
              <a:lnSpc>
                <a:spcPts val="3000"/>
              </a:lnSpc>
              <a:buAutoNum type="arabicParenR"/>
            </a:pPr>
            <a:r>
              <a:rPr lang="ru-RU" sz="2500" b="1" dirty="0" err="1" smtClean="0">
                <a:solidFill>
                  <a:srgbClr val="820000"/>
                </a:solidFill>
              </a:rPr>
              <a:t>Закят</a:t>
            </a:r>
            <a:r>
              <a:rPr lang="ru-RU" sz="2500" b="1" dirty="0" smtClean="0">
                <a:solidFill>
                  <a:srgbClr val="002060"/>
                </a:solidFill>
              </a:rPr>
              <a:t> – налог в пользу бедных</a:t>
            </a:r>
            <a:endParaRPr lang="ru-RU" sz="2500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97641"/>
            <a:ext cx="3286116" cy="296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548680"/>
          <a:ext cx="8568952" cy="1261872"/>
        </p:xfrm>
        <a:graphic>
          <a:graphicData uri="http://schemas.openxmlformats.org/drawingml/2006/table">
            <a:tbl>
              <a:tblPr/>
              <a:tblGrid>
                <a:gridCol w="1493366"/>
                <a:gridCol w="7075586"/>
              </a:tblGrid>
              <a:tr h="12241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Задание 7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400" b="1" i="1" dirty="0">
                          <a:latin typeface="Times New Roman"/>
                          <a:ea typeface="Calibri"/>
                          <a:cs typeface="Times New Roman"/>
                        </a:rPr>
                        <a:t>Выполнить задания Практикума §3.4.Задания 1, </a:t>
                      </a:r>
                      <a:r>
                        <a:rPr lang="ru-RU" sz="24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 (</a:t>
                      </a:r>
                      <a:r>
                        <a:rPr lang="ru-RU" sz="2400" b="1" i="1" dirty="0">
                          <a:latin typeface="Times New Roman"/>
                          <a:ea typeface="Calibri"/>
                          <a:cs typeface="Times New Roman"/>
                        </a:rPr>
                        <a:t>вопросы  1-6), </a:t>
                      </a:r>
                      <a:r>
                        <a:rPr lang="ru-RU" sz="24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3 (</a:t>
                      </a:r>
                      <a:r>
                        <a:rPr lang="ru-RU" sz="2400" b="1" i="1" dirty="0">
                          <a:latin typeface="Times New Roman"/>
                          <a:ea typeface="Calibri"/>
                          <a:cs typeface="Times New Roman"/>
                        </a:rPr>
                        <a:t>вопросы 1-5)) (письменно, форма  прилагается)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57224" y="3714752"/>
          <a:ext cx="7643867" cy="2874335"/>
        </p:xfrm>
        <a:graphic>
          <a:graphicData uri="http://schemas.openxmlformats.org/drawingml/2006/table">
            <a:tbl>
              <a:tblPr/>
              <a:tblGrid>
                <a:gridCol w="765904"/>
                <a:gridCol w="2943021"/>
                <a:gridCol w="679650"/>
                <a:gridCol w="3255292"/>
              </a:tblGrid>
              <a:tr h="37242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/>
                          <a:ea typeface="Calibri"/>
                          <a:cs typeface="Times New Roman"/>
                        </a:rPr>
                        <a:t>Задание 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600" b="1" i="1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600" b="1" i="1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600" b="1" i="1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Calibri"/>
                          <a:cs typeface="Times New Roman"/>
                        </a:rPr>
                        <a:t>Недостающее понятие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Times New Roman"/>
                          <a:ea typeface="Calibri"/>
                          <a:cs typeface="Times New Roman"/>
                        </a:rPr>
                        <a:t>№ п/п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Times New Roman"/>
                          <a:ea typeface="Calibri"/>
                          <a:cs typeface="Times New Roman"/>
                        </a:rPr>
                        <a:t>Недостающее понятие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57224" y="2000240"/>
            <a:ext cx="7215238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500"/>
              </a:lnSpc>
            </a:pPr>
            <a:r>
              <a:rPr lang="ru-RU" sz="4800" b="1" dirty="0" smtClean="0">
                <a:solidFill>
                  <a:srgbClr val="002060"/>
                </a:solidFill>
              </a:rPr>
              <a:t>Выполняем Задание 2: </a:t>
            </a:r>
          </a:p>
          <a:p>
            <a:pPr algn="ctr">
              <a:lnSpc>
                <a:spcPts val="5500"/>
              </a:lnSpc>
            </a:pPr>
            <a:r>
              <a:rPr lang="ru-RU" sz="4800" b="1" dirty="0" smtClean="0">
                <a:solidFill>
                  <a:srgbClr val="002060"/>
                </a:solidFill>
              </a:rPr>
              <a:t> Практикум, С. 66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51520" y="692696"/>
            <a:ext cx="857256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Какую</a:t>
            </a:r>
            <a:r>
              <a:rPr kumimoji="0" lang="ru-RU" sz="36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роль играет религия в современном мире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ru-RU" sz="3600" b="1" i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ru-RU" sz="3600" b="1" i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3600" b="1" i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Каковы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функции религии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Зачем она нужна человеку?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14744" y="1142984"/>
            <a:ext cx="1357322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9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820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ФУНКЦИИ РЕЛИГИИ: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000108"/>
            <a:ext cx="9144000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4400" dirty="0" smtClean="0">
                <a:solidFill>
                  <a:srgbClr val="000099"/>
                </a:solidFill>
              </a:rPr>
              <a:t>— </a:t>
            </a:r>
            <a:r>
              <a:rPr lang="ru-RU" sz="4400" b="1" u="sng" dirty="0" smtClean="0">
                <a:solidFill>
                  <a:srgbClr val="000099"/>
                </a:solidFill>
              </a:rPr>
              <a:t>Коммуникативная</a:t>
            </a:r>
            <a:r>
              <a:rPr lang="ru-RU" sz="4400" b="1" dirty="0" smtClean="0">
                <a:solidFill>
                  <a:srgbClr val="000099"/>
                </a:solidFill>
              </a:rPr>
              <a:t> </a:t>
            </a:r>
            <a:r>
              <a:rPr lang="ru-RU" sz="4400" dirty="0" smtClean="0">
                <a:solidFill>
                  <a:srgbClr val="000099"/>
                </a:solidFill>
              </a:rPr>
              <a:t>— </a:t>
            </a:r>
          </a:p>
          <a:p>
            <a:pPr algn="ctr">
              <a:lnSpc>
                <a:spcPct val="80000"/>
              </a:lnSpc>
            </a:pPr>
            <a:endParaRPr lang="ru-RU" sz="4400" dirty="0" smtClean="0">
              <a:solidFill>
                <a:srgbClr val="000099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sz="4400" dirty="0" smtClean="0">
                <a:solidFill>
                  <a:srgbClr val="000099"/>
                </a:solidFill>
              </a:rPr>
              <a:t>— </a:t>
            </a:r>
            <a:r>
              <a:rPr lang="ru-RU" sz="4400" b="1" u="sng" dirty="0" smtClean="0">
                <a:solidFill>
                  <a:srgbClr val="000099"/>
                </a:solidFill>
              </a:rPr>
              <a:t>Регулятивная</a:t>
            </a:r>
            <a:r>
              <a:rPr lang="ru-RU" sz="4400" dirty="0" smtClean="0">
                <a:solidFill>
                  <a:srgbClr val="000099"/>
                </a:solidFill>
              </a:rPr>
              <a:t> — </a:t>
            </a:r>
          </a:p>
          <a:p>
            <a:pPr algn="ctr">
              <a:lnSpc>
                <a:spcPct val="80000"/>
              </a:lnSpc>
            </a:pPr>
            <a:endParaRPr lang="ru-RU" sz="4400" b="1" dirty="0" smtClean="0">
              <a:solidFill>
                <a:srgbClr val="000099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sz="4400" dirty="0" smtClean="0">
                <a:solidFill>
                  <a:srgbClr val="000099"/>
                </a:solidFill>
              </a:rPr>
              <a:t>— </a:t>
            </a:r>
            <a:r>
              <a:rPr lang="ru-RU" sz="4400" b="1" u="sng" dirty="0" err="1" smtClean="0">
                <a:solidFill>
                  <a:srgbClr val="000099"/>
                </a:solidFill>
              </a:rPr>
              <a:t>Культуротранслирующая</a:t>
            </a:r>
            <a:r>
              <a:rPr lang="ru-RU" sz="4400" b="1" u="sng" dirty="0" smtClean="0">
                <a:solidFill>
                  <a:srgbClr val="000099"/>
                </a:solidFill>
              </a:rPr>
              <a:t> </a:t>
            </a:r>
            <a:r>
              <a:rPr lang="ru-RU" sz="4400" dirty="0" smtClean="0">
                <a:solidFill>
                  <a:srgbClr val="000099"/>
                </a:solidFill>
              </a:rPr>
              <a:t>— </a:t>
            </a:r>
          </a:p>
          <a:p>
            <a:pPr algn="ctr">
              <a:lnSpc>
                <a:spcPct val="80000"/>
              </a:lnSpc>
            </a:pPr>
            <a:endParaRPr lang="ru-RU" sz="4400" dirty="0" smtClean="0">
              <a:solidFill>
                <a:srgbClr val="000099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sz="4400" b="1" dirty="0" smtClean="0">
                <a:solidFill>
                  <a:srgbClr val="000099"/>
                </a:solidFill>
              </a:rPr>
              <a:t> </a:t>
            </a:r>
            <a:r>
              <a:rPr lang="ru-RU" sz="4400" dirty="0" smtClean="0">
                <a:solidFill>
                  <a:srgbClr val="000099"/>
                </a:solidFill>
              </a:rPr>
              <a:t>— </a:t>
            </a:r>
            <a:r>
              <a:rPr lang="ru-RU" sz="4400" b="1" u="sng" dirty="0" smtClean="0">
                <a:solidFill>
                  <a:srgbClr val="000099"/>
                </a:solidFill>
              </a:rPr>
              <a:t>Компенсаторная </a:t>
            </a:r>
            <a:r>
              <a:rPr lang="ru-RU" sz="4400" dirty="0" smtClean="0">
                <a:solidFill>
                  <a:srgbClr val="000099"/>
                </a:solidFill>
              </a:rPr>
              <a:t>— </a:t>
            </a:r>
          </a:p>
          <a:p>
            <a:pPr algn="ctr">
              <a:lnSpc>
                <a:spcPct val="80000"/>
              </a:lnSpc>
            </a:pPr>
            <a:endParaRPr lang="ru-RU" sz="4400" dirty="0" smtClean="0">
              <a:solidFill>
                <a:srgbClr val="000099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sz="4400" b="1" dirty="0" smtClean="0">
                <a:solidFill>
                  <a:srgbClr val="000099"/>
                </a:solidFill>
              </a:rPr>
              <a:t> </a:t>
            </a:r>
            <a:r>
              <a:rPr lang="ru-RU" sz="4400" dirty="0" smtClean="0">
                <a:solidFill>
                  <a:srgbClr val="000099"/>
                </a:solidFill>
              </a:rPr>
              <a:t>— </a:t>
            </a:r>
            <a:r>
              <a:rPr lang="ru-RU" sz="4400" b="1" u="sng" dirty="0" smtClean="0">
                <a:solidFill>
                  <a:srgbClr val="000099"/>
                </a:solidFill>
              </a:rPr>
              <a:t>Мировоззренческая</a:t>
            </a:r>
            <a:r>
              <a:rPr lang="ru-RU" sz="4400" u="sng" dirty="0" smtClean="0">
                <a:solidFill>
                  <a:srgbClr val="000099"/>
                </a:solidFill>
              </a:rPr>
              <a:t> </a:t>
            </a:r>
            <a:r>
              <a:rPr lang="ru-RU" sz="4400" dirty="0" smtClean="0">
                <a:solidFill>
                  <a:srgbClr val="000099"/>
                </a:solidFill>
              </a:rPr>
              <a:t>— </a:t>
            </a:r>
          </a:p>
          <a:p>
            <a:pPr>
              <a:lnSpc>
                <a:spcPct val="80000"/>
              </a:lnSpc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142853"/>
          <a:ext cx="8858312" cy="6494222"/>
        </p:xfrm>
        <a:graphic>
          <a:graphicData uri="http://schemas.openxmlformats.org/drawingml/2006/table">
            <a:tbl>
              <a:tblPr/>
              <a:tblGrid>
                <a:gridCol w="2593353"/>
                <a:gridCol w="6264959"/>
              </a:tblGrid>
              <a:tr h="27441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Функции религии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09" marR="67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99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Функция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09" marR="67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Содержание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09" marR="67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673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…………………………..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09" marR="67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/>
                          <a:ea typeface="Calibri"/>
                          <a:cs typeface="Times New Roman"/>
                        </a:rPr>
                        <a:t>Задает </a:t>
                      </a:r>
                      <a:r>
                        <a:rPr lang="ru-RU" sz="1600" i="1" dirty="0">
                          <a:latin typeface="Times New Roman"/>
                          <a:ea typeface="Calibri"/>
                          <a:cs typeface="Times New Roman"/>
                        </a:rPr>
                        <a:t>критерии осмысления мира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09" marR="67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673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…………………………..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09" marR="67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/>
                          <a:ea typeface="Calibri"/>
                          <a:cs typeface="Times New Roman"/>
                        </a:rPr>
                        <a:t>Восполняет бессилие, ограниченность, зависимость людей от условий существования, снимает стресс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09" marR="67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60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…………………………..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09" marR="67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/>
                          <a:ea typeface="Calibri"/>
                          <a:cs typeface="Times New Roman"/>
                        </a:rPr>
                        <a:t>Обеспечивает два плана общения: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/>
                          <a:ea typeface="Calibri"/>
                          <a:cs typeface="Times New Roman"/>
                        </a:rPr>
                        <a:t>……………………………………………………………………………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/>
                          <a:ea typeface="Calibri"/>
                          <a:cs typeface="Times New Roman"/>
                        </a:rPr>
                        <a:t>………………………………………………………………………….…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09" marR="67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673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………………………….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09" marR="67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/>
                          <a:ea typeface="Calibri"/>
                          <a:cs typeface="Times New Roman"/>
                        </a:rPr>
                        <a:t>Упорядочивает </a:t>
                      </a:r>
                      <a:r>
                        <a:rPr lang="ru-RU" sz="1600" i="1" dirty="0">
                          <a:latin typeface="Times New Roman"/>
                          <a:ea typeface="Calibri"/>
                          <a:cs typeface="Times New Roman"/>
                        </a:rPr>
                        <a:t>мысли, стремления, деятельность людей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09" marR="67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226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latin typeface="Times New Roman"/>
                          <a:ea typeface="Calibri"/>
                          <a:cs typeface="Times New Roman"/>
                        </a:rPr>
                        <a:t>Интегрирующе-дезинтегрирующая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09" marR="67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/>
                          <a:ea typeface="Calibri"/>
                          <a:cs typeface="Times New Roman"/>
                        </a:rPr>
                        <a:t>……………………………………………………………………………….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/>
                          <a:ea typeface="Calibri"/>
                          <a:cs typeface="Times New Roman"/>
                        </a:rPr>
                        <a:t>……………………………………………………………………………….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/>
                          <a:ea typeface="Calibri"/>
                          <a:cs typeface="Times New Roman"/>
                        </a:rPr>
                        <a:t>……………………………………………………………………………….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09" marR="67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226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…………………………..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09" marR="67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/>
                          <a:ea typeface="Calibri"/>
                          <a:cs typeface="Times New Roman"/>
                        </a:rPr>
                        <a:t>Обеспечивает сохранение, развитие, передачу культурного наследия от поколения к поколению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09" marR="67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659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Легитимирующе-разлегитимирующая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09" marR="67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/>
                          <a:ea typeface="Calibri"/>
                          <a:cs typeface="Times New Roman"/>
                        </a:rPr>
                        <a:t>………………………………………………………………………………..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/>
                          <a:ea typeface="Calibri"/>
                          <a:cs typeface="Times New Roman"/>
                        </a:rPr>
                        <a:t>………………………………………………………………………………..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/>
                          <a:ea typeface="Calibri"/>
                          <a:cs typeface="Times New Roman"/>
                        </a:rPr>
                        <a:t>………………………………………………………………………………..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09" marR="67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214290"/>
          <a:ext cx="8643998" cy="350520"/>
        </p:xfrm>
        <a:graphic>
          <a:graphicData uri="http://schemas.openxmlformats.org/drawingml/2006/table">
            <a:tbl>
              <a:tblPr/>
              <a:tblGrid>
                <a:gridCol w="1633789"/>
                <a:gridCol w="7010209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Задание 9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b="1" i="1" dirty="0">
                          <a:latin typeface="Times New Roman"/>
                          <a:ea typeface="Calibri"/>
                          <a:cs typeface="Times New Roman"/>
                        </a:rPr>
                        <a:t>Составить </a:t>
                      </a:r>
                      <a:r>
                        <a:rPr lang="ru-RU" sz="2000" b="1" i="1" dirty="0" err="1">
                          <a:latin typeface="Times New Roman"/>
                          <a:ea typeface="Calibri"/>
                          <a:cs typeface="Times New Roman"/>
                        </a:rPr>
                        <a:t>синквейн</a:t>
                      </a:r>
                      <a:r>
                        <a:rPr lang="ru-RU" sz="2000" b="1" i="1" dirty="0">
                          <a:latin typeface="Times New Roman"/>
                          <a:ea typeface="Calibri"/>
                          <a:cs typeface="Times New Roman"/>
                        </a:rPr>
                        <a:t> (танка, </a:t>
                      </a:r>
                      <a:r>
                        <a:rPr lang="ru-RU" sz="2000" b="1" i="1" dirty="0" err="1">
                          <a:latin typeface="Times New Roman"/>
                          <a:ea typeface="Calibri"/>
                          <a:cs typeface="Times New Roman"/>
                        </a:rPr>
                        <a:t>хокку</a:t>
                      </a:r>
                      <a:r>
                        <a:rPr lang="ru-RU" sz="2000" b="1" i="1" dirty="0">
                          <a:latin typeface="Times New Roman"/>
                          <a:ea typeface="Calibri"/>
                          <a:cs typeface="Times New Roman"/>
                        </a:rPr>
                        <a:t>) по теме «Религия»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 rot="21413787">
            <a:off x="254630" y="934622"/>
            <a:ext cx="5542295" cy="1640655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600" b="1" dirty="0" smtClean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</a:rPr>
              <a:t>Верят люди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Без веры нельзя им жить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Все превозмогут</a:t>
            </a:r>
          </a:p>
          <a:p>
            <a:pPr algn="ctr"/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 rot="499897">
            <a:off x="43697" y="4072043"/>
            <a:ext cx="5886504" cy="2435055"/>
          </a:xfrm>
          <a:prstGeom prst="roundRect">
            <a:avLst/>
          </a:prstGeom>
          <a:solidFill>
            <a:srgbClr val="0060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600" b="1" dirty="0" smtClean="0">
              <a:solidFill>
                <a:srgbClr val="002060"/>
              </a:solidFill>
            </a:endParaRPr>
          </a:p>
          <a:p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Религия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Истинная, непонятная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Объединяет, спасает, убивает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Без  религии нет человека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Спасение</a:t>
            </a:r>
          </a:p>
          <a:p>
            <a:endParaRPr lang="ru-RU" sz="3600" b="1" dirty="0" smtClean="0">
              <a:solidFill>
                <a:schemeClr val="bg1"/>
              </a:solidFill>
            </a:endParaRPr>
          </a:p>
          <a:p>
            <a:pPr algn="ctr"/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39312">
            <a:off x="3572180" y="2115716"/>
            <a:ext cx="5476488" cy="293182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600" b="1" dirty="0" smtClean="0">
              <a:solidFill>
                <a:srgbClr val="002060"/>
              </a:solidFill>
            </a:endParaRPr>
          </a:p>
          <a:p>
            <a:endParaRPr lang="ru-RU" sz="3600" b="1" dirty="0" smtClean="0">
              <a:solidFill>
                <a:srgbClr val="002060"/>
              </a:solidFill>
            </a:endParaRPr>
          </a:p>
          <a:p>
            <a:endParaRPr lang="ru-RU" sz="3600" b="1" dirty="0" smtClean="0">
              <a:solidFill>
                <a:srgbClr val="002060"/>
              </a:solidFill>
            </a:endParaRPr>
          </a:p>
          <a:p>
            <a:endParaRPr lang="ru-RU" sz="3600" b="1" dirty="0" smtClean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rgbClr val="FFFF00"/>
                </a:solidFill>
              </a:rPr>
              <a:t>Вера и разум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С Богом наука спорит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Бог ей мешает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Все-таки к миру придут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Без Бога может не все</a:t>
            </a:r>
          </a:p>
          <a:p>
            <a:endParaRPr lang="ru-RU" sz="3600" b="1" dirty="0" smtClean="0">
              <a:solidFill>
                <a:srgbClr val="002060"/>
              </a:solidFill>
            </a:endParaRPr>
          </a:p>
          <a:p>
            <a:endParaRPr lang="ru-RU" sz="3600" b="1" dirty="0" smtClean="0">
              <a:solidFill>
                <a:srgbClr val="002060"/>
              </a:solidFill>
            </a:endParaRPr>
          </a:p>
          <a:p>
            <a:endParaRPr lang="ru-RU" sz="3600" b="1" dirty="0" smtClean="0">
              <a:solidFill>
                <a:srgbClr val="002060"/>
              </a:solidFill>
            </a:endParaRPr>
          </a:p>
          <a:p>
            <a:pPr algn="ctr"/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4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Терминологический диктант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Тема 1.9. Мировоззрение человека</a:t>
            </a:r>
            <a:endParaRPr lang="ru-RU" b="1" dirty="0">
              <a:solidFill>
                <a:srgbClr val="C00000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500034" y="2428868"/>
            <a:ext cx="8429684" cy="4286280"/>
            <a:chOff x="500034" y="2428868"/>
            <a:chExt cx="8429684" cy="4286280"/>
          </a:xfrm>
        </p:grpSpPr>
        <p:grpSp>
          <p:nvGrpSpPr>
            <p:cNvPr id="3" name="Группа 7"/>
            <p:cNvGrpSpPr/>
            <p:nvPr/>
          </p:nvGrpSpPr>
          <p:grpSpPr>
            <a:xfrm>
              <a:off x="500034" y="2428868"/>
              <a:ext cx="8215370" cy="2451200"/>
              <a:chOff x="642910" y="1857364"/>
              <a:chExt cx="8215370" cy="2451200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2000232" y="2000240"/>
                <a:ext cx="685804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b="1" dirty="0" smtClean="0">
                    <a:solidFill>
                      <a:srgbClr val="002060"/>
                    </a:solidFill>
                  </a:rPr>
                  <a:t>–  образ мира в наглядных представлениях, полученный в результате его чувственного  восприятия </a:t>
                </a:r>
                <a:endParaRPr lang="ru-RU" sz="36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7" name="Скругленный прямоугольник 6"/>
              <p:cNvSpPr/>
              <p:nvPr/>
            </p:nvSpPr>
            <p:spPr>
              <a:xfrm>
                <a:off x="642910" y="1857364"/>
                <a:ext cx="1143008" cy="1285884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600" b="1" dirty="0" smtClean="0">
                    <a:solidFill>
                      <a:schemeClr val="bg1"/>
                    </a:solidFill>
                  </a:rPr>
                  <a:t>?</a:t>
                </a:r>
                <a:endParaRPr lang="ru-RU" sz="9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" name="Прямоугольник 7"/>
            <p:cNvSpPr/>
            <p:nvPr/>
          </p:nvSpPr>
          <p:spPr>
            <a:xfrm>
              <a:off x="8143900" y="5929330"/>
              <a:ext cx="785818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>
                  <a:solidFill>
                    <a:srgbClr val="002060"/>
                  </a:solidFill>
                </a:rPr>
                <a:t>3</a:t>
              </a:r>
              <a:endParaRPr lang="ru-RU" sz="6000" b="1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71435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Вывод урока: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928670"/>
            <a:ext cx="9001156" cy="5786478"/>
          </a:xfrm>
        </p:spPr>
        <p:txBody>
          <a:bodyPr>
            <a:normAutofit/>
          </a:bodyPr>
          <a:lstStyle/>
          <a:p>
            <a:pPr algn="ctr">
              <a:lnSpc>
                <a:spcPts val="3800"/>
              </a:lnSpc>
              <a:buNone/>
            </a:pPr>
            <a:r>
              <a:rPr lang="ru-RU" i="1" dirty="0" smtClean="0"/>
              <a:t>         </a:t>
            </a:r>
            <a:r>
              <a:rPr lang="ru-RU" sz="4000" b="1" i="1" dirty="0" smtClean="0">
                <a:solidFill>
                  <a:srgbClr val="002060"/>
                </a:solidFill>
              </a:rPr>
              <a:t>Религия обеспечивает  </a:t>
            </a:r>
            <a:r>
              <a:rPr lang="ru-RU" sz="4000" b="1" i="1" dirty="0" smtClean="0">
                <a:solidFill>
                  <a:srgbClr val="820000"/>
                </a:solidFill>
              </a:rPr>
              <a:t>нравственное регулирование  </a:t>
            </a:r>
            <a:r>
              <a:rPr lang="ru-RU" sz="4000" b="1" i="1" dirty="0" smtClean="0">
                <a:solidFill>
                  <a:srgbClr val="002060"/>
                </a:solidFill>
              </a:rPr>
              <a:t>поведения людей, тесно связана с  нормами морали, представлениями  о добре и зле.                                          В основе религии лежат  </a:t>
            </a:r>
            <a:r>
              <a:rPr lang="ru-RU" sz="4000" b="1" i="1" dirty="0" smtClean="0">
                <a:solidFill>
                  <a:srgbClr val="004D86"/>
                </a:solidFill>
              </a:rPr>
              <a:t>универсальные общечеловеческие ценности</a:t>
            </a:r>
            <a:r>
              <a:rPr lang="ru-RU" sz="4000" b="1" i="1" dirty="0" smtClean="0">
                <a:solidFill>
                  <a:srgbClr val="002060"/>
                </a:solidFill>
              </a:rPr>
              <a:t>: любовь, мир, надежда, сострадание, справедливость.  </a:t>
            </a:r>
            <a:r>
              <a:rPr lang="ru-RU" sz="4000" b="1" i="1" dirty="0" smtClean="0">
                <a:solidFill>
                  <a:srgbClr val="820000"/>
                </a:solidFill>
              </a:rPr>
              <a:t>Религия – это нравственная сила, духовная основа общества.</a:t>
            </a:r>
          </a:p>
          <a:p>
            <a:pPr>
              <a:buNone/>
            </a:pPr>
            <a:endParaRPr lang="ru-RU" sz="4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260648"/>
          <a:ext cx="8424936" cy="5616624"/>
        </p:xfrm>
        <a:graphic>
          <a:graphicData uri="http://schemas.openxmlformats.org/drawingml/2006/table">
            <a:tbl>
              <a:tblPr/>
              <a:tblGrid>
                <a:gridCol w="2160240"/>
                <a:gridCol w="6264696"/>
              </a:tblGrid>
              <a:tr h="56166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Задания 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для 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внеаудиторной самостоятельной работы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Symbol"/>
                        <a:buChar char=""/>
                      </a:pPr>
                      <a:r>
                        <a:rPr lang="ru-RU" sz="2000" b="1" i="1" dirty="0">
                          <a:latin typeface="Times New Roman"/>
                          <a:ea typeface="Calibri"/>
                          <a:cs typeface="Times New Roman"/>
                        </a:rPr>
                        <a:t>Дополнить записи в сравнительной таблице «Мировые религии»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Symbol"/>
                        <a:buChar char=""/>
                      </a:pPr>
                      <a:r>
                        <a:rPr lang="ru-RU" sz="2000" b="1" i="1" dirty="0">
                          <a:latin typeface="Times New Roman"/>
                          <a:ea typeface="Calibri"/>
                          <a:cs typeface="Times New Roman"/>
                        </a:rPr>
                        <a:t>Выполнить задание по контурной карте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Symbol"/>
                        <a:buChar char=""/>
                      </a:pPr>
                      <a:r>
                        <a:rPr lang="ru-RU" sz="2000" b="1" i="1" dirty="0">
                          <a:latin typeface="Times New Roman"/>
                          <a:ea typeface="Calibri"/>
                          <a:cs typeface="Times New Roman"/>
                        </a:rPr>
                        <a:t>Выполнить задание на установление связей (визуальный ряд «Религии: культовые сооружения – символы - внутреннее убранство храма»; подписать названия религий)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Symbol"/>
                        <a:buChar char=""/>
                      </a:pPr>
                      <a:r>
                        <a:rPr lang="ru-RU" sz="2000" b="1" i="1" dirty="0">
                          <a:latin typeface="Times New Roman"/>
                          <a:ea typeface="Calibri"/>
                          <a:cs typeface="Times New Roman"/>
                        </a:rPr>
                        <a:t>Заполнить сравнительные таблицы «Основные направления буддизма», «Основные направления христианства», «Основные направления ислама» (</a:t>
                      </a:r>
                      <a:r>
                        <a:rPr lang="ru-RU" sz="2000" b="1" i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задание по группам</a:t>
                      </a:r>
                      <a:r>
                        <a:rPr lang="ru-RU" sz="2000" b="1" i="1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Symbol"/>
                        <a:buChar char=""/>
                      </a:pPr>
                      <a:r>
                        <a:rPr lang="ru-RU" sz="2000" b="1" i="1" dirty="0">
                          <a:latin typeface="Times New Roman"/>
                          <a:ea typeface="Calibri"/>
                          <a:cs typeface="Times New Roman"/>
                        </a:rPr>
                        <a:t>Сделать кластер по теме «Религия», исправив и переработав «Кластер предположений», составленный в начале урока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Symbol"/>
                        <a:buChar char=""/>
                      </a:pPr>
                      <a:r>
                        <a:rPr lang="ru-RU" sz="2000" b="1" i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Пополнить «Терминологический словарь»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4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Терминологический диктант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Тема 1.9. Мировоззрение человека</a:t>
            </a:r>
            <a:endParaRPr lang="ru-RU" b="1" dirty="0">
              <a:solidFill>
                <a:srgbClr val="C00000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500034" y="2214554"/>
            <a:ext cx="8429684" cy="4500594"/>
            <a:chOff x="500034" y="2214554"/>
            <a:chExt cx="8429684" cy="4500594"/>
          </a:xfrm>
        </p:grpSpPr>
        <p:grpSp>
          <p:nvGrpSpPr>
            <p:cNvPr id="3" name="Группа 7"/>
            <p:cNvGrpSpPr/>
            <p:nvPr/>
          </p:nvGrpSpPr>
          <p:grpSpPr>
            <a:xfrm>
              <a:off x="500034" y="2214554"/>
              <a:ext cx="8143932" cy="3005198"/>
              <a:chOff x="642910" y="1857364"/>
              <a:chExt cx="8143932" cy="3005198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1928794" y="2000240"/>
                <a:ext cx="6858048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b="1" dirty="0" smtClean="0">
                    <a:solidFill>
                      <a:srgbClr val="002060"/>
                    </a:solidFill>
                  </a:rPr>
                  <a:t>–  результат процесса познания действительности, содержание сознания человека, полученное им в ходе активного отражения объективной реальности</a:t>
                </a:r>
                <a:endParaRPr lang="ru-RU" sz="36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7" name="Скругленный прямоугольник 6"/>
              <p:cNvSpPr/>
              <p:nvPr/>
            </p:nvSpPr>
            <p:spPr>
              <a:xfrm>
                <a:off x="642910" y="1857364"/>
                <a:ext cx="1143008" cy="1285884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600" b="1" dirty="0" smtClean="0">
                    <a:solidFill>
                      <a:schemeClr val="bg1"/>
                    </a:solidFill>
                  </a:rPr>
                  <a:t>?</a:t>
                </a:r>
                <a:endParaRPr lang="ru-RU" sz="9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" name="Прямоугольник 7"/>
            <p:cNvSpPr/>
            <p:nvPr/>
          </p:nvSpPr>
          <p:spPr>
            <a:xfrm>
              <a:off x="8143900" y="5929330"/>
              <a:ext cx="785818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>
                  <a:solidFill>
                    <a:srgbClr val="002060"/>
                  </a:solidFill>
                </a:rPr>
                <a:t>4</a:t>
              </a:r>
              <a:endParaRPr lang="ru-RU" sz="6000" b="1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4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Терминологический диктант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Тема 1.9. Мировоззрение человека</a:t>
            </a:r>
            <a:endParaRPr lang="ru-RU" b="1" dirty="0">
              <a:solidFill>
                <a:srgbClr val="C00000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857224" y="2071678"/>
            <a:ext cx="8072494" cy="4643470"/>
            <a:chOff x="857224" y="2071678"/>
            <a:chExt cx="8072494" cy="4643470"/>
          </a:xfrm>
        </p:grpSpPr>
        <p:grpSp>
          <p:nvGrpSpPr>
            <p:cNvPr id="3" name="Группа 7"/>
            <p:cNvGrpSpPr/>
            <p:nvPr/>
          </p:nvGrpSpPr>
          <p:grpSpPr>
            <a:xfrm>
              <a:off x="857224" y="2071678"/>
              <a:ext cx="7501022" cy="3620751"/>
              <a:chOff x="642910" y="1857364"/>
              <a:chExt cx="8143932" cy="3620751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1928794" y="2000240"/>
                <a:ext cx="6858048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000" b="1" dirty="0" smtClean="0">
                    <a:solidFill>
                      <a:srgbClr val="002060"/>
                    </a:solidFill>
                  </a:rPr>
                  <a:t>– </a:t>
                </a:r>
                <a:r>
                  <a:rPr lang="ru-RU" sz="3600" b="1" dirty="0" smtClean="0">
                    <a:solidFill>
                      <a:srgbClr val="002060"/>
                    </a:solidFill>
                  </a:rPr>
                  <a:t>философское  учение, утверждающее принципиальную непознаваемость мира</a:t>
                </a:r>
              </a:p>
              <a:p>
                <a:r>
                  <a:rPr lang="ru-RU" sz="3600" b="1" dirty="0" smtClean="0">
                    <a:solidFill>
                      <a:srgbClr val="002060"/>
                    </a:solidFill>
                  </a:rPr>
                  <a:t>  </a:t>
                </a:r>
              </a:p>
              <a:p>
                <a:endParaRPr lang="ru-RU" sz="36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7" name="Скругленный прямоугольник 6"/>
              <p:cNvSpPr/>
              <p:nvPr/>
            </p:nvSpPr>
            <p:spPr>
              <a:xfrm>
                <a:off x="642910" y="1857364"/>
                <a:ext cx="1143008" cy="1285884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600" b="1" dirty="0" smtClean="0">
                    <a:solidFill>
                      <a:schemeClr val="bg1"/>
                    </a:solidFill>
                  </a:rPr>
                  <a:t>?</a:t>
                </a:r>
                <a:endParaRPr lang="ru-RU" sz="9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" name="Прямоугольник 7"/>
            <p:cNvSpPr/>
            <p:nvPr/>
          </p:nvSpPr>
          <p:spPr>
            <a:xfrm>
              <a:off x="8143900" y="5929330"/>
              <a:ext cx="785818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>
                  <a:solidFill>
                    <a:srgbClr val="002060"/>
                  </a:solidFill>
                </a:rPr>
                <a:t>5</a:t>
              </a:r>
              <a:endParaRPr lang="ru-RU" sz="6000" b="1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4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Терминологический диктант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Тема 1.9. Мировоззрение человека</a:t>
            </a:r>
            <a:endParaRPr lang="ru-RU" b="1" dirty="0">
              <a:solidFill>
                <a:srgbClr val="C00000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642910" y="1785926"/>
            <a:ext cx="8286808" cy="4929222"/>
            <a:chOff x="642910" y="1785926"/>
            <a:chExt cx="8286808" cy="4929222"/>
          </a:xfrm>
        </p:grpSpPr>
        <p:grpSp>
          <p:nvGrpSpPr>
            <p:cNvPr id="3" name="Группа 7"/>
            <p:cNvGrpSpPr/>
            <p:nvPr/>
          </p:nvGrpSpPr>
          <p:grpSpPr>
            <a:xfrm>
              <a:off x="642910" y="1785926"/>
              <a:ext cx="7858180" cy="4420970"/>
              <a:chOff x="642910" y="1857364"/>
              <a:chExt cx="8531702" cy="4420970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1928794" y="2000240"/>
                <a:ext cx="7245818" cy="4278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000" b="1" dirty="0" smtClean="0">
                    <a:solidFill>
                      <a:srgbClr val="002060"/>
                    </a:solidFill>
                  </a:rPr>
                  <a:t>– направление в теории познания, признающее единственным источником всех знаний чувственный опыт </a:t>
                </a:r>
                <a:endParaRPr lang="ru-RU" sz="3600" b="1" dirty="0" smtClean="0">
                  <a:solidFill>
                    <a:srgbClr val="002060"/>
                  </a:solidFill>
                </a:endParaRPr>
              </a:p>
              <a:p>
                <a:r>
                  <a:rPr lang="ru-RU" sz="3600" b="1" dirty="0" smtClean="0">
                    <a:solidFill>
                      <a:srgbClr val="002060"/>
                    </a:solidFill>
                  </a:rPr>
                  <a:t>  </a:t>
                </a:r>
              </a:p>
              <a:p>
                <a:endParaRPr lang="ru-RU" sz="36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7" name="Скругленный прямоугольник 6"/>
              <p:cNvSpPr/>
              <p:nvPr/>
            </p:nvSpPr>
            <p:spPr>
              <a:xfrm>
                <a:off x="642910" y="1857364"/>
                <a:ext cx="1143008" cy="1285884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600" b="1" dirty="0" smtClean="0">
                    <a:solidFill>
                      <a:schemeClr val="bg1"/>
                    </a:solidFill>
                  </a:rPr>
                  <a:t>?</a:t>
                </a:r>
                <a:endParaRPr lang="ru-RU" sz="9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" name="Прямоугольник 7"/>
            <p:cNvSpPr/>
            <p:nvPr/>
          </p:nvSpPr>
          <p:spPr>
            <a:xfrm>
              <a:off x="8143900" y="5929330"/>
              <a:ext cx="785818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>
                  <a:solidFill>
                    <a:srgbClr val="002060"/>
                  </a:solidFill>
                </a:rPr>
                <a:t>6</a:t>
              </a:r>
              <a:endParaRPr lang="ru-RU" sz="6000" b="1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4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Терминологический диктант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Тема 1.9. Мировоззрение человека</a:t>
            </a:r>
            <a:endParaRPr lang="ru-RU" b="1" dirty="0">
              <a:solidFill>
                <a:srgbClr val="C00000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785918" y="2357430"/>
            <a:ext cx="7143800" cy="4357718"/>
            <a:chOff x="1785918" y="2357430"/>
            <a:chExt cx="7143800" cy="4357718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1785918" y="2357430"/>
              <a:ext cx="5786478" cy="1905956"/>
              <a:chOff x="1785918" y="2357430"/>
              <a:chExt cx="5786478" cy="1905956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1785918" y="2786058"/>
                <a:ext cx="5786478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5400" b="1" dirty="0" smtClean="0">
                    <a:solidFill>
                      <a:srgbClr val="002060"/>
                    </a:solidFill>
                  </a:rPr>
                  <a:t>Идеал     –  </a:t>
                </a:r>
              </a:p>
              <a:p>
                <a:endParaRPr lang="ru-RU" sz="36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7" name="Скругленный прямоугольник 6"/>
              <p:cNvSpPr/>
              <p:nvPr/>
            </p:nvSpPr>
            <p:spPr>
              <a:xfrm>
                <a:off x="5643571" y="2357430"/>
                <a:ext cx="1714512" cy="1857388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0" b="1" dirty="0" smtClean="0">
                    <a:solidFill>
                      <a:schemeClr val="bg1"/>
                    </a:solidFill>
                  </a:rPr>
                  <a:t>?</a:t>
                </a:r>
                <a:endParaRPr lang="ru-RU" sz="12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" name="Прямоугольник 8"/>
            <p:cNvSpPr/>
            <p:nvPr/>
          </p:nvSpPr>
          <p:spPr>
            <a:xfrm>
              <a:off x="8143900" y="5929330"/>
              <a:ext cx="785818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>
                  <a:solidFill>
                    <a:srgbClr val="002060"/>
                  </a:solidFill>
                </a:rPr>
                <a:t>7</a:t>
              </a:r>
              <a:endParaRPr lang="ru-RU" sz="6000" b="1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1202</TotalTime>
  <Words>1662</Words>
  <Application>Microsoft Office PowerPoint</Application>
  <PresentationFormat>Экран (4:3)</PresentationFormat>
  <Paragraphs>497</Paragraphs>
  <Slides>51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51</vt:i4>
      </vt:variant>
    </vt:vector>
  </HeadingPairs>
  <TitlesOfParts>
    <vt:vector size="54" baseType="lpstr">
      <vt:lpstr>Тема Office</vt:lpstr>
      <vt:lpstr>Трек</vt:lpstr>
      <vt:lpstr>Техническая</vt:lpstr>
      <vt:lpstr>Слайд 1</vt:lpstr>
      <vt:lpstr>Пишем диктант</vt:lpstr>
      <vt:lpstr>Терминологический диктант Тема 1.9. Мировоззрение человека</vt:lpstr>
      <vt:lpstr>Терминологический диктант Тема 1.9. Мировоззрение человека</vt:lpstr>
      <vt:lpstr>Терминологический диктант Тема 1.9. Мировоззрение человека</vt:lpstr>
      <vt:lpstr>Терминологический диктант Тема 1.9. Мировоззрение человека</vt:lpstr>
      <vt:lpstr>Терминологический диктант Тема 1.9. Мировоззрение человека</vt:lpstr>
      <vt:lpstr>Терминологический диктант Тема 1.9. Мировоззрение человека</vt:lpstr>
      <vt:lpstr>Терминологический диктант Тема 1.9. Мировоззрение человека</vt:lpstr>
      <vt:lpstr>Терминологический диктант Тема 1.9. Мировоззрение человека</vt:lpstr>
      <vt:lpstr>Ответы:</vt:lpstr>
      <vt:lpstr>Слайд 12</vt:lpstr>
      <vt:lpstr>Слайд 13</vt:lpstr>
      <vt:lpstr>Слайд 14</vt:lpstr>
      <vt:lpstr>Слайд 15</vt:lpstr>
      <vt:lpstr>УЧЕБНЫЕ ЗАДАЧИ:</vt:lpstr>
      <vt:lpstr>Религия - это</vt:lpstr>
      <vt:lpstr>Слайд 18</vt:lpstr>
      <vt:lpstr>Слайд 19</vt:lpstr>
      <vt:lpstr>Культ - </vt:lpstr>
      <vt:lpstr>Церковь -</vt:lpstr>
      <vt:lpstr>Секта - </vt:lpstr>
      <vt:lpstr>Слайд 23</vt:lpstr>
      <vt:lpstr>Слайд 24</vt:lpstr>
      <vt:lpstr>Ранние формы религии</vt:lpstr>
      <vt:lpstr>Слайд 26</vt:lpstr>
      <vt:lpstr>Прозелитизм - </vt:lpstr>
      <vt:lpstr>Слайд 28</vt:lpstr>
      <vt:lpstr>Слайд 29</vt:lpstr>
      <vt:lpstr>Слайд 30</vt:lpstr>
      <vt:lpstr>КЛАССИФИКАЦИЯ  РЕЛИГИЙ</vt:lpstr>
      <vt:lpstr>Слайд 32</vt:lpstr>
      <vt:lpstr>Слайд 33</vt:lpstr>
      <vt:lpstr>Слайд 34</vt:lpstr>
      <vt:lpstr>Слайд 35</vt:lpstr>
      <vt:lpstr>Слайд 36</vt:lpstr>
      <vt:lpstr>Линии сравнения ?</vt:lpstr>
      <vt:lpstr>Слайд 38</vt:lpstr>
      <vt:lpstr>Этимология названий мировых религий</vt:lpstr>
      <vt:lpstr>Количество верующих</vt:lpstr>
      <vt:lpstr>МИРОВЫЕ РЕЛИГИИ основы вероучения</vt:lpstr>
      <vt:lpstr>БУДДИЗМ</vt:lpstr>
      <vt:lpstr>ХРИСТИАНСТВО</vt:lpstr>
      <vt:lpstr>ИСЛАМ</vt:lpstr>
      <vt:lpstr>Слайд 45</vt:lpstr>
      <vt:lpstr>Слайд 46</vt:lpstr>
      <vt:lpstr>ФУНКЦИИ РЕЛИГИИ:</vt:lpstr>
      <vt:lpstr>Слайд 48</vt:lpstr>
      <vt:lpstr>Слайд 49</vt:lpstr>
      <vt:lpstr>Вывод урока:</vt:lpstr>
      <vt:lpstr>Слайд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Andrey</cp:lastModifiedBy>
  <cp:revision>192</cp:revision>
  <dcterms:created xsi:type="dcterms:W3CDTF">2015-02-02T16:22:45Z</dcterms:created>
  <dcterms:modified xsi:type="dcterms:W3CDTF">2015-12-13T16:22:25Z</dcterms:modified>
</cp:coreProperties>
</file>