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8"/>
  </p:notesMasterIdLst>
  <p:sldIdLst>
    <p:sldId id="262" r:id="rId2"/>
    <p:sldId id="312" r:id="rId3"/>
    <p:sldId id="263" r:id="rId4"/>
    <p:sldId id="266" r:id="rId5"/>
    <p:sldId id="264" r:id="rId6"/>
    <p:sldId id="265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6" r:id="rId16"/>
    <p:sldId id="277" r:id="rId17"/>
    <p:sldId id="279" r:id="rId18"/>
    <p:sldId id="282" r:id="rId19"/>
    <p:sldId id="283" r:id="rId20"/>
    <p:sldId id="278" r:id="rId21"/>
    <p:sldId id="280" r:id="rId22"/>
    <p:sldId id="281" r:id="rId23"/>
    <p:sldId id="290" r:id="rId24"/>
    <p:sldId id="284" r:id="rId25"/>
    <p:sldId id="313" r:id="rId26"/>
    <p:sldId id="286" r:id="rId27"/>
    <p:sldId id="285" r:id="rId28"/>
    <p:sldId id="259" r:id="rId29"/>
    <p:sldId id="287" r:id="rId30"/>
    <p:sldId id="288" r:id="rId31"/>
    <p:sldId id="260" r:id="rId32"/>
    <p:sldId id="257" r:id="rId33"/>
    <p:sldId id="303" r:id="rId34"/>
    <p:sldId id="289" r:id="rId35"/>
    <p:sldId id="314" r:id="rId36"/>
    <p:sldId id="292" r:id="rId37"/>
    <p:sldId id="291" r:id="rId38"/>
    <p:sldId id="293" r:id="rId39"/>
    <p:sldId id="294" r:id="rId40"/>
    <p:sldId id="315" r:id="rId41"/>
    <p:sldId id="302" r:id="rId42"/>
    <p:sldId id="304" r:id="rId43"/>
    <p:sldId id="297" r:id="rId44"/>
    <p:sldId id="301" r:id="rId45"/>
    <p:sldId id="298" r:id="rId46"/>
    <p:sldId id="299" r:id="rId47"/>
    <p:sldId id="305" r:id="rId48"/>
    <p:sldId id="316" r:id="rId49"/>
    <p:sldId id="306" r:id="rId50"/>
    <p:sldId id="307" r:id="rId51"/>
    <p:sldId id="308" r:id="rId52"/>
    <p:sldId id="309" r:id="rId53"/>
    <p:sldId id="310" r:id="rId54"/>
    <p:sldId id="311" r:id="rId55"/>
    <p:sldId id="300" r:id="rId56"/>
    <p:sldId id="261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6268A-138C-486B-9B1E-403B93E2AC38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0C960-70F0-42A2-B945-65998A838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9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0C960-70F0-42A2-B945-65998A8380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2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FA3B-B9B5-4130-8C7B-8E46014372B8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3B66-06BF-42A7-8399-793590B99EF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FA3B-B9B5-4130-8C7B-8E46014372B8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3B66-06BF-42A7-8399-793590B99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FA3B-B9B5-4130-8C7B-8E46014372B8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3B66-06BF-42A7-8399-793590B99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FA3B-B9B5-4130-8C7B-8E46014372B8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3B66-06BF-42A7-8399-793590B99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FA3B-B9B5-4130-8C7B-8E46014372B8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3B66-06BF-42A7-8399-793590B99EF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FA3B-B9B5-4130-8C7B-8E46014372B8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3B66-06BF-42A7-8399-793590B99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FA3B-B9B5-4130-8C7B-8E46014372B8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3B66-06BF-42A7-8399-793590B99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FA3B-B9B5-4130-8C7B-8E46014372B8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2A3B66-06BF-42A7-8399-793590B99EF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FA3B-B9B5-4130-8C7B-8E46014372B8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3B66-06BF-42A7-8399-793590B99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FA3B-B9B5-4130-8C7B-8E46014372B8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52A3B66-06BF-42A7-8399-793590B99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FE3FA3B-B9B5-4130-8C7B-8E46014372B8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3B66-06BF-42A7-8399-793590B99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E3FA3B-B9B5-4130-8C7B-8E46014372B8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2A3B66-06BF-42A7-8399-793590B99EF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basik.ru/images/armadillo/08.jpg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gorod.tomsk.ru/i/u/14584/AWI085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gbmt.ru/images/photos/kolushka.gif" TargetMode="External"/><Relationship Id="rId17" Type="http://schemas.openxmlformats.org/officeDocument/2006/relationships/image" Target="../media/image9.jpeg"/><Relationship Id="rId2" Type="http://schemas.openxmlformats.org/officeDocument/2006/relationships/hyperlink" Target="http://i87.beon.ru/84/34/683484/28/25600828/1182875714_animals_0177.jpeg" TargetMode="External"/><Relationship Id="rId16" Type="http://schemas.openxmlformats.org/officeDocument/2006/relationships/hyperlink" Target="http://data01.en.cx/data/user/0/130/317/transport/real/10XOXu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varenok.ru/images/users/28_08_09/201287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hyperlink" Target="http://e.foto.radikal.ru/0608/4bc16b70a324.jpg" TargetMode="External"/><Relationship Id="rId19" Type="http://schemas.openxmlformats.org/officeDocument/2006/relationships/image" Target="../media/image10.jpeg"/><Relationship Id="rId4" Type="http://schemas.openxmlformats.org/officeDocument/2006/relationships/hyperlink" Target="http://kasherun.narod.ru/images/src2935.jpg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www.s-cont.ru/files/u7/Skunk2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48.radikal.ru/i120/0903/ae/ee764e7fcdd9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www.geocaching.su/photos/albums/32212.jpg" TargetMode="External"/><Relationship Id="rId7" Type="http://schemas.openxmlformats.org/officeDocument/2006/relationships/hyperlink" Target="http://big-snake.narod.ru/enc/Reptilia/Serpentes/Viperidae/Viperinae/Echis/Echis_carinatus_carinatus01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s48.radikal.ru/i120/0903/ae/ee764e7fcdd9.jpg" TargetMode="Externa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77.photobucket.com/albums/j63/cettia/P108077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www.ebio.ru/images/12020203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insane.su/times/images/fox/2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bela.su/img/yozh1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hyperlink" Target="http://forest.geoman.ru/forest/item/f00/s00/e0000947/pic/001_34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2713/motor-123.1/0_1a07_4eb63558_XL" TargetMode="External"/><Relationship Id="rId5" Type="http://schemas.openxmlformats.org/officeDocument/2006/relationships/image" Target="../media/image50.jpeg"/><Relationship Id="rId4" Type="http://schemas.openxmlformats.org/officeDocument/2006/relationships/hyperlink" Target="http://photo.a42.ru/photos/69247/medium/1287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insane.su/times/images/fox/2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bela.su/img/yozh1.jpg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Во всем мне хочется дойти до самой сути…</a:t>
            </a:r>
            <a:br>
              <a:rPr lang="ru-RU" b="1" i="1" dirty="0" smtClean="0"/>
            </a:br>
            <a:r>
              <a:rPr lang="ru-RU" i="1" dirty="0" smtClean="0"/>
              <a:t>(Б. Пастернак)</a:t>
            </a:r>
            <a:endParaRPr lang="ru-RU" b="1" i="1" dirty="0"/>
          </a:p>
        </p:txBody>
      </p:sp>
      <p:pic>
        <p:nvPicPr>
          <p:cNvPr id="17410" name="Picture 2" descr="Фото :: Борис Пастернак (Boris Pasterna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84" y="34815"/>
            <a:ext cx="2402323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4000" dirty="0" smtClean="0"/>
              <a:t>Гипотеза: если живые организмы будут иметь адаптации, то они выживут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778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4000" dirty="0" smtClean="0"/>
              <a:t>Цель: изучить адаптации организмов к условиям окружающей среды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886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b="1" dirty="0"/>
              <a:t>Адаптации (</a:t>
            </a:r>
            <a:r>
              <a:rPr lang="ru-RU" b="1" i="1" dirty="0"/>
              <a:t>Приспособленность организмов) </a:t>
            </a:r>
            <a:r>
              <a:rPr lang="ru-RU" b="1" dirty="0"/>
              <a:t>- это</a:t>
            </a:r>
            <a:r>
              <a:rPr lang="ru-RU" b="1" i="1" dirty="0"/>
              <a:t>  способность </a:t>
            </a:r>
            <a:r>
              <a:rPr lang="ru-RU" b="1" i="1" dirty="0" smtClean="0"/>
              <a:t>организмов противостоять воздействию окружающей среды</a:t>
            </a:r>
            <a:endParaRPr lang="ru-RU" dirty="0"/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9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а 56 из 10704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-15343" y="-32636"/>
            <a:ext cx="10408340" cy="4354174"/>
            <a:chOff x="-2331140" y="3123744"/>
            <a:chExt cx="10408340" cy="4354174"/>
          </a:xfrm>
        </p:grpSpPr>
        <p:pic>
          <p:nvPicPr>
            <p:cNvPr id="6" name="Picture 13" descr="Картинка 50 из 37819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31140" y="5288755"/>
              <a:ext cx="3124200" cy="2189163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Картинка 6 из 68045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92" y="3123744"/>
              <a:ext cx="3276600" cy="21336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Картинка 24 из 276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610" y="3145053"/>
              <a:ext cx="3143250" cy="2122488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685800" y="5309537"/>
              <a:ext cx="7391400" cy="366713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b="1" dirty="0"/>
                <a:t>Панцирь у черепахи и броненосца</a:t>
              </a:r>
            </a:p>
          </p:txBody>
        </p:sp>
      </p:grpSp>
      <p:pic>
        <p:nvPicPr>
          <p:cNvPr id="12" name="Picture 6" descr="Картинка 29 из 1144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21368" r="-3389" b="7641"/>
          <a:stretch/>
        </p:blipFill>
        <p:spPr bwMode="auto">
          <a:xfrm>
            <a:off x="3108857" y="2087329"/>
            <a:ext cx="3886200" cy="22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Картинка 18 из 37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5951" r="3421" b="10371"/>
          <a:stretch/>
        </p:blipFill>
        <p:spPr bwMode="auto">
          <a:xfrm>
            <a:off x="2913" y="4267607"/>
            <a:ext cx="4225636" cy="25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Картинка 15 из 7040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53" y="2042703"/>
            <a:ext cx="2875547" cy="278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Картинка 17 из 2555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t="7538" r="10879"/>
          <a:stretch/>
        </p:blipFill>
        <p:spPr bwMode="auto">
          <a:xfrm>
            <a:off x="4228549" y="4321538"/>
            <a:ext cx="2766508" cy="252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Картинка 22 из 54899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t="24609" r="5069" b="6491"/>
          <a:stretch/>
        </p:blipFill>
        <p:spPr bwMode="auto">
          <a:xfrm>
            <a:off x="6594764" y="4736505"/>
            <a:ext cx="2549236" cy="209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Формы адаптаций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820472" cy="4525963"/>
          </a:xfrm>
        </p:spPr>
        <p:txBody>
          <a:bodyPr/>
          <a:lstStyle/>
          <a:p>
            <a:pPr marL="36576" indent="0">
              <a:buNone/>
            </a:pPr>
            <a:r>
              <a:rPr lang="ru-RU" dirty="0" err="1" smtClean="0"/>
              <a:t>Морфоло</a:t>
            </a:r>
            <a:r>
              <a:rPr lang="ru-RU" dirty="0" smtClean="0"/>
              <a:t>  </a:t>
            </a:r>
            <a:r>
              <a:rPr lang="ru-RU" dirty="0" err="1" smtClean="0"/>
              <a:t>биохимичес</a:t>
            </a:r>
            <a:r>
              <a:rPr lang="ru-RU" dirty="0" smtClean="0"/>
              <a:t>   </a:t>
            </a:r>
            <a:r>
              <a:rPr lang="ru-RU" dirty="0" err="1" smtClean="0"/>
              <a:t>физиоло</a:t>
            </a:r>
            <a:r>
              <a:rPr lang="ru-RU" dirty="0" smtClean="0"/>
              <a:t>   </a:t>
            </a:r>
            <a:r>
              <a:rPr lang="ru-RU" dirty="0" err="1" smtClean="0"/>
              <a:t>поведенчес</a:t>
            </a:r>
            <a:endParaRPr lang="ru-RU" dirty="0" smtClean="0"/>
          </a:p>
          <a:p>
            <a:pPr marL="36576" indent="0">
              <a:buNone/>
            </a:pPr>
            <a:r>
              <a:rPr lang="ru-RU" dirty="0" err="1" smtClean="0"/>
              <a:t>гические</a:t>
            </a:r>
            <a:r>
              <a:rPr lang="ru-RU" dirty="0" smtClean="0"/>
              <a:t>    кие                 </a:t>
            </a:r>
            <a:r>
              <a:rPr lang="ru-RU" dirty="0" err="1" smtClean="0"/>
              <a:t>гические</a:t>
            </a:r>
            <a:r>
              <a:rPr lang="ru-RU" dirty="0" smtClean="0"/>
              <a:t>    кие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39552" y="1124744"/>
            <a:ext cx="1440160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372200" y="1124744"/>
            <a:ext cx="1584176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15816" y="1124744"/>
            <a:ext cx="0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8064" y="1124744"/>
            <a:ext cx="0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5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83671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Верите ли вы, что яйца аиста не имеют никакой маскировки?</a:t>
            </a:r>
          </a:p>
        </p:txBody>
      </p:sp>
      <p:pic>
        <p:nvPicPr>
          <p:cNvPr id="6" name="Picture 2" descr="Камеры в гнёздах - Обсуждение переводов - Усадьба Урс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t="5566" b="18340"/>
          <a:stretch/>
        </p:blipFill>
        <p:spPr bwMode="auto">
          <a:xfrm>
            <a:off x="2843808" y="2492894"/>
            <a:ext cx="6250156" cy="43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Верите ли вы, что божья коровка является ядовитой?</a:t>
            </a:r>
          </a:p>
        </p:txBody>
      </p:sp>
      <p:pic>
        <p:nvPicPr>
          <p:cNvPr id="4" name="Picture 9" descr="Картинка 2 из 1789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92" y="2400300"/>
            <a:ext cx="3874905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0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Жители крайнего севера (31 фото) &quot; Екабу.ру - развлекательны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9" r="15129" b="10074"/>
          <a:stretch/>
        </p:blipFill>
        <p:spPr bwMode="auto">
          <a:xfrm>
            <a:off x="16946" y="9841"/>
            <a:ext cx="5497080" cy="27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Животный мир, Белые медведи, 3577, , basik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5" t="-21546" r="20508" b="39393"/>
          <a:stretch/>
        </p:blipFill>
        <p:spPr bwMode="auto">
          <a:xfrm>
            <a:off x="5505526" y="-1609521"/>
            <a:ext cx="3626170" cy="600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Ответы@Mail.Ru: Каких животных называли &quot;заячья лапа&quot;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6" t="18077" r="4590" b="31414"/>
          <a:stretch/>
        </p:blipFill>
        <p:spPr bwMode="auto">
          <a:xfrm>
            <a:off x="17124" y="2780750"/>
            <a:ext cx="5881966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дастр животных - Белая сов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t="11852" r="28216"/>
          <a:stretch/>
        </p:blipFill>
        <p:spPr bwMode="auto">
          <a:xfrm>
            <a:off x="5846618" y="3864871"/>
            <a:ext cx="3275741" cy="30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Урок по окружающему миру &quot;Природные зоны России. Тундра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25190" r="27840" b="7433"/>
          <a:stretch/>
        </p:blipFill>
        <p:spPr bwMode="auto">
          <a:xfrm>
            <a:off x="0" y="4914000"/>
            <a:ext cx="2360637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Живая Аркти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37" y="4485264"/>
            <a:ext cx="3776421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24" y="2132856"/>
            <a:ext cx="181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Детеныш тюленя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4852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песец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9424" y="325386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Белый медведь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20257"/>
            <a:ext cx="138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Белая куропатка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654342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кайры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6381328"/>
            <a:ext cx="210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Белая сова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88640"/>
            <a:ext cx="4947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Покровительственная окраска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pload.wikimedia.org/wikipedia/commons/thumb/4/40/Catocala_sponsa_-_Gro%C3%9Fes_Eichenkarmin_01_(HS).JPG/220px-Catocala_sponsa_-_Gro%C3%9Fes_Eichenkarmin_01_(HS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pload.wikimedia.org/wikipedia/commons/thumb/4/40/Catocala_sponsa_-_Gro%C3%9Fes_Eichenkarmin_01_(HS).JPG/220px-Catocala_sponsa_-_Gro%C3%9Fes_Eichenkarmin_01_(HS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upload.wikimedia.org/wikipedia/commons/thumb/4/40/Catocala_sponsa_-_Gro%C3%9Fes_Eichenkarmin_01_(HS).JPG/220px-Catocala_sponsa_-_Gro%C3%9Fes_Eichenkarmin_01_(HS)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upload.wikimedia.org/wikipedia/commons/thumb/4/40/Catocala_sponsa_-_Gro%C3%9Fes_Eichenkarmin_01_(HS).JPG/220px-Catocala_sponsa_-_Gro%C3%9Fes_Eichenkarmin_01_(HS)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8" name="Picture 12" descr="http://allanguages.info/imperor/betula-m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" y="7937"/>
            <a:ext cx="9131158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3928" y="404664"/>
            <a:ext cx="5220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Покровительственная окраска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алерея Макроклуба - Покровительственный окр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0"/>
            <a:ext cx="461472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zoogeo365.ru/images/public/20101213/okraska_zhivotnyh_pustyni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23" y="2574000"/>
            <a:ext cx="5971477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404664"/>
            <a:ext cx="5220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Покровительственная окраска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8495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6480048" cy="175260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3600" b="1" i="1" dirty="0" smtClean="0"/>
              <a:t>Вариант 1</a:t>
            </a:r>
          </a:p>
          <a:p>
            <a:pPr marL="36576" indent="0" algn="ctr">
              <a:buNone/>
            </a:pPr>
            <a:endParaRPr lang="ru-RU" sz="3200" b="1" dirty="0" smtClean="0"/>
          </a:p>
          <a:p>
            <a:pPr marL="36576" indent="0">
              <a:buNone/>
            </a:pPr>
            <a:endParaRPr lang="ru-RU" sz="3200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>
            <a:off x="1475656" y="3501008"/>
            <a:ext cx="36576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3600" b="1" i="1" dirty="0" smtClean="0"/>
              <a:t>Вариант 2</a:t>
            </a:r>
          </a:p>
          <a:p>
            <a:pPr marL="36576" indent="0" algn="ctr">
              <a:buNone/>
            </a:pPr>
            <a:endParaRPr lang="ru-RU" sz="32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90476"/>
              </p:ext>
            </p:extLst>
          </p:nvPr>
        </p:nvGraphicFramePr>
        <p:xfrm>
          <a:off x="1524000" y="1397000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Б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Б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59759"/>
              </p:ext>
            </p:extLst>
          </p:nvPr>
        </p:nvGraphicFramePr>
        <p:xfrm>
          <a:off x="611560" y="4293096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Б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4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Покровительственная окраска</a:t>
            </a: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04800" y="1219200"/>
            <a:ext cx="8374063" cy="454183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kern="0" dirty="0" smtClean="0">
                <a:latin typeface="+mn-lt"/>
              </a:rPr>
              <a:t>служит прекрасным способом защиты от врагов и многих видов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kern="0" dirty="0" smtClean="0">
                <a:latin typeface="+mn-lt"/>
              </a:rPr>
              <a:t>животных. Благодаря ей животные становятся менее заметны.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kern="0" dirty="0" smtClean="0">
                <a:latin typeface="+mn-lt"/>
              </a:rPr>
              <a:t> Самки птиц, гнездящиеся на земле, практически сливаются с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kern="0" dirty="0" smtClean="0">
                <a:latin typeface="+mn-lt"/>
              </a:rPr>
              <a:t> общим фоном местности. Также незаметны яйца и птенцы у этих видов птиц</a:t>
            </a:r>
            <a:endParaRPr lang="ru-RU" sz="2000" b="1" i="1" kern="0" dirty="0">
              <a:latin typeface="+mn-lt"/>
            </a:endParaRPr>
          </a:p>
        </p:txBody>
      </p:sp>
      <p:pic>
        <p:nvPicPr>
          <p:cNvPr id="5" name="Picture 8" descr="Изображение 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62434"/>
            <a:ext cx="4254093" cy="36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Изображение 3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9" y="2925301"/>
            <a:ext cx="3821514" cy="359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603" y="6430797"/>
            <a:ext cx="38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Птенец серебристой чайки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6430797"/>
            <a:ext cx="42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Малый вальдшнеп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90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orldbirds.ru/images/stories/zu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4000"/>
            <a:ext cx="5533878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orldbirds.ru/images/stories/kamneshar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41" y="2394000"/>
            <a:ext cx="4197159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Покровительственная окраска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65253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Малый зуек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65253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Камнешарка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Экологи помогают аистам в Приамурье решить &quot;квартирный вопрос&quot; &quot; Великая Эпо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3" y="0"/>
            <a:ext cx="9173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Характеристика видов морфологической адаптации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9447"/>
              </p:ext>
            </p:extLst>
          </p:nvPr>
        </p:nvGraphicFramePr>
        <p:xfrm>
          <a:off x="0" y="646331"/>
          <a:ext cx="9144000" cy="6211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691"/>
                <a:gridCol w="2285691"/>
                <a:gridCol w="2286309"/>
                <a:gridCol w="2286309"/>
              </a:tblGrid>
              <a:tr h="1380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Покровительственная окраска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Предостерегающая окраска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мимикрия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маскировка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  <a:tr h="483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Свойственна жалящим или имеющим ядовитые железы насекомым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Пример: божья коровка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Окраска животных, яиц полностью сливается с той поверхностью, где они находятся в дневные часы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Пример: белая куропатка, белый медведь, зеленый кузнечик, зебры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Соответствие формы тела объектам неживой природы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Пример: рыба - игла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Явление подражания беззащитного вида хорошо защищенным и имеющим предостерегающую окраску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Пример: мухи журчалки, молочная змея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8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ebftour.ru/images/load/Image/2s5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27500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animalsglobe.ru/wp-content/uploads/2011/09/d0bed0bbd0b5d0bdd18c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2585"/>
            <a:ext cx="4716194" cy="387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zooeco.com/Im10/Equus%20grevyi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03" y="3523175"/>
            <a:ext cx="4918469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oxothik.ru/userimages/image/articles/kab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44" y="-11899"/>
            <a:ext cx="4489734" cy="30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осьминог обои Картинки Заставки wallpapers koi backgrounds a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00" y="3150000"/>
            <a:ext cx="4944000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а &quot;Хамелеон принял цвет руки&quot;, картинки, прикольные картинки, фотоприколы, демотиваторы Joke4you.net - Развлекательный п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" y="-19891"/>
            <a:ext cx="467002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Великий маэстро камуфляжа Хамелеон &quot; Познавательно на БУ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26" y="70109"/>
            <a:ext cx="4618374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Download xamilyon pictures for free and share 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" y="3220109"/>
            <a:ext cx="4752000" cy="36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83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Предостерегающая окраска</a:t>
            </a:r>
          </a:p>
        </p:txBody>
      </p:sp>
      <p:pic>
        <p:nvPicPr>
          <p:cNvPr id="6" name="Picture 7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2286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791200" y="1254888"/>
            <a:ext cx="30480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 smtClean="0"/>
              <a:t>У ряда животных вместо покровительственной окраски развивается предостерегающая окраска. Такая окраска характерна </a:t>
            </a:r>
            <a:r>
              <a:rPr lang="ru-RU" sz="2000" dirty="0"/>
              <a:t>для хорошо защищенных ядовитых, жалящих форм. Несколько раз попытавшись отведать клопа-«солдатика», божью коровку, осу птицы в конце концов отказываются от нападения на жертву с яркой окраской. </a:t>
            </a:r>
          </a:p>
        </p:txBody>
      </p:sp>
      <p:pic>
        <p:nvPicPr>
          <p:cNvPr id="13317" name="Picture 7" descr="Картинка 13 из 10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Картинка 2 из 1789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2438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Картинка 6 из 276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8956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609600" y="62484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Песчаная эфа</a:t>
            </a: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304800" y="37338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Клоп - солдатик</a:t>
            </a:r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3276600" y="3733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Божья коровка</a:t>
            </a:r>
          </a:p>
        </p:txBody>
      </p:sp>
    </p:spTree>
    <p:extLst>
      <p:ext uri="{BB962C8B-B14F-4D97-AF65-F5344CB8AC3E}">
        <p14:creationId xmlns:p14="http://schemas.microsoft.com/office/powerpoint/2010/main" val="13951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091788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2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Рыба-игла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091788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9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Маскировка</a:t>
            </a:r>
          </a:p>
        </p:txBody>
      </p:sp>
      <p:grpSp>
        <p:nvGrpSpPr>
          <p:cNvPr id="8195" name="Содержимое 3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152400" y="2209800"/>
            <a:chExt cx="8305800" cy="4268788"/>
          </a:xfrm>
        </p:grpSpPr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152400" y="5562600"/>
              <a:ext cx="36576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/>
                <a:t>Удивительное сходство с веточками наблюдается у</a:t>
              </a:r>
              <a:r>
                <a:rPr lang="ru-RU" b="1"/>
                <a:t> палочников. </a:t>
              </a:r>
            </a:p>
          </p:txBody>
        </p:sp>
        <p:pic>
          <p:nvPicPr>
            <p:cNvPr id="8198" name="Picture 7" descr="Картинка 14 из 14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09800"/>
              <a:ext cx="381000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22" descr="Картинка 4 из 17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209800"/>
              <a:ext cx="4114800" cy="333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419600" y="5257800"/>
            <a:ext cx="4038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Гусеницы некоторых бабочек напоминают сучки, а тело некоторых бабочек – лист.</a:t>
            </a:r>
            <a:r>
              <a:rPr lang="ru-RU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2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b="1" i="1" dirty="0"/>
              <a:t>Задание 1</a:t>
            </a:r>
            <a:r>
              <a:rPr lang="ru-RU" i="1" dirty="0"/>
              <a:t>.</a:t>
            </a:r>
            <a:endParaRPr lang="ru-RU" dirty="0"/>
          </a:p>
          <a:p>
            <a:pPr marL="36576" indent="0">
              <a:buNone/>
            </a:pPr>
            <a:r>
              <a:rPr lang="ru-RU" dirty="0"/>
              <a:t>Происходит ли в настоящее время на зеленом лугу отбор среди зеленых кузнечиков по окраске </a:t>
            </a:r>
            <a:r>
              <a:rPr lang="ru-RU" dirty="0" smtClean="0"/>
              <a:t>тела?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Изображение 3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264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5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Мимикрия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</a:t>
            </a:r>
          </a:p>
          <a:p>
            <a:pPr marL="36576" indent="0">
              <a:buNone/>
            </a:pPr>
            <a:r>
              <a:rPr lang="ru-RU" dirty="0" smtClean="0"/>
              <a:t>Молочная змея                </a:t>
            </a:r>
          </a:p>
          <a:p>
            <a:pPr marL="36576" indent="0">
              <a:buNone/>
            </a:pPr>
            <a:r>
              <a:rPr lang="ru-RU" dirty="0" smtClean="0"/>
              <a:t>                                           Коралловый </a:t>
            </a:r>
          </a:p>
          <a:p>
            <a:pPr marL="36576" indent="0">
              <a:buNone/>
            </a:pPr>
            <a:r>
              <a:rPr lang="ru-RU" dirty="0" smtClean="0"/>
              <a:t>                                            аспид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289548" cy="255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734001" cy="310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5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iles.school-collection.edu.ru/dlrstore/00000469-1000-4ddd-0706-170046bc431a/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Характеристика видов морфологической адаптации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35136"/>
              </p:ext>
            </p:extLst>
          </p:nvPr>
        </p:nvGraphicFramePr>
        <p:xfrm>
          <a:off x="0" y="646331"/>
          <a:ext cx="9144000" cy="6211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691"/>
                <a:gridCol w="2285691"/>
                <a:gridCol w="2286309"/>
                <a:gridCol w="2286309"/>
              </a:tblGrid>
              <a:tr h="1380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Покровительственная окраска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Предостерегающая окраска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мимикрия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маскировка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  <a:tr h="483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Свойственна жалящим или имеющим ядовитые железы насекомым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Пример: божья коровка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Окраска животных, яиц полностью сливается с той поверхностью, где они находятся в дневные часы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Пример: белая куропатка, белый медведь, зеленый кузнечик, зебры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Соответствие формы тела объектам неживой природы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Пример: рыба - игла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Явление подражания беззащитного вида хорошо защищенным и имеющим предостерегающую окраску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Пример: мухи журчалки, молочная змея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4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Характеристика видов морфологической адаптации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274368"/>
              </p:ext>
            </p:extLst>
          </p:nvPr>
        </p:nvGraphicFramePr>
        <p:xfrm>
          <a:off x="0" y="646331"/>
          <a:ext cx="9144000" cy="6211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691"/>
                <a:gridCol w="2285691"/>
                <a:gridCol w="2286309"/>
                <a:gridCol w="2286309"/>
              </a:tblGrid>
              <a:tr h="1380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Покровительственная окраска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Предостерегающая окраска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мимикрия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маскировка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  <a:tr h="483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Свойственна жалящим или имеющим ядовитые железы насекомым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Пример: божья коровка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Окраска животных, яиц полностью сливается с той поверхностью, где они находятся в дневные часы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Пример: белая куропатка, белый медведь, зеленый кузнечик, зебры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Соответствие формы тела объектам неживой природы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Пример: рыба - игла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Явление подражания беззащитного вида хорошо защищенным и имеющим предостерегающую окраску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Пример: мухи журчалки, молочная змея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1475656" y="5805264"/>
            <a:ext cx="115212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475656" y="6309320"/>
            <a:ext cx="115212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444208" y="5805264"/>
            <a:ext cx="115212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44208" y="6287113"/>
            <a:ext cx="115212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dirty="0" smtClean="0"/>
              <a:t>Верите ли вы, что птицы и рептилии, проводящие большую часть жизни в морских глубинах, могут долгое время обходиться без пресной воды?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316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600" i="1" dirty="0" smtClean="0"/>
              <a:t>Что такое физиологические адаптации?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3257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Физиологические адаптации – это </a:t>
            </a:r>
            <a:r>
              <a:rPr lang="ru-RU" sz="3200" b="1" i="1" dirty="0" smtClean="0"/>
              <a:t>приспособленность процессов жизнедеятельности живых организмов к условиям обитания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123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231952"/>
              </p:ext>
            </p:extLst>
          </p:nvPr>
        </p:nvGraphicFramePr>
        <p:xfrm>
          <a:off x="4254500" y="3086100"/>
          <a:ext cx="635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Объект упаковщика для оболочки" showAsIcon="1" r:id="rId3" imgW="635040" imgH="685800" progId="Package">
                  <p:embed/>
                </p:oleObj>
              </mc:Choice>
              <mc:Fallback>
                <p:oleObj name="Объект упаковщика для оболочки" showAsIcon="1" r:id="rId3" imgW="6350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500" y="3086100"/>
                        <a:ext cx="635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23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«Бортовой журнал»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953436"/>
              </p:ext>
            </p:extLst>
          </p:nvPr>
        </p:nvGraphicFramePr>
        <p:xfrm>
          <a:off x="0" y="980728"/>
          <a:ext cx="9144000" cy="5709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11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Известная информация, предложения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Новая информация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  <a:tr h="4977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8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b="1" i="1" dirty="0"/>
              <a:t>Задание 2</a:t>
            </a:r>
            <a:r>
              <a:rPr lang="ru-RU" b="1" i="1" dirty="0" smtClean="0"/>
              <a:t>.</a:t>
            </a:r>
            <a:endParaRPr lang="ru-RU" b="1" dirty="0"/>
          </a:p>
          <a:p>
            <a:pPr marL="36576" indent="0">
              <a:buNone/>
            </a:pPr>
            <a:r>
              <a:rPr lang="ru-RU" dirty="0"/>
              <a:t>Может ли выжить верблюд в </a:t>
            </a:r>
            <a:r>
              <a:rPr lang="ru-RU" dirty="0" smtClean="0"/>
              <a:t>природных условиях Финляндии</a:t>
            </a:r>
            <a:r>
              <a:rPr lang="ru-RU" dirty="0"/>
              <a:t>? 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3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9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741368"/>
          </a:xfrm>
        </p:spPr>
        <p:txBody>
          <a:bodyPr/>
          <a:lstStyle/>
          <a:p>
            <a:pPr marL="36576" indent="0">
              <a:buNone/>
            </a:pPr>
            <a:r>
              <a:rPr lang="ru-RU" sz="3600" dirty="0"/>
              <a:t>Верите ли вы, что лиса </a:t>
            </a:r>
            <a:r>
              <a:rPr lang="ru-RU" sz="3600" dirty="0" smtClean="0"/>
              <a:t>может </a:t>
            </a:r>
            <a:r>
              <a:rPr lang="ru-RU" sz="3600" dirty="0"/>
              <a:t>съесть ежа</a:t>
            </a:r>
            <a:r>
              <a:rPr lang="ru-RU" sz="3600" dirty="0" smtClean="0"/>
              <a:t>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4" name="Picture 11" descr="Картинка 92 из 54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3" y="1468760"/>
            <a:ext cx="6529927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Картинка 89 из 54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40" y="4293096"/>
            <a:ext cx="15240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Галерея Макроклуба - Покровительственный окр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" y="12932"/>
            <a:ext cx="461472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Фото Полярный заяц - фотограф Денис Петухов - природа - ФотоФорум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69" y="3222000"/>
            <a:ext cx="5292731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Относительный характер адаптаций</a:t>
            </a:r>
          </a:p>
        </p:txBody>
      </p:sp>
      <p:grpSp>
        <p:nvGrpSpPr>
          <p:cNvPr id="22531" name="Содержимое 3"/>
          <p:cNvGrpSpPr>
            <a:grpSpLocks noGrp="1"/>
          </p:cNvGrpSpPr>
          <p:nvPr/>
        </p:nvGrpSpPr>
        <p:grpSpPr bwMode="auto">
          <a:xfrm>
            <a:off x="228600" y="1524000"/>
            <a:ext cx="6380163" cy="5114925"/>
            <a:chOff x="557252" y="1600201"/>
            <a:chExt cx="4725948" cy="5487331"/>
          </a:xfrm>
        </p:grpSpPr>
        <p:pic>
          <p:nvPicPr>
            <p:cNvPr id="22533" name="Picture 6" descr="Картинка 10 из 76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52" y="1600201"/>
              <a:ext cx="3633747" cy="286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10" descr="Картинка 28 из 12488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000" y="5279369"/>
              <a:ext cx="3886200" cy="180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8" descr="Картинка 12 из 68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1676400"/>
            <a:ext cx="37576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3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grpSp>
        <p:nvGrpSpPr>
          <p:cNvPr id="23556" name="Группа 3"/>
          <p:cNvGrpSpPr>
            <a:grpSpLocks/>
          </p:cNvGrpSpPr>
          <p:nvPr/>
        </p:nvGrpSpPr>
        <p:grpSpPr bwMode="auto">
          <a:xfrm>
            <a:off x="169524" y="548680"/>
            <a:ext cx="7885010" cy="5531524"/>
            <a:chOff x="152400" y="1162515"/>
            <a:chExt cx="7885010" cy="4796808"/>
          </a:xfrm>
        </p:grpSpPr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152400" y="5562600"/>
              <a:ext cx="3886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b="1" dirty="0"/>
            </a:p>
          </p:txBody>
        </p:sp>
        <p:pic>
          <p:nvPicPr>
            <p:cNvPr id="23559" name="Picture 11" descr="Картинка 92 из 54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484" y="1162515"/>
              <a:ext cx="7010926" cy="371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13" descr="Картинка 89 из 549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410" y="4551210"/>
              <a:ext cx="1524000" cy="140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54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149080"/>
            <a:ext cx="8712968" cy="1977083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dirty="0"/>
              <a:t>Соберите  предложенные слова в логической последовательности ( низкие температуры, приспособленность- густой мех, накопление в популяции генов густоты меха, естественный отбор) в схему</a:t>
            </a:r>
          </a:p>
          <a:p>
            <a:pPr marL="36576" indent="0">
              <a:buNone/>
            </a:pPr>
            <a:r>
              <a:rPr lang="ru-RU" dirty="0"/>
              <a:t>«Формирование густого меха у песца в условиях Крайнего Севера»</a:t>
            </a:r>
          </a:p>
        </p:txBody>
      </p:sp>
      <p:pic>
        <p:nvPicPr>
          <p:cNvPr id="20482" name="Picture 2" descr="New Year - Dee_Troy - Photo.Qip.ru / id: fv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/>
          <a:stretch/>
        </p:blipFill>
        <p:spPr bwMode="auto">
          <a:xfrm>
            <a:off x="11119" y="7105"/>
            <a:ext cx="5483644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«Формирование густого меха у песца в условиях Крайнего Севера»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dirty="0" smtClean="0"/>
              <a:t>Низкие температуры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139952" y="20608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051720" y="25649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Накопление </a:t>
            </a:r>
            <a:r>
              <a:rPr lang="ru-RU" sz="2800" dirty="0"/>
              <a:t>в популяции генов густоты </a:t>
            </a:r>
            <a:r>
              <a:rPr lang="ru-RU" sz="2800" dirty="0" smtClean="0"/>
              <a:t>меха</a:t>
            </a:r>
          </a:p>
          <a:p>
            <a:pPr algn="ctr"/>
            <a:endParaRPr lang="ru-RU" sz="2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159989" y="3419801"/>
            <a:ext cx="0" cy="433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941451" y="3738544"/>
            <a:ext cx="3611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Естественный </a:t>
            </a:r>
            <a:r>
              <a:rPr lang="ru-RU" sz="2800" dirty="0"/>
              <a:t>отбор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6643" y="4583498"/>
            <a:ext cx="5452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приспособленность- густой мех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139952" y="4261764"/>
            <a:ext cx="0" cy="321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ru-RU" sz="2800" dirty="0"/>
              <a:t>Соберите  предложенные слова в логической </a:t>
            </a:r>
            <a:r>
              <a:rPr lang="ru-RU" sz="2800" dirty="0" smtClean="0"/>
              <a:t>последовательности в </a:t>
            </a:r>
            <a:r>
              <a:rPr lang="ru-RU" sz="2800" dirty="0"/>
              <a:t>схему</a:t>
            </a:r>
          </a:p>
          <a:p>
            <a:pPr marL="36576" indent="0">
              <a:buNone/>
            </a:pPr>
            <a:r>
              <a:rPr lang="ru-RU" sz="2800" dirty="0"/>
              <a:t>«Механизм возникновения приспособлений»</a:t>
            </a:r>
          </a:p>
          <a:p>
            <a:pPr marL="36576" indent="0">
              <a:buNone/>
            </a:pPr>
            <a:r>
              <a:rPr lang="ru-RU" sz="2800" dirty="0" smtClean="0"/>
              <a:t>: </a:t>
            </a:r>
            <a:r>
              <a:rPr lang="ru-RU" sz="2800" b="1" i="1" dirty="0" smtClean="0"/>
              <a:t>изменение условий жизни, приспособленность, наследственная изменчивость, </a:t>
            </a:r>
            <a:r>
              <a:rPr lang="ru-RU" sz="2800" b="1" i="1" dirty="0"/>
              <a:t>естественный </a:t>
            </a:r>
            <a:r>
              <a:rPr lang="ru-RU" sz="2800" b="1" i="1" dirty="0" smtClean="0"/>
              <a:t>отбор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511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«Механизм формирования адаптаций»</a:t>
            </a: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sz="3200" b="1" i="1" dirty="0"/>
              <a:t>изменение условий жизни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139952" y="20608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051720" y="256490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/>
              <a:t>наследственная изменчивость</a:t>
            </a:r>
            <a:endParaRPr lang="ru-RU" sz="3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159989" y="3419801"/>
            <a:ext cx="0" cy="433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307464" y="3738544"/>
            <a:ext cx="4879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/>
              <a:t>естественный отбор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56643" y="4583498"/>
            <a:ext cx="4450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приспособленность</a:t>
            </a:r>
            <a:endParaRPr lang="ru-RU" sz="32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139952" y="4261764"/>
            <a:ext cx="0" cy="321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of the Day: Owl Get You &quot;TwistedSif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5"/>
          <a:stretch/>
        </p:blipFill>
        <p:spPr bwMode="auto">
          <a:xfrm>
            <a:off x="27709" y="0"/>
            <a:ext cx="90246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b="1" i="1" dirty="0"/>
              <a:t>Задание 3.</a:t>
            </a:r>
            <a:endParaRPr lang="ru-RU" b="1" dirty="0"/>
          </a:p>
          <a:p>
            <a:pPr marL="36576" indent="0">
              <a:buNone/>
            </a:pPr>
            <a:r>
              <a:rPr lang="ru-RU" dirty="0"/>
              <a:t>Почему промышленность выпускает новые яды для тараканов?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3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аскировка животных в дикой природе RND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4/41/Mimicry_by_f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76" y="-20069"/>
            <a:ext cx="5038017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Осы на макрофото Ирины Козорог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36" y="2390774"/>
            <a:ext cx="66675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оведенческие адаптации - Презентация 14012/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21092" r="3615" b="33655"/>
          <a:stretch/>
        </p:blipFill>
        <p:spPr bwMode="auto">
          <a:xfrm>
            <a:off x="0" y="1124744"/>
            <a:ext cx="915674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изиологические адаптации - связаны с перестройкой обмена ве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22424" r="14545" b="24646"/>
          <a:stretch/>
        </p:blipFill>
        <p:spPr bwMode="auto">
          <a:xfrm>
            <a:off x="29551" y="1519809"/>
            <a:ext cx="910909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Морской конек приобретает форму и окраску водорослей - Презе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9379" r="5002" b="32843"/>
          <a:stretch/>
        </p:blipFill>
        <p:spPr bwMode="auto">
          <a:xfrm>
            <a:off x="45961" y="404664"/>
            <a:ext cx="913520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81000"/>
            <a:ext cx="8351838" cy="561975"/>
          </a:xfrm>
        </p:spPr>
        <p:txBody>
          <a:bodyPr/>
          <a:lstStyle/>
          <a:p>
            <a:r>
              <a:rPr lang="ru-RU" sz="2400"/>
              <a:t>Работа с понятиями (синквейн- пять строк)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4316412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/>
              <a:t>1.Одно существительное- заявляется тема или предмет.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/>
          </a:p>
          <a:p>
            <a:pPr>
              <a:lnSpc>
                <a:spcPct val="80000"/>
              </a:lnSpc>
            </a:pPr>
            <a:r>
              <a:rPr lang="ru-RU" sz="2000" b="1"/>
              <a:t>2. Два прилагательных или причастия- описание предмета.</a:t>
            </a:r>
          </a:p>
          <a:p>
            <a:pPr>
              <a:lnSpc>
                <a:spcPct val="80000"/>
              </a:lnSpc>
            </a:pPr>
            <a:r>
              <a:rPr lang="ru-RU" sz="2000" b="1"/>
              <a:t>3. Три глагола-действия предмета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/>
          </a:p>
          <a:p>
            <a:pPr>
              <a:lnSpc>
                <a:spcPct val="80000"/>
              </a:lnSpc>
            </a:pPr>
            <a:r>
              <a:rPr lang="ru-RU" sz="2000" b="1"/>
              <a:t>4.Предложение из 4 значимых слов (выражается отношение автора к предмету)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/>
          </a:p>
          <a:p>
            <a:pPr>
              <a:lnSpc>
                <a:spcPct val="80000"/>
              </a:lnSpc>
            </a:pPr>
            <a:r>
              <a:rPr lang="ru-RU" sz="2000" b="1"/>
              <a:t>5. Одно слово- обобщение (смысл темы)</a:t>
            </a:r>
          </a:p>
          <a:p>
            <a:pPr>
              <a:lnSpc>
                <a:spcPct val="80000"/>
              </a:lnSpc>
            </a:pPr>
            <a:endParaRPr lang="ru-RU" sz="2000" b="1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268413"/>
            <a:ext cx="4038600" cy="5111750"/>
          </a:xfrm>
        </p:spPr>
        <p:txBody>
          <a:bodyPr/>
          <a:lstStyle/>
          <a:p>
            <a:r>
              <a:rPr lang="ru-RU" sz="2000" b="1" dirty="0"/>
              <a:t>1. </a:t>
            </a:r>
            <a:r>
              <a:rPr lang="ru-RU" sz="2000" b="1" dirty="0" smtClean="0">
                <a:solidFill>
                  <a:srgbClr val="FF0000"/>
                </a:solidFill>
              </a:rPr>
              <a:t>адаптации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sz="2000" b="1" dirty="0"/>
          </a:p>
          <a:p>
            <a:endParaRPr lang="ru-RU" sz="2000" b="1" dirty="0"/>
          </a:p>
          <a:p>
            <a:r>
              <a:rPr lang="ru-RU" sz="2000" b="1" dirty="0"/>
              <a:t>2. </a:t>
            </a:r>
          </a:p>
          <a:p>
            <a:endParaRPr lang="ru-RU" sz="2000" b="1" dirty="0"/>
          </a:p>
          <a:p>
            <a:endParaRPr lang="ru-RU" sz="2000" b="1" dirty="0"/>
          </a:p>
          <a:p>
            <a:r>
              <a:rPr lang="ru-RU" sz="2000" b="1" dirty="0"/>
              <a:t>3. </a:t>
            </a:r>
            <a:endParaRPr lang="ru-RU" sz="2000" b="1" dirty="0" smtClean="0"/>
          </a:p>
          <a:p>
            <a:pPr marL="36576" indent="0">
              <a:buNone/>
            </a:pPr>
            <a:endParaRPr lang="ru-RU" sz="2000" b="1" dirty="0"/>
          </a:p>
          <a:p>
            <a:r>
              <a:rPr lang="ru-RU" sz="2000" b="1" dirty="0"/>
              <a:t>4. </a:t>
            </a:r>
          </a:p>
          <a:p>
            <a:endParaRPr lang="ru-RU" sz="2000" b="1" dirty="0"/>
          </a:p>
          <a:p>
            <a:pPr>
              <a:buFontTx/>
              <a:buNone/>
            </a:pPr>
            <a:endParaRPr lang="ru-RU" sz="2000" b="1" dirty="0"/>
          </a:p>
          <a:p>
            <a:r>
              <a:rPr lang="ru-RU" sz="2000" b="1" dirty="0"/>
              <a:t>5. </a:t>
            </a:r>
          </a:p>
        </p:txBody>
      </p:sp>
    </p:spTree>
    <p:extLst>
      <p:ext uri="{BB962C8B-B14F-4D97-AF65-F5344CB8AC3E}">
        <p14:creationId xmlns:p14="http://schemas.microsoft.com/office/powerpoint/2010/main" val="21553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Домашнее задание: </a:t>
            </a:r>
          </a:p>
          <a:p>
            <a:r>
              <a:rPr lang="ru-RU" dirty="0" smtClean="0"/>
              <a:t>С. 238-246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82883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http://yandex.ru/video/search?filmId=d0mNTZ27UXI&amp;text=</a:t>
            </a:r>
            <a:r>
              <a:rPr lang="ru-RU" dirty="0"/>
              <a:t>что%20такое%20адаптации%20живых%20организмов%20видео&amp;</a:t>
            </a:r>
            <a:r>
              <a:rPr lang="en-GB" dirty="0"/>
              <a:t>path=wizard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965198"/>
              </p:ext>
            </p:extLst>
          </p:nvPr>
        </p:nvGraphicFramePr>
        <p:xfrm>
          <a:off x="457200" y="4221088"/>
          <a:ext cx="74676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145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Признаки биохимических адаптаций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Значение 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  <a:tr h="145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Пахучие вещества, яды, токсины растений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  <a:tr h="145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Особая структура белков и липидов у организмов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539223"/>
            <a:ext cx="5586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изучите биохимические адаптации на с. 242-243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заполните таблицу «Биохимические адаптации»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b="1" i="1" dirty="0"/>
              <a:t>Задание 4.</a:t>
            </a:r>
            <a:endParaRPr lang="ru-RU" b="1" dirty="0"/>
          </a:p>
          <a:p>
            <a:pPr marL="36576" indent="0">
              <a:buNone/>
            </a:pPr>
            <a:r>
              <a:rPr lang="ru-RU" dirty="0"/>
              <a:t>Почему семена рябины распространяются животными в отличие от семян липы, акации, </a:t>
            </a:r>
            <a:r>
              <a:rPr lang="ru-RU" dirty="0" smtClean="0"/>
              <a:t>клена?</a:t>
            </a:r>
            <a:endParaRPr lang="ru-RU" dirty="0"/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b="1" i="1" dirty="0"/>
              <a:t>Задание 5.</a:t>
            </a:r>
            <a:endParaRPr lang="ru-RU" b="1" dirty="0"/>
          </a:p>
          <a:p>
            <a:pPr marL="36576" indent="0">
              <a:buNone/>
            </a:pPr>
            <a:r>
              <a:rPr lang="ru-RU" dirty="0"/>
              <a:t>Объясните, с точки зрения биологии,  выдержку из стихотворения в прозе А. М. Горького «Песнь о Соколе» - Рожденный ползать, летать не может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4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b="1" i="1" dirty="0"/>
              <a:t>Задание 6.</a:t>
            </a:r>
            <a:endParaRPr lang="ru-RU" b="1" dirty="0"/>
          </a:p>
          <a:p>
            <a:pPr marL="36576" indent="0">
              <a:buNone/>
            </a:pPr>
            <a:r>
              <a:rPr lang="ru-RU" dirty="0"/>
              <a:t>Почему заяц- беляк периодически линяет, изменяя окраску </a:t>
            </a:r>
            <a:r>
              <a:rPr lang="ru-RU" dirty="0" smtClean="0"/>
              <a:t>шерсти?</a:t>
            </a:r>
            <a:endParaRPr lang="ru-RU" dirty="0"/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4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4400" b="1" i="1" dirty="0"/>
              <a:t>Адаптации организмов к условиям обитания как результат действия естественного отбора</a:t>
            </a:r>
          </a:p>
        </p:txBody>
      </p:sp>
    </p:spTree>
    <p:extLst>
      <p:ext uri="{BB962C8B-B14F-4D97-AF65-F5344CB8AC3E}">
        <p14:creationId xmlns:p14="http://schemas.microsoft.com/office/powerpoint/2010/main" val="27645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1221</TotalTime>
  <Words>845</Words>
  <Application>Microsoft Office PowerPoint</Application>
  <PresentationFormat>Экран (4:3)</PresentationFormat>
  <Paragraphs>195</Paragraphs>
  <Slides>56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Техническая</vt:lpstr>
      <vt:lpstr>Пакет</vt:lpstr>
      <vt:lpstr>Во всем мне хочется дойти до самой сути… (Б. Пастернак)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адаптаций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Покровительственная окраска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Предостерегающая окраска</vt:lpstr>
      <vt:lpstr>Презентация PowerPoint</vt:lpstr>
      <vt:lpstr>Рыба-игла </vt:lpstr>
      <vt:lpstr>Маскировка</vt:lpstr>
      <vt:lpstr>Презентация PowerPoint</vt:lpstr>
      <vt:lpstr>Мимикрия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Относительный характер адаптаций</vt:lpstr>
      <vt:lpstr>Презентация PowerPoint</vt:lpstr>
      <vt:lpstr>Презентация PowerPoint</vt:lpstr>
      <vt:lpstr>«Формирование густого меха у песца в условиях Крайнего Севера» </vt:lpstr>
      <vt:lpstr>Презентация PowerPoint</vt:lpstr>
      <vt:lpstr>«Механизм формирования адаптаций»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понятиями (синквейн- пять строк)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47</cp:revision>
  <dcterms:created xsi:type="dcterms:W3CDTF">2015-03-09T12:55:19Z</dcterms:created>
  <dcterms:modified xsi:type="dcterms:W3CDTF">2015-03-25T18:45:27Z</dcterms:modified>
</cp:coreProperties>
</file>