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3" r:id="rId9"/>
    <p:sldId id="262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08" autoAdjust="0"/>
  </p:normalViewPr>
  <p:slideViewPr>
    <p:cSldViewPr>
      <p:cViewPr>
        <p:scale>
          <a:sx n="77" d="100"/>
          <a:sy n="77" d="100"/>
        </p:scale>
        <p:origin x="-136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1816FB-0432-43A0-8BFF-377D7CD371AB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0EF81B-6EC4-4FB9-B17F-25B87BB3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AA13-E690-40BC-99FA-26AE414BE960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FD2C-68D3-47BE-9F93-20F01B464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6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6108-52A7-41BD-827F-9E804C9AA4C3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DE01-6A43-4A94-B863-665D46369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9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1E05-FAA8-4E29-9453-BB9E63A30D42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86E2-55B2-4D14-92D2-51643C1E5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5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8C52-6EC3-4813-A5B0-D76F626CD866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C4D1-A306-4846-A67F-7A799CB92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1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8E017-921C-4C83-B4AA-D5C463E5B312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E3805-37D6-4C5F-B6F6-F007EAF4B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E621E-3EB5-4732-A2FF-6CC074FC921B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4DE38-CC2A-491A-888D-B9D040A4D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0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0C92-ADDC-4904-8706-7AE09F8584BE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AA20-6169-4B50-BAC6-819EFD8EB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7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CBABE-30FC-451C-918B-1D8EB810687F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2DD3-96E4-45E3-8205-6ED512A80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3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D6EB-42B8-4A06-9479-44309B2FED24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D61C-8F9C-4B44-B235-3B060237E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0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CB33-9E06-49F4-8931-1C7F691AFA33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F76A-F0EE-4AB7-8D9E-DF29FB581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0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11A8-714E-437E-AAA3-656F98724A6D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20A4-AF87-4FD3-BE3B-BBE93FAB6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8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9E46B2-5353-48D1-9D74-6D8123CD51FA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B8E53E-2598-438F-9ED0-03832AB7B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3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0861" y="4562889"/>
            <a:ext cx="6536227" cy="2062482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Arial" pitchFamily="34" charset="0"/>
              </a:rPr>
              <a:t>«</a:t>
            </a:r>
            <a:r>
              <a:rPr 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Arial" pitchFamily="34" charset="0"/>
              </a:rPr>
              <a:t>Сложные» </a:t>
            </a:r>
            <a:r>
              <a:rPr 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Arial" pitchFamily="34" charset="0"/>
              </a:rPr>
              <a:t>буквы</a:t>
            </a:r>
            <a:r>
              <a:rPr 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Arial" pitchFamily="34" charset="0"/>
              </a:rPr>
              <a:t>»</a:t>
            </a:r>
            <a:r>
              <a:rPr 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Arial" pitchFamily="34" charset="0"/>
              </a:rPr>
              <a:t/>
            </a:r>
            <a:br>
              <a:rPr 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Arial" pitchFamily="34" charset="0"/>
              </a:rPr>
            </a:br>
            <a:endParaRPr lang="ru-RU" sz="6600" b="1" dirty="0" smtClean="0">
              <a:solidFill>
                <a:srgbClr val="002060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905228" y="-1812572"/>
            <a:ext cx="119129" cy="1048314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815945">
            <a:off x="2735263" y="2422525"/>
            <a:ext cx="1463675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760413" y="4186238"/>
            <a:ext cx="148113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314623">
            <a:off x="5441950" y="633413"/>
            <a:ext cx="1474788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550988" y="3532188"/>
            <a:ext cx="1474787" cy="2247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2398713" y="2935288"/>
            <a:ext cx="14827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803648">
            <a:off x="4019550" y="1535113"/>
            <a:ext cx="18065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1292455">
            <a:off x="3668713" y="2128838"/>
            <a:ext cx="1382712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1082940">
            <a:off x="4803775" y="1157288"/>
            <a:ext cx="13112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0"/>
            <a:ext cx="2028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0"/>
          <p:cNvSpPr txBox="1"/>
          <p:nvPr/>
        </p:nvSpPr>
        <p:spPr>
          <a:xfrm>
            <a:off x="6143625" y="0"/>
            <a:ext cx="1436688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 rot="20983810">
            <a:off x="315913" y="601663"/>
            <a:ext cx="350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 rot="21443890">
            <a:off x="936625" y="436563"/>
            <a:ext cx="350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736033">
            <a:off x="1397000" y="466725"/>
            <a:ext cx="352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 rot="20803648">
            <a:off x="2036763" y="682625"/>
            <a:ext cx="393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 rot="21082940">
            <a:off x="3168650" y="522288"/>
            <a:ext cx="3286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 rot="21292455">
            <a:off x="2587625" y="508000"/>
            <a:ext cx="1905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3578225" y="207963"/>
            <a:ext cx="563563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38" y="0"/>
            <a:ext cx="119538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957" y="5877273"/>
            <a:ext cx="212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Москва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2016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  <p:bldP spid="41" grpId="0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Использованная литература: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8C52-6EC3-4813-A5B0-D76F626CD866}" type="datetime1">
              <a:rPr lang="ru-RU" smtClean="0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DC4D1-A306-4846-A67F-7A799CB926E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268760"/>
            <a:ext cx="6768752" cy="5328592"/>
          </a:xfrm>
        </p:spPr>
        <p:txBody>
          <a:bodyPr/>
          <a:lstStyle/>
          <a:p>
            <a:pPr lvl="0"/>
            <a:r>
              <a:rPr lang="ru-RU" sz="2000" dirty="0" err="1">
                <a:latin typeface="Monotype Corsiva" panose="03010101010201010101" pitchFamily="66" charset="0"/>
              </a:rPr>
              <a:t>Байбородова</a:t>
            </a:r>
            <a:r>
              <a:rPr lang="ru-RU" sz="2000" dirty="0">
                <a:latin typeface="Monotype Corsiva" panose="03010101010201010101" pitchFamily="66" charset="0"/>
              </a:rPr>
              <a:t> Л.В. Проектная деятельность школьников в разновозрастных группах: пособие для учителей </a:t>
            </a:r>
            <a:r>
              <a:rPr lang="ru-RU" sz="2000" dirty="0" err="1">
                <a:latin typeface="Monotype Corsiva" panose="03010101010201010101" pitchFamily="66" charset="0"/>
              </a:rPr>
              <a:t>общеобразоват</a:t>
            </a:r>
            <a:r>
              <a:rPr lang="ru-RU" sz="2000" dirty="0">
                <a:latin typeface="Monotype Corsiva" panose="03010101010201010101" pitchFamily="66" charset="0"/>
              </a:rPr>
              <a:t>. организаций / Л.В. </a:t>
            </a:r>
            <a:r>
              <a:rPr lang="ru-RU" sz="2000" dirty="0" err="1">
                <a:latin typeface="Monotype Corsiva" panose="03010101010201010101" pitchFamily="66" charset="0"/>
              </a:rPr>
              <a:t>Байбородова</a:t>
            </a:r>
            <a:r>
              <a:rPr lang="ru-RU" sz="2000" dirty="0">
                <a:latin typeface="Monotype Corsiva" panose="03010101010201010101" pitchFamily="66" charset="0"/>
              </a:rPr>
              <a:t>, Л.Н. Серебренников. – М.: Просвещение, 2013. – 175 с. – (Работаем по новым стандартам</a:t>
            </a:r>
            <a:r>
              <a:rPr lang="ru-RU" sz="2000" dirty="0" smtClean="0">
                <a:latin typeface="Monotype Corsiva" panose="03010101010201010101" pitchFamily="66" charset="0"/>
              </a:rPr>
              <a:t>).</a:t>
            </a:r>
            <a:endParaRPr lang="ru-RU" sz="2000" dirty="0">
              <a:latin typeface="Monotype Corsiva" panose="03010101010201010101" pitchFamily="66" charset="0"/>
            </a:endParaRPr>
          </a:p>
          <a:p>
            <a:pPr lvl="0"/>
            <a:r>
              <a:rPr lang="ru-RU" sz="2000" dirty="0">
                <a:latin typeface="Monotype Corsiva" panose="03010101010201010101" pitchFamily="66" charset="0"/>
              </a:rPr>
              <a:t>Иванова Н. В., </a:t>
            </a:r>
            <a:r>
              <a:rPr lang="ru-RU" sz="2000" dirty="0" err="1">
                <a:latin typeface="Monotype Corsiva" panose="03010101010201010101" pitchFamily="66" charset="0"/>
              </a:rPr>
              <a:t>Марунина</a:t>
            </a:r>
            <a:r>
              <a:rPr lang="ru-RU" sz="2000" dirty="0">
                <a:latin typeface="Monotype Corsiva" panose="03010101010201010101" pitchFamily="66" charset="0"/>
              </a:rPr>
              <a:t> Г. Н. Как организовать проектную деятельность в начальной школе. - М.: АРКТИ, 2013. — 128 с</a:t>
            </a:r>
            <a:r>
              <a:rPr lang="ru-RU" sz="2000" dirty="0" smtClean="0">
                <a:latin typeface="Monotype Corsiva" panose="03010101010201010101" pitchFamily="66" charset="0"/>
              </a:rPr>
              <a:t>.</a:t>
            </a:r>
            <a:endParaRPr lang="ru-RU" sz="2000" dirty="0">
              <a:latin typeface="Monotype Corsiva" panose="03010101010201010101" pitchFamily="66" charset="0"/>
            </a:endParaRPr>
          </a:p>
          <a:p>
            <a:pPr lvl="0"/>
            <a:r>
              <a:rPr lang="ru-RU" sz="2000" dirty="0">
                <a:latin typeface="Monotype Corsiva" panose="03010101010201010101" pitchFamily="66" charset="0"/>
              </a:rPr>
              <a:t>Пахомова Н.Ю. Метод учебного проекта в образовательном учреждении: Пособие для учителей и студентов педагогических вузов. — 3-е изд., </a:t>
            </a:r>
            <a:r>
              <a:rPr lang="ru-RU" sz="2000" dirty="0" err="1">
                <a:latin typeface="Monotype Corsiva" panose="03010101010201010101" pitchFamily="66" charset="0"/>
              </a:rPr>
              <a:t>испр</a:t>
            </a:r>
            <a:r>
              <a:rPr lang="ru-RU" sz="2000" dirty="0">
                <a:latin typeface="Monotype Corsiva" panose="03010101010201010101" pitchFamily="66" charset="0"/>
              </a:rPr>
              <a:t>. и доп. — М.: АРКТИ, 2005. — 112 с. (Метод. </a:t>
            </a:r>
            <a:r>
              <a:rPr lang="ru-RU" sz="2000" dirty="0" err="1">
                <a:latin typeface="Monotype Corsiva" panose="03010101010201010101" pitchFamily="66" charset="0"/>
              </a:rPr>
              <a:t>биб</a:t>
            </a:r>
            <a:r>
              <a:rPr lang="ru-RU" sz="2000" dirty="0">
                <a:latin typeface="Monotype Corsiva" panose="03010101010201010101" pitchFamily="66" charset="0"/>
              </a:rPr>
              <a:t>-ка</a:t>
            </a:r>
            <a:r>
              <a:rPr lang="ru-RU" sz="2000" dirty="0" smtClean="0">
                <a:latin typeface="Monotype Corsiva" panose="03010101010201010101" pitchFamily="66" charset="0"/>
              </a:rPr>
              <a:t>)</a:t>
            </a:r>
            <a:endParaRPr lang="ru-RU" sz="2000" dirty="0">
              <a:latin typeface="Monotype Corsiva" panose="03010101010201010101" pitchFamily="66" charset="0"/>
            </a:endParaRPr>
          </a:p>
          <a:p>
            <a:pPr lvl="0"/>
            <a:r>
              <a:rPr lang="ru-RU" sz="2000" dirty="0" err="1">
                <a:latin typeface="Monotype Corsiva" panose="03010101010201010101" pitchFamily="66" charset="0"/>
              </a:rPr>
              <a:t>Пищагина</a:t>
            </a:r>
            <a:r>
              <a:rPr lang="ru-RU" sz="2000" dirty="0">
                <a:latin typeface="Monotype Corsiva" panose="03010101010201010101" pitchFamily="66" charset="0"/>
              </a:rPr>
              <a:t> Н. А. Использование метода проектов в логопедической работе [Текст] / Н. А. </a:t>
            </a:r>
            <a:r>
              <a:rPr lang="ru-RU" sz="2000" dirty="0" err="1">
                <a:latin typeface="Monotype Corsiva" panose="03010101010201010101" pitchFamily="66" charset="0"/>
              </a:rPr>
              <a:t>Пищагина</a:t>
            </a:r>
            <a:r>
              <a:rPr lang="ru-RU" sz="2000" dirty="0">
                <a:latin typeface="Monotype Corsiva" panose="03010101010201010101" pitchFamily="66" charset="0"/>
              </a:rPr>
              <a:t> // Актуальные вопросы современной педагогики: материалы IV </a:t>
            </a:r>
            <a:r>
              <a:rPr lang="ru-RU" sz="2000" dirty="0" err="1">
                <a:latin typeface="Monotype Corsiva" panose="03010101010201010101" pitchFamily="66" charset="0"/>
              </a:rPr>
              <a:t>междунар</a:t>
            </a:r>
            <a:r>
              <a:rPr lang="ru-RU" sz="2000" dirty="0">
                <a:latin typeface="Monotype Corsiva" panose="03010101010201010101" pitchFamily="66" charset="0"/>
              </a:rPr>
              <a:t>. науч. </a:t>
            </a:r>
            <a:r>
              <a:rPr lang="ru-RU" sz="2000" dirty="0" err="1">
                <a:latin typeface="Monotype Corsiva" panose="03010101010201010101" pitchFamily="66" charset="0"/>
              </a:rPr>
              <a:t>конф</a:t>
            </a:r>
            <a:r>
              <a:rPr lang="ru-RU" sz="2000" dirty="0">
                <a:latin typeface="Monotype Corsiva" panose="03010101010201010101" pitchFamily="66" charset="0"/>
              </a:rPr>
              <a:t>. (г. Уфа, ноябрь 2013 г.).  — Уфа: Лето, 2013. — С. 151-153.</a:t>
            </a: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232">
            <a:off x="7212572" y="956201"/>
            <a:ext cx="1097854" cy="170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96" y="2204864"/>
            <a:ext cx="1167709" cy="175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268">
            <a:off x="6767417" y="3396068"/>
            <a:ext cx="1153690" cy="16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838" y="4512294"/>
            <a:ext cx="1239255" cy="17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9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55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6552728" cy="4641379"/>
          </a:xfrm>
        </p:spPr>
        <p:txBody>
          <a:bodyPr/>
          <a:lstStyle/>
          <a:p>
            <a:pPr lvl="0"/>
            <a:r>
              <a:rPr lang="ru-RU" sz="2400" dirty="0" err="1">
                <a:latin typeface="Monotype Corsiva" panose="03010101010201010101" pitchFamily="66" charset="0"/>
              </a:rPr>
              <a:t>Роготнева</a:t>
            </a:r>
            <a:r>
              <a:rPr lang="ru-RU" sz="2400" dirty="0">
                <a:latin typeface="Monotype Corsiva" panose="03010101010201010101" pitchFamily="66" charset="0"/>
              </a:rPr>
              <a:t> А.В., Тарасова Л.Н., </a:t>
            </a:r>
            <a:r>
              <a:rPr lang="ru-RU" sz="2400" dirty="0" err="1">
                <a:latin typeface="Monotype Corsiva" panose="03010101010201010101" pitchFamily="66" charset="0"/>
              </a:rPr>
              <a:t>Никульшин</a:t>
            </a:r>
            <a:r>
              <a:rPr lang="ru-RU" sz="2400" dirty="0">
                <a:latin typeface="Monotype Corsiva" panose="03010101010201010101" pitchFamily="66" charset="0"/>
              </a:rPr>
              <a:t> С.М. Организация проектной деятельности в школе в свете требований ФГОС -  М.: </a:t>
            </a:r>
            <a:r>
              <a:rPr lang="ru-RU" sz="2400" dirty="0" err="1">
                <a:latin typeface="Monotype Corsiva" panose="03010101010201010101" pitchFamily="66" charset="0"/>
              </a:rPr>
              <a:t>Владос</a:t>
            </a:r>
            <a:r>
              <a:rPr lang="ru-RU" sz="2400" dirty="0">
                <a:latin typeface="Monotype Corsiva" panose="03010101010201010101" pitchFamily="66" charset="0"/>
              </a:rPr>
              <a:t>, 2015. – 115с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  <a:r>
              <a:rPr lang="ru-RU" sz="2400" dirty="0">
                <a:latin typeface="Monotype Corsiva" panose="03010101010201010101" pitchFamily="66" charset="0"/>
              </a:rPr>
              <a:t> </a:t>
            </a:r>
          </a:p>
          <a:p>
            <a:pPr lvl="0"/>
            <a:r>
              <a:rPr lang="ru-RU" sz="2400" dirty="0">
                <a:latin typeface="Monotype Corsiva" panose="03010101010201010101" pitchFamily="66" charset="0"/>
              </a:rPr>
              <a:t>Сергеев И.С. Как организовать проектную деятельность учащихся: Практическое пособие для работников общеобразовательных учреждений. - 6-е изд., </a:t>
            </a:r>
            <a:r>
              <a:rPr lang="ru-RU" sz="2400" dirty="0" err="1">
                <a:latin typeface="Monotype Corsiva" panose="03010101010201010101" pitchFamily="66" charset="0"/>
              </a:rPr>
              <a:t>испр</a:t>
            </a:r>
            <a:r>
              <a:rPr lang="ru-RU" sz="2400" dirty="0">
                <a:latin typeface="Monotype Corsiva" panose="03010101010201010101" pitchFamily="66" charset="0"/>
              </a:rPr>
              <a:t>. и доп. — М.: АРКТИ, 2008. —80 с. (Метод. библиотека</a:t>
            </a:r>
            <a:r>
              <a:rPr lang="ru-RU" sz="2400" dirty="0" smtClean="0">
                <a:latin typeface="Monotype Corsiva" panose="03010101010201010101" pitchFamily="66" charset="0"/>
              </a:rPr>
              <a:t>).</a:t>
            </a:r>
            <a:r>
              <a:rPr lang="ru-RU" sz="2400" dirty="0">
                <a:latin typeface="Monotype Corsiva" panose="03010101010201010101" pitchFamily="66" charset="0"/>
              </a:rPr>
              <a:t> </a:t>
            </a:r>
          </a:p>
          <a:p>
            <a:pPr lvl="0"/>
            <a:r>
              <a:rPr lang="ru-RU" sz="2400" dirty="0">
                <a:latin typeface="Monotype Corsiva" panose="03010101010201010101" pitchFamily="66" charset="0"/>
              </a:rPr>
              <a:t>Феоктистова В.Ф. Исследовательская и проектная деятельность младших школьников. Рекомендации, проекты. ФГОС. – Волгоград: Учитель, 2015. – 154 с.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8C52-6EC3-4813-A5B0-D76F626CD866}" type="datetime1">
              <a:rPr lang="ru-RU" smtClean="0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DC4D1-A306-4846-A67F-7A799CB926E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36912"/>
            <a:ext cx="1339423" cy="19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851">
            <a:off x="7354567" y="823923"/>
            <a:ext cx="1312769" cy="175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685">
            <a:off x="7041525" y="4365104"/>
            <a:ext cx="1296530" cy="199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8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Актуальность: </a:t>
            </a:r>
            <a:endParaRPr lang="ru-RU" alt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/>
          <a:lstStyle/>
          <a:p>
            <a:r>
              <a:rPr lang="ru-RU" sz="2000" dirty="0">
                <a:latin typeface="Monotype Corsiva" panose="03010101010201010101" pitchFamily="66" charset="0"/>
              </a:rPr>
              <a:t>в современных условиях все более актуальной становится переориентация образовательного процесса с методов, способствующих усвоению большого объема информации, на методы, нацеленные на развитие способностей думать, анализировать, самостоятельно находить и обобщать информацию, делать выводы. 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Подобный подход к процессу обучения – это такой образовательный процесс, когда ребенок становится именно субъектом деятельности, и активная деятельность формирует у него чувство личной причастности, вовлеченности, усиливает интерес к приобретению новых знаний. 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Проектный метод в школе становится одним из важнейших компонентов в организации непосредственной образовательной деятельности. 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Метод проектов можно успешно применять и в логопедической работе. Он позволяет не только активизировать познавательную деятельность младших школьников, но и совершенствовать их речевое развитие. 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latin typeface="Monotype Corsiva" panose="03010101010201010101" pitchFamily="66" charset="0"/>
              </a:rPr>
              <a:t>Проект </a:t>
            </a:r>
            <a:r>
              <a:rPr lang="ru-RU" sz="2000" dirty="0">
                <a:latin typeface="Monotype Corsiva" panose="03010101010201010101" pitchFamily="66" charset="0"/>
              </a:rPr>
              <a:t>«Сложные» буквы» направлен на коррекцию  (профилактику) смешанной </a:t>
            </a:r>
            <a:r>
              <a:rPr lang="ru-RU" sz="2000" dirty="0" err="1">
                <a:latin typeface="Monotype Corsiva" panose="03010101010201010101" pitchFamily="66" charset="0"/>
              </a:rPr>
              <a:t>дисграфии</a:t>
            </a:r>
            <a:r>
              <a:rPr lang="ru-RU" sz="2000" dirty="0">
                <a:latin typeface="Monotype Corsiva" panose="03010101010201010101" pitchFamily="66" charset="0"/>
              </a:rPr>
              <a:t> у учащихся младших классов массовой школы посредством воздействия на различные анализаторы и использование разных видов памяти.</a:t>
            </a:r>
          </a:p>
          <a:p>
            <a:endParaRPr lang="ru-RU" alt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F66B55-4310-4BC4-B06A-59E0730B8CAD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2D6C0-8988-4796-8667-70AF9073146B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8" b="6457"/>
          <a:stretch/>
        </p:blipFill>
        <p:spPr bwMode="auto">
          <a:xfrm>
            <a:off x="4448213" y="188640"/>
            <a:ext cx="3640101" cy="10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/>
          <a:lstStyle/>
          <a:p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Проект  I типа (групповой).</a:t>
            </a:r>
            <a:b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268760"/>
            <a:ext cx="6846857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Участники проекта: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latin typeface="Monotype Corsiva" panose="03010101010201010101" pitchFamily="66" charset="0"/>
              </a:rPr>
              <a:t>логопедическая </a:t>
            </a:r>
            <a:r>
              <a:rPr lang="ru-RU" sz="2800" dirty="0">
                <a:latin typeface="Monotype Corsiva" panose="03010101010201010101" pitchFamily="66" charset="0"/>
              </a:rPr>
              <a:t>группа детей 3 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>
                <a:latin typeface="Monotype Corsiva" panose="03010101010201010101" pitchFamily="66" charset="0"/>
              </a:rPr>
              <a:t>класса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(</a:t>
            </a:r>
            <a:r>
              <a:rPr lang="ru-RU" sz="2800" dirty="0">
                <a:latin typeface="Monotype Corsiva" panose="03010101010201010101" pitchFamily="66" charset="0"/>
              </a:rPr>
              <a:t>6 человек </a:t>
            </a:r>
            <a:r>
              <a:rPr lang="ru-RU" sz="2800" dirty="0" smtClean="0">
                <a:latin typeface="Monotype Corsiva" panose="03010101010201010101" pitchFamily="66" charset="0"/>
              </a:rPr>
              <a:t>), возраст 8-9 лет; 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учитель </a:t>
            </a:r>
            <a:r>
              <a:rPr lang="ru-RU" sz="2800" dirty="0">
                <a:latin typeface="Monotype Corsiva" panose="03010101010201010101" pitchFamily="66" charset="0"/>
              </a:rPr>
              <a:t>– </a:t>
            </a:r>
            <a:r>
              <a:rPr lang="ru-RU" sz="2800" dirty="0" smtClean="0">
                <a:latin typeface="Monotype Corsiva" panose="03010101010201010101" pitchFamily="66" charset="0"/>
              </a:rPr>
              <a:t>логопед;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>
                <a:latin typeface="Monotype Corsiva" panose="03010101010201010101" pitchFamily="66" charset="0"/>
              </a:rPr>
              <a:t>педагог – </a:t>
            </a:r>
            <a:r>
              <a:rPr lang="ru-RU" sz="2800" dirty="0" smtClean="0">
                <a:latin typeface="Monotype Corsiva" panose="03010101010201010101" pitchFamily="66" charset="0"/>
              </a:rPr>
              <a:t>психолог;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>
                <a:latin typeface="Monotype Corsiva" panose="03010101010201010101" pitchFamily="66" charset="0"/>
              </a:rPr>
              <a:t>классный </a:t>
            </a:r>
            <a:r>
              <a:rPr lang="ru-RU" sz="2800" dirty="0" smtClean="0">
                <a:latin typeface="Monotype Corsiva" panose="03010101010201010101" pitchFamily="66" charset="0"/>
              </a:rPr>
              <a:t>руководитель;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воспитатель </a:t>
            </a:r>
            <a:r>
              <a:rPr lang="ru-RU" sz="2800" dirty="0">
                <a:latin typeface="Monotype Corsiva" panose="03010101010201010101" pitchFamily="66" charset="0"/>
              </a:rPr>
              <a:t>ГПД 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  <a:endParaRPr lang="ru-RU" sz="28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Сроки:</a:t>
            </a:r>
            <a:r>
              <a:rPr lang="ru-RU" sz="2800" b="1" dirty="0">
                <a:latin typeface="Monotype Corsiva" panose="03010101010201010101" pitchFamily="66" charset="0"/>
              </a:rPr>
              <a:t>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проект </a:t>
            </a:r>
            <a:r>
              <a:rPr lang="ru-RU" sz="2800" dirty="0">
                <a:latin typeface="Monotype Corsiva" panose="03010101010201010101" pitchFamily="66" charset="0"/>
              </a:rPr>
              <a:t>средней продолжительности (четвертной – II четверть учебного года, ноябрь - декабрь).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8C52-6EC3-4813-A5B0-D76F626CD866}" type="datetime1">
              <a:rPr lang="ru-RU" smtClean="0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DC4D1-A306-4846-A67F-7A799CB926E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724422" cy="129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5"/>
          <a:stretch/>
        </p:blipFill>
        <p:spPr bwMode="auto">
          <a:xfrm rot="1081515">
            <a:off x="7241854" y="2774805"/>
            <a:ext cx="1637032" cy="16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1"/>
          <a:stretch/>
        </p:blipFill>
        <p:spPr bwMode="auto">
          <a:xfrm>
            <a:off x="7224690" y="4568745"/>
            <a:ext cx="1671359" cy="167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Цели:</a:t>
            </a:r>
            <a:r>
              <a:rPr lang="ru-RU" sz="5400" b="1" dirty="0"/>
              <a:t> 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532000" cy="460851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Образовательные </a:t>
            </a:r>
            <a:r>
              <a:rPr lang="ru-RU" sz="2400" dirty="0">
                <a:latin typeface="Monotype Corsiva" panose="03010101010201010101" pitchFamily="66" charset="0"/>
              </a:rPr>
              <a:t>– выявить умение и способность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    учащихся </a:t>
            </a:r>
            <a:r>
              <a:rPr lang="ru-RU" sz="2400" dirty="0">
                <a:latin typeface="Monotype Corsiva" panose="03010101010201010101" pitchFamily="66" charset="0"/>
              </a:rPr>
              <a:t>работать по теме; познакомить с видами памяти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     ( зрительная</a:t>
            </a:r>
            <a:r>
              <a:rPr lang="ru-RU" sz="2400" dirty="0">
                <a:latin typeface="Monotype Corsiva" panose="03010101010201010101" pitchFamily="66" charset="0"/>
              </a:rPr>
              <a:t>, слуховая, моторная и т.д.); познакомить с понятием </a:t>
            </a:r>
            <a:r>
              <a:rPr lang="ru-RU" sz="2400" dirty="0" smtClean="0">
                <a:latin typeface="Monotype Corsiva" panose="03010101010201010101" pitchFamily="66" charset="0"/>
              </a:rPr>
              <a:t>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    «</a:t>
            </a:r>
            <a:r>
              <a:rPr lang="ru-RU" sz="2400" dirty="0">
                <a:latin typeface="Monotype Corsiva" panose="03010101010201010101" pitchFamily="66" charset="0"/>
              </a:rPr>
              <a:t>мелкая моторика».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Воспитательные </a:t>
            </a:r>
            <a:r>
              <a:rPr lang="ru-RU" sz="2400" dirty="0">
                <a:latin typeface="Monotype Corsiva" panose="03010101010201010101" pitchFamily="66" charset="0"/>
              </a:rPr>
              <a:t>– воспитывать толерантность (терпимость) к чужому мнению, внимательное и доброжелательное отношение к ответам и рассказам других детей; воспитывать личную ответственность за выполнение коллективной работы.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Развивающие </a:t>
            </a:r>
            <a:r>
              <a:rPr lang="ru-RU" sz="2400" dirty="0">
                <a:latin typeface="Monotype Corsiva" panose="03010101010201010101" pitchFamily="66" charset="0"/>
              </a:rPr>
              <a:t>– развивать умения работать самостоятельно с дополнительной литературой, расширять кругозор, повышать эрудицию ; развивать творческие способности учащихся и умение предъявить свою работу другим.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8C52-6EC3-4813-A5B0-D76F626CD866}" type="datetime1">
              <a:rPr lang="ru-RU" smtClean="0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DC4D1-A306-4846-A67F-7A799CB926E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0162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pPr algn="l"/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Задачи:</a:t>
            </a:r>
            <a:r>
              <a:rPr lang="ru-RU" sz="5400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5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5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96544"/>
          </a:xfrm>
        </p:spPr>
        <p:txBody>
          <a:bodyPr/>
          <a:lstStyle/>
          <a:p>
            <a:pPr lvl="0"/>
            <a:r>
              <a:rPr lang="ru-RU" sz="2800" dirty="0">
                <a:latin typeface="Monotype Corsiva" panose="03010101010201010101" pitchFamily="66" charset="0"/>
              </a:rPr>
              <a:t>Развивать речевые и творческие способности детей;</a:t>
            </a:r>
          </a:p>
          <a:p>
            <a:pPr lvl="0"/>
            <a:r>
              <a:rPr lang="ru-RU" sz="2800" dirty="0">
                <a:latin typeface="Monotype Corsiva" panose="03010101010201010101" pitchFamily="66" charset="0"/>
              </a:rPr>
              <a:t>Развивать умение систематизировать полученную информацию;</a:t>
            </a:r>
          </a:p>
          <a:p>
            <a:pPr lvl="0"/>
            <a:r>
              <a:rPr lang="ru-RU" sz="2800" dirty="0">
                <a:latin typeface="Monotype Corsiva" panose="03010101010201010101" pitchFamily="66" charset="0"/>
              </a:rPr>
              <a:t>Активизировать процессы восприятия, внимания, памяти;</a:t>
            </a:r>
          </a:p>
          <a:p>
            <a:pPr lvl="0"/>
            <a:r>
              <a:rPr lang="ru-RU" sz="2800" dirty="0">
                <a:latin typeface="Monotype Corsiva" panose="03010101010201010101" pitchFamily="66" charset="0"/>
              </a:rPr>
              <a:t>Увеличить объем коррекционного воздействия;</a:t>
            </a:r>
          </a:p>
          <a:p>
            <a:pPr lvl="0"/>
            <a:r>
              <a:rPr lang="ru-RU" sz="2800" dirty="0">
                <a:latin typeface="Monotype Corsiva" panose="03010101010201010101" pitchFamily="66" charset="0"/>
              </a:rPr>
              <a:t>Повышать мотивацию, интерес к логопедическим занятиям, приобщать детей к процессу активного познания;</a:t>
            </a:r>
          </a:p>
          <a:p>
            <a:pPr lvl="0"/>
            <a:r>
              <a:rPr lang="ru-RU" sz="2800" dirty="0">
                <a:latin typeface="Monotype Corsiva" panose="03010101010201010101" pitchFamily="66" charset="0"/>
              </a:rPr>
              <a:t>Способствовать становлению у младших школьников понятий «мелкая моторика» и «виды памяти».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8C52-6EC3-4813-A5B0-D76F626CD866}" type="datetime1">
              <a:rPr lang="ru-RU" smtClean="0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DC4D1-A306-4846-A67F-7A799CB926E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122" name="Picture 2" descr="C:\Users\Lenovo\Desktop\АНЯ\SadwOkVV-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47168" cy="13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752528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Гипотеза: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совместная деятельность детей под руководством педагогов и использование метода проектов в логопедической работе позволит младшим школьникам быстрее, легче и прочнее усваивать знания, навыки, которые приобретает ребенок в процессе практической деятельности, повысят мотивацию и заинтересованность детей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Ресурсы: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деревянные заготовки букв, цветные нитки, пуговицы, тесьма, блёстки, камушки, гофрированная и бархатная бумага, цветные перья, фольга, краски, клей, ножницы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Риски: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несоблюдение техники безопасности при работе с ножницами и мелкими предметами.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8C52-6EC3-4813-A5B0-D76F626CD866}" type="datetime1">
              <a:rPr lang="ru-RU" smtClean="0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DC4D1-A306-4846-A67F-7A799CB926E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" r="10503"/>
          <a:stretch/>
        </p:blipFill>
        <p:spPr bwMode="auto">
          <a:xfrm rot="20973531">
            <a:off x="838924" y="192896"/>
            <a:ext cx="964146" cy="134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5"/>
          <a:stretch/>
        </p:blipFill>
        <p:spPr bwMode="auto">
          <a:xfrm rot="991046">
            <a:off x="2207414" y="243371"/>
            <a:ext cx="1033929" cy="12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9" t="15044" r="3559" b="1963"/>
          <a:stretch/>
        </p:blipFill>
        <p:spPr bwMode="auto">
          <a:xfrm>
            <a:off x="3633765" y="224675"/>
            <a:ext cx="1154260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8900" r="9120" b="6405"/>
          <a:stretch/>
        </p:blipFill>
        <p:spPr bwMode="auto">
          <a:xfrm rot="20717575">
            <a:off x="5510020" y="241541"/>
            <a:ext cx="936104" cy="127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Lenovo\Desktop\АНЯ\WqMrLy0USaQ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9562" b="13546"/>
          <a:stretch/>
        </p:blipFill>
        <p:spPr bwMode="auto">
          <a:xfrm rot="944240">
            <a:off x="7020272" y="239443"/>
            <a:ext cx="1284267" cy="14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pPr algn="l"/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Содержание проекта.</a:t>
            </a:r>
            <a:r>
              <a:rPr lang="ru-RU" sz="5400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5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25240"/>
            <a:ext cx="8856984" cy="573215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Подготовительный этап (информационно-аналитический):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000" dirty="0">
                <a:latin typeface="Monotype Corsiva" panose="03010101010201010101" pitchFamily="66" charset="0"/>
              </a:rPr>
              <a:t>Введение детей в проект начинается с прочтения «Сказки о видах памяти и Карасе, который был невиновен» из книги И. В. </a:t>
            </a:r>
            <a:r>
              <a:rPr lang="ru-RU" sz="2000" dirty="0" err="1">
                <a:latin typeface="Monotype Corsiva" panose="03010101010201010101" pitchFamily="66" charset="0"/>
              </a:rPr>
              <a:t>Вачкова</a:t>
            </a:r>
            <a:r>
              <a:rPr lang="ru-RU" sz="2000" dirty="0">
                <a:latin typeface="Monotype Corsiva" panose="03010101010201010101" pitchFamily="66" charset="0"/>
              </a:rPr>
              <a:t> «Психология  для малышей» и прослушивания сообщения на тему «Ум на кончиках пальцев» (дети узнают о том, какие виды памяти существуют и что такое мелкая моторика рук, зачем её развивать).</a:t>
            </a:r>
          </a:p>
          <a:p>
            <a:pPr marL="0" indent="0">
              <a:buNone/>
            </a:pPr>
            <a:r>
              <a:rPr lang="ru-RU" sz="2000" dirty="0">
                <a:latin typeface="Monotype Corsiva" panose="03010101010201010101" pitchFamily="66" charset="0"/>
              </a:rPr>
              <a:t>Эксперимент «Виды памяти» (оборудование: набор из 7-10 предметов – коробок, ленточка, карандаш, пуговица, шишка, шарик, скрепка и т.д.): дети по очереди участвуют в эксперименте. Один из детей старается запомнить все предметы только на слух, второй – только зрительно (без называния), третий – на ощупь, четвёртый использует все возможности сразу. Таким образом, дети делают вывод, что тот, кто использовал все ресурсы, запомнил  легче большее количество слов, а значит, участие  нескольких активация нескольких видов памяти эффективнее влияет на запоминание.</a:t>
            </a:r>
          </a:p>
          <a:p>
            <a:pPr marL="0" indent="0">
              <a:buNone/>
            </a:pPr>
            <a:r>
              <a:rPr lang="ru-RU" sz="2000" dirty="0">
                <a:latin typeface="Monotype Corsiva" panose="03010101010201010101" pitchFamily="66" charset="0"/>
              </a:rPr>
              <a:t>Далее учащиеся делают вывод о том, что можно улучшить запоминание «трудных» пар букв (которые дети заменяют на письме) посредством активации нескольких видов памяти и задействовать мелкую моторику. Для этого нужно сделать буквы яркими, индивидуальными, различными на ощупь. </a:t>
            </a:r>
          </a:p>
          <a:p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8C52-6EC3-4813-A5B0-D76F626CD866}" type="datetime1">
              <a:rPr lang="ru-RU" smtClean="0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DC4D1-A306-4846-A67F-7A799CB926E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1420">
            <a:off x="7584058" y="123255"/>
            <a:ext cx="875289" cy="1100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0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Основной этап реализации проекта (практический):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4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6768752" cy="5400600"/>
          </a:xfrm>
        </p:spPr>
        <p:txBody>
          <a:bodyPr/>
          <a:lstStyle/>
          <a:p>
            <a:pPr lvl="0"/>
            <a:r>
              <a:rPr lang="ru-RU" dirty="0">
                <a:latin typeface="Monotype Corsiva" panose="03010101010201010101" pitchFamily="66" charset="0"/>
              </a:rPr>
              <a:t>Инструктаж по технике безопасности при работе с ножницами и мелкими предметами.</a:t>
            </a:r>
          </a:p>
          <a:p>
            <a:pPr lvl="0"/>
            <a:r>
              <a:rPr lang="ru-RU" dirty="0">
                <a:latin typeface="Monotype Corsiva" panose="03010101010201010101" pitchFamily="66" charset="0"/>
              </a:rPr>
              <a:t>Знакомство с инструментарием и материалами, необходимыми для работы.</a:t>
            </a:r>
          </a:p>
          <a:p>
            <a:pPr lvl="0"/>
            <a:r>
              <a:rPr lang="ru-RU" dirty="0">
                <a:latin typeface="Monotype Corsiva" panose="03010101010201010101" pitchFamily="66" charset="0"/>
              </a:rPr>
              <a:t>Подбор соответствующих материалов для работы.</a:t>
            </a:r>
          </a:p>
          <a:p>
            <a:pPr lvl="0"/>
            <a:r>
              <a:rPr lang="ru-RU" dirty="0">
                <a:latin typeface="Monotype Corsiva" panose="03010101010201010101" pitchFamily="66" charset="0"/>
              </a:rPr>
              <a:t>Выполнение работы.</a:t>
            </a:r>
          </a:p>
          <a:p>
            <a:pPr lvl="0"/>
            <a:r>
              <a:rPr lang="ru-RU" dirty="0">
                <a:latin typeface="Monotype Corsiva" panose="03010101010201010101" pitchFamily="66" charset="0"/>
              </a:rPr>
              <a:t>Анализ качества выполненной работы.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8C52-6EC3-4813-A5B0-D76F626CD866}" type="datetime1">
              <a:rPr lang="ru-RU" smtClean="0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68020" y="4808114"/>
            <a:ext cx="2133600" cy="365125"/>
          </a:xfrm>
        </p:spPr>
        <p:txBody>
          <a:bodyPr/>
          <a:lstStyle/>
          <a:p>
            <a:pPr>
              <a:defRPr/>
            </a:pPr>
            <a:fld id="{6E9DC4D1-A306-4846-A67F-7A799CB926E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36712"/>
            <a:ext cx="1365324" cy="18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455">
            <a:off x="6981933" y="2603671"/>
            <a:ext cx="1437332" cy="191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Lenovo\Desktop\АНЯ\s17eQDQeK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19855" flipV="1">
            <a:off x="7130681" y="4453324"/>
            <a:ext cx="1419055" cy="18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Заключительный этап реализации проекта: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4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/>
          <a:lstStyle/>
          <a:p>
            <a:pPr lvl="0"/>
            <a:r>
              <a:rPr lang="ru-RU" sz="2800" dirty="0">
                <a:latin typeface="Monotype Corsiva" panose="03010101010201010101" pitchFamily="66" charset="0"/>
              </a:rPr>
              <a:t>Оформление презентации в виде выставки детских работ.</a:t>
            </a:r>
          </a:p>
          <a:p>
            <a:pPr lvl="0"/>
            <a:r>
              <a:rPr lang="ru-RU" sz="2800" dirty="0">
                <a:latin typeface="Monotype Corsiva" panose="03010101010201010101" pitchFamily="66" charset="0"/>
              </a:rPr>
              <a:t>Сценка по «Сказке о видах памяти и Карасе, который был невиновен» из книги И. В. </a:t>
            </a:r>
            <a:r>
              <a:rPr lang="ru-RU" sz="2800" dirty="0" err="1">
                <a:latin typeface="Monotype Corsiva" panose="03010101010201010101" pitchFamily="66" charset="0"/>
              </a:rPr>
              <a:t>Вачкова</a:t>
            </a:r>
            <a:r>
              <a:rPr lang="ru-RU" sz="2800" dirty="0">
                <a:latin typeface="Monotype Corsiva" panose="03010101010201010101" pitchFamily="66" charset="0"/>
              </a:rPr>
              <a:t> «Психология  для малышей».</a:t>
            </a:r>
          </a:p>
          <a:p>
            <a:pPr lvl="0"/>
            <a:r>
              <a:rPr lang="ru-RU" sz="2800" dirty="0">
                <a:latin typeface="Monotype Corsiva" panose="03010101010201010101" pitchFamily="66" charset="0"/>
              </a:rPr>
              <a:t>Дети проводят мастер – класс для гостей (администрация ГБОУ) по изготовлению букв.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8C52-6EC3-4813-A5B0-D76F626CD866}" type="datetime1">
              <a:rPr lang="ru-RU" smtClean="0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DC4D1-A306-4846-A67F-7A799CB926E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9" r="12118" b="18417"/>
          <a:stretch/>
        </p:blipFill>
        <p:spPr bwMode="auto">
          <a:xfrm rot="21138986">
            <a:off x="6189961" y="1066137"/>
            <a:ext cx="1498775" cy="197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 t="25706" r="27539" b="30124"/>
          <a:stretch/>
        </p:blipFill>
        <p:spPr bwMode="auto">
          <a:xfrm rot="800950">
            <a:off x="7373264" y="1861624"/>
            <a:ext cx="1425836" cy="19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2676"/>
          <a:stretch/>
        </p:blipFill>
        <p:spPr bwMode="auto">
          <a:xfrm rot="21002700">
            <a:off x="6306629" y="3182868"/>
            <a:ext cx="1493242" cy="191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26804" r="19293" b="22948"/>
          <a:stretch/>
        </p:blipFill>
        <p:spPr bwMode="auto">
          <a:xfrm rot="798549">
            <a:off x="7281502" y="4580175"/>
            <a:ext cx="1454514" cy="181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1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6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16. русский язык</Template>
  <TotalTime>438</TotalTime>
  <Words>897</Words>
  <Application>Microsoft Office PowerPoint</Application>
  <PresentationFormat>Экран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нач.школа 16. русский язык</vt:lpstr>
      <vt:lpstr>«Сложные» буквы» </vt:lpstr>
      <vt:lpstr>Актуальность: </vt:lpstr>
      <vt:lpstr>Проект  I типа (групповой). </vt:lpstr>
      <vt:lpstr>Цели:  </vt:lpstr>
      <vt:lpstr>Задачи: </vt:lpstr>
      <vt:lpstr>Презентация PowerPoint</vt:lpstr>
      <vt:lpstr>Содержание проекта.   </vt:lpstr>
      <vt:lpstr>Основной этап реализации проекта (практический): </vt:lpstr>
      <vt:lpstr>Заключительный этап реализации проекта: </vt:lpstr>
      <vt:lpstr>Использованная литература:  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«Сложные» буквы</dc:title>
  <dc:creator>RePack by Diakov</dc:creator>
  <dc:description>http://aida.ucoz.ru</dc:description>
  <cp:lastModifiedBy>Alexandr</cp:lastModifiedBy>
  <cp:revision>13</cp:revision>
  <dcterms:created xsi:type="dcterms:W3CDTF">2016-01-15T08:12:05Z</dcterms:created>
  <dcterms:modified xsi:type="dcterms:W3CDTF">2016-02-08T18:13:06Z</dcterms:modified>
</cp:coreProperties>
</file>