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2" r:id="rId2"/>
    <p:sldId id="263" r:id="rId3"/>
    <p:sldId id="288" r:id="rId4"/>
    <p:sldId id="268" r:id="rId5"/>
    <p:sldId id="290" r:id="rId6"/>
    <p:sldId id="265" r:id="rId7"/>
    <p:sldId id="291" r:id="rId8"/>
    <p:sldId id="281" r:id="rId9"/>
    <p:sldId id="273" r:id="rId10"/>
    <p:sldId id="278" r:id="rId11"/>
    <p:sldId id="292" r:id="rId12"/>
    <p:sldId id="280" r:id="rId13"/>
    <p:sldId id="277" r:id="rId14"/>
    <p:sldId id="301" r:id="rId15"/>
    <p:sldId id="293" r:id="rId16"/>
    <p:sldId id="279" r:id="rId17"/>
    <p:sldId id="294" r:id="rId18"/>
    <p:sldId id="306" r:id="rId19"/>
    <p:sldId id="284" r:id="rId20"/>
    <p:sldId id="275" r:id="rId21"/>
    <p:sldId id="296" r:id="rId22"/>
    <p:sldId id="295" r:id="rId23"/>
    <p:sldId id="304" r:id="rId24"/>
    <p:sldId id="283" r:id="rId25"/>
    <p:sldId id="297" r:id="rId26"/>
    <p:sldId id="282" r:id="rId27"/>
    <p:sldId id="274" r:id="rId28"/>
    <p:sldId id="305" r:id="rId29"/>
    <p:sldId id="287" r:id="rId30"/>
    <p:sldId id="269" r:id="rId31"/>
    <p:sldId id="299" r:id="rId32"/>
    <p:sldId id="298" r:id="rId33"/>
    <p:sldId id="27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0" autoAdjust="0"/>
    <p:restoredTop sz="97285" autoAdjust="0"/>
  </p:normalViewPr>
  <p:slideViewPr>
    <p:cSldViewPr>
      <p:cViewPr>
        <p:scale>
          <a:sx n="70" d="100"/>
          <a:sy n="70" d="100"/>
        </p:scale>
        <p:origin x="-144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5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6.4502906365322492E-4"/>
          <c:y val="0.26478149621092134"/>
          <c:w val="0.90290883703801106"/>
          <c:h val="0.490649786859713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2"/>
          <c:dLbls>
            <c:dLbl>
              <c:idx val="6"/>
              <c:layout>
                <c:manualLayout>
                  <c:x val="-4.3294285154359667E-4"/>
                  <c:y val="-1.8770417041792603E-3"/>
                </c:manualLayout>
              </c:layout>
              <c:showPercent val="1"/>
            </c:dLbl>
            <c:dLbl>
              <c:idx val="7"/>
              <c:layout>
                <c:manualLayout>
                  <c:x val="3.3036889130634755E-3"/>
                  <c:y val="1.7746341693422813E-3"/>
                </c:manualLayout>
              </c:layout>
              <c:showPercent val="1"/>
            </c:dLbl>
            <c:dLbl>
              <c:idx val="8"/>
              <c:layout>
                <c:manualLayout>
                  <c:x val="2.2922349249898985E-2"/>
                  <c:y val="2.2745155534206357E-3"/>
                </c:manualLayout>
              </c:layout>
              <c:showPercent val="1"/>
            </c:dLbl>
            <c:dLbl>
              <c:idx val="9"/>
              <c:layout>
                <c:manualLayout>
                  <c:x val="3.2889533581567286E-2"/>
                  <c:y val="1.3244830629725315E-3"/>
                </c:manualLayout>
              </c:layout>
              <c:showPercent val="1"/>
            </c:dLbl>
            <c:showPercent val="1"/>
          </c:dLbls>
          <c:cat>
            <c:strRef>
              <c:f>Лист1!$A$2:$A$11</c:f>
              <c:strCache>
                <c:ptCount val="10"/>
                <c:pt idx="0">
                  <c:v>мыльные пузыри</c:v>
                </c:pt>
                <c:pt idx="1">
                  <c:v>бинокль</c:v>
                </c:pt>
                <c:pt idx="2">
                  <c:v>лупа</c:v>
                </c:pt>
                <c:pt idx="3">
                  <c:v>шнурки</c:v>
                </c:pt>
                <c:pt idx="4">
                  <c:v>загадки</c:v>
                </c:pt>
                <c:pt idx="5">
                  <c:v>замки с ключиками</c:v>
                </c:pt>
                <c:pt idx="6">
                  <c:v>лишнее дерево</c:v>
                </c:pt>
                <c:pt idx="7">
                  <c:v>ориентировка по схеме</c:v>
                </c:pt>
                <c:pt idx="8">
                  <c:v>правила в знаках</c:v>
                </c:pt>
                <c:pt idx="9">
                  <c:v>из чего сделаны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20</c:v>
                </c:pt>
                <c:pt idx="1">
                  <c:v>18</c:v>
                </c:pt>
                <c:pt idx="2">
                  <c:v>17</c:v>
                </c:pt>
                <c:pt idx="3">
                  <c:v>15</c:v>
                </c:pt>
                <c:pt idx="4">
                  <c:v>10</c:v>
                </c:pt>
                <c:pt idx="5">
                  <c:v>8</c:v>
                </c:pt>
                <c:pt idx="6">
                  <c:v>7</c:v>
                </c:pt>
                <c:pt idx="7">
                  <c:v>1</c:v>
                </c:pt>
                <c:pt idx="8">
                  <c:v>2</c:v>
                </c:pt>
                <c:pt idx="9">
                  <c:v>2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ayout>
        <c:manualLayout>
          <c:xMode val="edge"/>
          <c:yMode val="edge"/>
          <c:x val="0.67232539065749275"/>
          <c:y val="0.14354294706782927"/>
          <c:w val="0.32275730369679112"/>
          <c:h val="0.59011513111848202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Объекты </c:v>
                </c:pt>
              </c:strCache>
            </c:strRef>
          </c:tx>
          <c:explosion val="10"/>
          <c:cat>
            <c:strRef>
              <c:f>Лист1!$A$2:$A$8</c:f>
              <c:strCache>
                <c:ptCount val="7"/>
                <c:pt idx="0">
                  <c:v>фонтан на центральной площади</c:v>
                </c:pt>
                <c:pt idx="1">
                  <c:v>аллея сказок</c:v>
                </c:pt>
                <c:pt idx="2">
                  <c:v>игровой комплекс Замок</c:v>
                </c:pt>
                <c:pt idx="3">
                  <c:v>мосты и мостики</c:v>
                </c:pt>
                <c:pt idx="4">
                  <c:v>сльптуры скамейки</c:v>
                </c:pt>
                <c:pt idx="5">
                  <c:v>фонтан Космос</c:v>
                </c:pt>
                <c:pt idx="6">
                  <c:v>небесная арка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</c:v>
                </c:pt>
                <c:pt idx="1">
                  <c:v>20</c:v>
                </c:pt>
                <c:pt idx="2">
                  <c:v>17</c:v>
                </c:pt>
                <c:pt idx="3">
                  <c:v>15</c:v>
                </c:pt>
                <c:pt idx="4">
                  <c:v>13</c:v>
                </c:pt>
                <c:pt idx="5">
                  <c:v>20</c:v>
                </c:pt>
                <c:pt idx="6">
                  <c:v>9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63966521894125061"/>
          <c:y val="0.16706874889064069"/>
          <c:w val="0.32922391744289792"/>
          <c:h val="0.66340156523343263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B681B-92B5-40AE-9750-A47B8D481FAF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F1091-9C72-465B-86BB-435CA8CCAA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969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F1091-9C72-465B-86BB-435CA8CCAA65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Рекомендуемые мероприятия с детьми: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Посчитать количество узелков на шнурке: сколько узелков – столько мостиков увидели в парке.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Выполнение действий на рабочих листах. Материал для рабочих листов: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распечатанный рабочий лист, фломастеры, простой карандаш, папка-планшет с зажимом.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Рабочий лист № 7: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Соедини линиями объекты в парке и материал, из которого они сделаны.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F1091-9C72-465B-86BB-435CA8CCAA65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F1091-9C72-465B-86BB-435CA8CCAA65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F1091-9C72-465B-86BB-435CA8CCAA65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F1091-9C72-465B-86BB-435CA8CCAA65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F1091-9C72-465B-86BB-435CA8CCAA65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F1091-9C72-465B-86BB-435CA8CCAA65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Рекомендуемые мероприятия с детьми: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Предложите детям рассмотреть скульптуры сказочных героев и вспомнить названия сказок: «Из какой сказки герой?». Предложите детям рассмотреть деревянный настил мостиков.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F1091-9C72-465B-86BB-435CA8CCAA65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Рекомендуемые мероприятия с детьми: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Представьте и попытайтесь порассуждать, на что похожи эти ветки: на гигантскую гусеницу, на неведомо зверушку. Рассмотрите внимательно, используя лупу, срез веток и попытайтесь определить, сколько им лет.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F1091-9C72-465B-86BB-435CA8CCAA65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Рекомендуемые мероприятия с детьми: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Предложите детям порассуждать: Как вы думаете, почему фонтан не работает зимой? Рассмотрите внимательно, используя бинокль, что расположено за фонтаном.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Игровые действия на местности: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Игра «мыльные пузыри». У кого получится большой фонтан из пузырей. Вопросы: будут ли замерзать пузыри зимой на сильном морозе?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F1091-9C72-465B-86BB-435CA8CCAA65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hyperlink" Target="http://slovo.mosmetod.ru/avtorskie-materialy/item/407-chetvertakov-k-v-obrazovatelnye-progulki-po-moskve-dlya-detej-doshkolnogo-i-mladshego-shkolnogo-vozrasta-algoritmy-progulok/407-chetvertakov-k-v-obrazovatelnye-progulki-po-moskve-dlya-detej-doshkolnogo-i-mladshego-shkolnogo-vozrasta-algoritmy-progulok" TargetMode="External"/><Relationship Id="rId7" Type="http://schemas.openxmlformats.org/officeDocument/2006/relationships/image" Target="../media/image4.jpeg"/><Relationship Id="rId2" Type="http://schemas.openxmlformats.org/officeDocument/2006/relationships/hyperlink" Target="https://sites.google.com/site/mediacentrcetvertakovakv2012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vk.com/club50217130" TargetMode="External"/><Relationship Id="rId5" Type="http://schemas.openxmlformats.org/officeDocument/2006/relationships/hyperlink" Target="http://www.liapark.ru/_" TargetMode="External"/><Relationship Id="rId4" Type="http://schemas.openxmlformats.org/officeDocument/2006/relationships/hyperlink" Target="http://gramoteyka.jimdo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8596" y="4786322"/>
            <a:ext cx="4935492" cy="1557825"/>
            <a:chOff x="1690" y="12169"/>
            <a:chExt cx="9345" cy="3119"/>
          </a:xfrm>
        </p:grpSpPr>
        <p:pic>
          <p:nvPicPr>
            <p:cNvPr id="3" name="Picture 6" descr="Vector-Tree-by-DragonArt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" y="12169"/>
              <a:ext cx="3115" cy="3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7" descr="Vector-Tree-by-DragonArt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" y="12169"/>
              <a:ext cx="3115" cy="3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8" descr="Vector-Tree-by-DragonArt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0" y="12169"/>
              <a:ext cx="3115" cy="3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2214546" y="357166"/>
            <a:ext cx="4633833" cy="107721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Департамент образования 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города 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Москвы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ГБОУ СОШ № 960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Дошкольное отделение № 2 - 909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ru-RU" sz="16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</a:b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FFFFFF"/>
                </a:outerShdw>
              </a:effectLst>
              <a:ea typeface="+mj-ea"/>
            </a:endParaRPr>
          </a:p>
        </p:txBody>
      </p:sp>
      <p:pic>
        <p:nvPicPr>
          <p:cNvPr id="7" name="Picture 2" descr="http://upload.wikimedia.org/wikipedia/commons/thumb/b/bb/Coat_of_Arms_of_Moscow.svg/505px-Coat_of_Arms_of_Moscow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103346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www.bikecafe.ru/upload/socialnetwork/779/svao_district_of_moscow_coa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8304" y="332656"/>
            <a:ext cx="1468438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28662" y="1928802"/>
            <a:ext cx="7139583" cy="147732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ru-RU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Новые формы взаимодействия </a:t>
            </a:r>
          </a:p>
          <a:p>
            <a:pPr algn="ctr">
              <a:defRPr/>
            </a:pPr>
            <a:r>
              <a:rPr lang="ru-RU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ДОУ с семьей дошкольников</a:t>
            </a:r>
          </a:p>
          <a:p>
            <a:pPr algn="ctr">
              <a:defRPr/>
            </a:pPr>
            <a:r>
              <a:rPr lang="ru-RU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через интерактивную экскурсию</a:t>
            </a:r>
            <a:endParaRPr lang="ru-RU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рабочий лист 1 прав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" b="86168"/>
          <a:stretch>
            <a:fillRect/>
          </a:stretch>
        </p:blipFill>
        <p:spPr bwMode="auto">
          <a:xfrm>
            <a:off x="214282" y="4071942"/>
            <a:ext cx="3857652" cy="64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572132" y="5143512"/>
            <a:ext cx="34176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Подготовили и провели: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Учитель-дефектолог Чмиркова В. В.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Учитель-логопед Добрынина О. В.</a:t>
            </a:r>
          </a:p>
          <a:p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7686" y="6286520"/>
            <a:ext cx="819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2015 г.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7422" y="3429000"/>
            <a:ext cx="4896853" cy="49244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Образовательный маршрут </a:t>
            </a:r>
            <a:endParaRPr lang="ru-RU" sz="26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58775"/>
            <a:ext cx="4071966" cy="5757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81806">
            <a:off x="622424" y="3873217"/>
            <a:ext cx="1580634" cy="21980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826">
            <a:off x="7127555" y="783449"/>
            <a:ext cx="1555801" cy="22114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520">
            <a:off x="7118551" y="3839474"/>
            <a:ext cx="1619403" cy="2265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8163">
            <a:off x="596631" y="836972"/>
            <a:ext cx="1541838" cy="2210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6414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714488"/>
            <a:ext cx="2786082" cy="41791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IMG_20150404_1456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1119172"/>
            <a:ext cx="2643206" cy="3524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IMG_34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500042"/>
            <a:ext cx="2714644" cy="1809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img138.jpg"/>
          <p:cNvPicPr>
            <a:picLocks noChangeAspect="1"/>
          </p:cNvPicPr>
          <p:nvPr/>
        </p:nvPicPr>
        <p:blipFill>
          <a:blip r:embed="rId5" cstate="print"/>
          <a:srcRect l="3804" t="15277" r="9239" b="1774"/>
          <a:stretch>
            <a:fillRect/>
          </a:stretch>
        </p:blipFill>
        <p:spPr>
          <a:xfrm>
            <a:off x="5572132" y="4071942"/>
            <a:ext cx="3390813" cy="22782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рабочий лист 1 прав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" b="86168"/>
          <a:stretch>
            <a:fillRect/>
          </a:stretch>
        </p:blipFill>
        <p:spPr bwMode="auto">
          <a:xfrm>
            <a:off x="285720" y="285728"/>
            <a:ext cx="4143404" cy="6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бочий лист 1 прав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" b="86168"/>
          <a:stretch>
            <a:fillRect/>
          </a:stretch>
        </p:blipFill>
        <p:spPr bwMode="auto">
          <a:xfrm>
            <a:off x="285720" y="285728"/>
            <a:ext cx="4143404" cy="6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285720" y="3143248"/>
            <a:ext cx="846388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Информационно-познавательный блок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 Современная конструкция в виде ассиметричной семиметровой стелы в стиле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хай-тек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по плоскости которой с высоты более пяти метров с обеих сторон стекает вода.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Стелла-водопад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подарок к 860-летию Москвы.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Рекомендуемые мероприятия с детьми: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Предложите детям внимательно рассмотреть конструкцию фонтанной скульптуры и попытаться определить, из какого материала она сделана.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224" y="1500174"/>
            <a:ext cx="37767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ОСТАНОВКА 2</a:t>
            </a:r>
            <a:endParaRPr lang="ru-RU" sz="2200" dirty="0" smtClean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Объект: Фонтан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на центральной площади</a:t>
            </a:r>
            <a:endParaRPr lang="ru-RU" sz="2200" dirty="0" smtClean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2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Рисунок 6" descr="IMG_97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1" y="428604"/>
            <a:ext cx="3857653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6414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4446" y="999421"/>
            <a:ext cx="3322531" cy="4697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8687">
            <a:off x="599150" y="441979"/>
            <a:ext cx="1489878" cy="2050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0020">
            <a:off x="6746856" y="210916"/>
            <a:ext cx="1526392" cy="2155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079">
            <a:off x="1013296" y="4525971"/>
            <a:ext cx="1421140" cy="1964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8566">
            <a:off x="6567271" y="4495267"/>
            <a:ext cx="1473272" cy="2077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6086">
            <a:off x="662177" y="2505875"/>
            <a:ext cx="1427136" cy="2011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9600">
            <a:off x="7005238" y="2270794"/>
            <a:ext cx="1522079" cy="2155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6414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586" y="1093358"/>
            <a:ext cx="3249310" cy="4594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88889">
            <a:off x="6822860" y="4232838"/>
            <a:ext cx="1539345" cy="2160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4834">
            <a:off x="7023688" y="725891"/>
            <a:ext cx="1547475" cy="2160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846">
            <a:off x="756439" y="4061806"/>
            <a:ext cx="1559516" cy="2160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962">
            <a:off x="747163" y="830237"/>
            <a:ext cx="1525621" cy="2160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8961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рабочий лист 1 прав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" b="86168"/>
          <a:stretch>
            <a:fillRect/>
          </a:stretch>
        </p:blipFill>
        <p:spPr bwMode="auto">
          <a:xfrm>
            <a:off x="285720" y="285728"/>
            <a:ext cx="4143404" cy="6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IMG_34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1142984"/>
            <a:ext cx="4121933" cy="2747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IMG_34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4071942"/>
            <a:ext cx="3779026" cy="25193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IMG_34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4071942"/>
            <a:ext cx="3750495" cy="2500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бочий лист 1 прав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" b="86168"/>
          <a:stretch>
            <a:fillRect/>
          </a:stretch>
        </p:blipFill>
        <p:spPr bwMode="auto">
          <a:xfrm>
            <a:off x="285720" y="285728"/>
            <a:ext cx="4143404" cy="6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85720" y="4500570"/>
            <a:ext cx="839244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Информационно-познавательный блок: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 2008 году была открыта детская игровая спортивная площадка, в которую ведет Аллея сказок.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Примечание: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Обратите внимание детей  на то, что дорожка к аллее идет через несколько мостиков, перекинутых через русло маленьких ручейков и канавок, впадавших 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Лианозовский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ручей.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8794" y="1000108"/>
            <a:ext cx="52655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ОСТАНОВКА 3</a:t>
            </a:r>
            <a:endParaRPr lang="ru-RU" sz="2200" dirty="0" smtClean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Объект: Аллея сказок.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Детский игровой комплекс «Замок».</a:t>
            </a:r>
            <a:endParaRPr lang="ru-RU" sz="2200" dirty="0" smtClean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Рисунок 6" descr="IMG_97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2214554"/>
            <a:ext cx="3178959" cy="2119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MG_97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8662" y="2214554"/>
            <a:ext cx="3214709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6414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36.jpg"/>
          <p:cNvPicPr>
            <a:picLocks noChangeAspect="1"/>
          </p:cNvPicPr>
          <p:nvPr/>
        </p:nvPicPr>
        <p:blipFill>
          <a:blip r:embed="rId2" cstate="print"/>
          <a:srcRect l="4076" t="5059"/>
          <a:stretch>
            <a:fillRect/>
          </a:stretch>
        </p:blipFill>
        <p:spPr>
          <a:xfrm>
            <a:off x="251520" y="4239898"/>
            <a:ext cx="3381653" cy="2357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2" descr="рабочий лист 1 прав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" b="86168"/>
          <a:stretch>
            <a:fillRect/>
          </a:stretch>
        </p:blipFill>
        <p:spPr bwMode="auto">
          <a:xfrm>
            <a:off x="285720" y="285728"/>
            <a:ext cx="4143404" cy="6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IMAG0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50446" y="404664"/>
            <a:ext cx="2287312" cy="40719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image (8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564061" y="1956806"/>
            <a:ext cx="3730125" cy="2786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dsc_0208.jpg"/>
          <p:cNvPicPr>
            <a:picLocks noChangeAspect="1"/>
          </p:cNvPicPr>
          <p:nvPr/>
        </p:nvPicPr>
        <p:blipFill>
          <a:blip r:embed="rId6" cstate="print"/>
          <a:srcRect l="3225" t="9678" r="3226"/>
          <a:stretch>
            <a:fillRect/>
          </a:stretch>
        </p:blipFill>
        <p:spPr>
          <a:xfrm>
            <a:off x="285720" y="1052736"/>
            <a:ext cx="2071702" cy="30003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IMV_534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51708" y="4725144"/>
            <a:ext cx="2786050" cy="1853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321" y="1412776"/>
            <a:ext cx="2613798" cy="4653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916832"/>
            <a:ext cx="2655388" cy="4727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5" y="332656"/>
            <a:ext cx="3744416" cy="2808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8946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бочий лист 1 прав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" b="86168"/>
          <a:stretch>
            <a:fillRect/>
          </a:stretch>
        </p:blipFill>
        <p:spPr bwMode="auto">
          <a:xfrm>
            <a:off x="285720" y="285728"/>
            <a:ext cx="4143404" cy="6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214282" y="3643314"/>
            <a:ext cx="846445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Информационно-познавательный блок: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Через пруд перекинут белый ажурный мост, на котором по свадебному обычаю принято запирать замки и бросать ключи в воду. На берегу на газонах парка расположены деревянные скульптуры – скамейки.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Примечание: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Предложите детям посидеть на необычных скамейках.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0100" y="1857364"/>
            <a:ext cx="361791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ОСТАНОВКА 4</a:t>
            </a:r>
            <a:endParaRPr lang="ru-RU" sz="2200" dirty="0" smtClean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Объект: Ажурный мост.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Скульптуры – скамейки.</a:t>
            </a:r>
            <a:endParaRPr lang="ru-RU" sz="2200" dirty="0" smtClean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2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Рисунок 5" descr="IMG_97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428604"/>
            <a:ext cx="3964777" cy="2643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6414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ФОТО\Конкурсы, проекты12, открытые занятия\DSC096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29132"/>
            <a:ext cx="4038180" cy="21716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0166" y="1000108"/>
            <a:ext cx="6643733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Методическое сопровождение проекта "Я покажу тебе Москву"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7224" y="2500306"/>
            <a:ext cx="6856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Выбрать объект для прогулки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Создать серию фотографий объекта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Создать информационно-познавательный блок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Подготовить мероприятия с детьми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Создать рабочие листы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Определить, что необходимо взять с собой на прогулку.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рабочий лист 1 прав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" b="86168"/>
          <a:stretch>
            <a:fillRect/>
          </a:stretch>
        </p:blipFill>
        <p:spPr bwMode="auto">
          <a:xfrm>
            <a:off x="285720" y="285728"/>
            <a:ext cx="4143404" cy="6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544" y="2040231"/>
            <a:ext cx="3200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Алгоритм сценария</a:t>
            </a:r>
            <a:endParaRPr lang="ru-RU" sz="2400" dirty="0" smtClean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835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836712"/>
            <a:ext cx="3313757" cy="4685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87744">
            <a:off x="7026270" y="708537"/>
            <a:ext cx="1679041" cy="22786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7339">
            <a:off x="749305" y="725168"/>
            <a:ext cx="1749138" cy="24231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8457">
            <a:off x="6908755" y="3603504"/>
            <a:ext cx="1741084" cy="24231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626"/>
          <a:stretch/>
        </p:blipFill>
        <p:spPr>
          <a:xfrm rot="923262">
            <a:off x="729307" y="3826877"/>
            <a:ext cx="1698025" cy="24231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414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рабочий лист 1 прав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" b="86168"/>
          <a:stretch>
            <a:fillRect/>
          </a:stretch>
        </p:blipFill>
        <p:spPr bwMode="auto">
          <a:xfrm>
            <a:off x="285720" y="285728"/>
            <a:ext cx="4143404" cy="6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IMG_35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143116"/>
            <a:ext cx="3786182" cy="25241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IMG_34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500042"/>
            <a:ext cx="3643338" cy="2428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 descr="dsc_02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1934" y="3500438"/>
            <a:ext cx="4464843" cy="2976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рабочий лист 1 прав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" b="86168"/>
          <a:stretch>
            <a:fillRect/>
          </a:stretch>
        </p:blipFill>
        <p:spPr bwMode="auto">
          <a:xfrm>
            <a:off x="285720" y="285728"/>
            <a:ext cx="4143404" cy="6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dsc_0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3786190"/>
            <a:ext cx="3714744" cy="2476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dsc_0239.jpg"/>
          <p:cNvPicPr>
            <a:picLocks noChangeAspect="1"/>
          </p:cNvPicPr>
          <p:nvPr/>
        </p:nvPicPr>
        <p:blipFill>
          <a:blip r:embed="rId4" cstate="print"/>
          <a:srcRect l="11718" t="13672"/>
          <a:stretch>
            <a:fillRect/>
          </a:stretch>
        </p:blipFill>
        <p:spPr>
          <a:xfrm>
            <a:off x="4714875" y="1000108"/>
            <a:ext cx="3725767" cy="2428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IMG_3503.JPG"/>
          <p:cNvPicPr>
            <a:picLocks noChangeAspect="1"/>
          </p:cNvPicPr>
          <p:nvPr/>
        </p:nvPicPr>
        <p:blipFill>
          <a:blip r:embed="rId5" cstate="print"/>
          <a:srcRect l="9375" t="3125" b="3125"/>
          <a:stretch>
            <a:fillRect/>
          </a:stretch>
        </p:blipFill>
        <p:spPr>
          <a:xfrm>
            <a:off x="4714876" y="3786190"/>
            <a:ext cx="3643338" cy="2512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IMG_35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348" y="1142984"/>
            <a:ext cx="3571900" cy="2381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2679">
            <a:off x="6735848" y="2408248"/>
            <a:ext cx="1359813" cy="1950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666">
            <a:off x="897742" y="2348880"/>
            <a:ext cx="1396971" cy="1929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357">
            <a:off x="683568" y="384302"/>
            <a:ext cx="1502462" cy="21178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1996">
            <a:off x="746568" y="4437857"/>
            <a:ext cx="1530989" cy="2055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272">
            <a:off x="6897661" y="446717"/>
            <a:ext cx="1459070" cy="1992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918">
            <a:off x="6696406" y="4394781"/>
            <a:ext cx="1438138" cy="2008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29549" y="692696"/>
            <a:ext cx="3485646" cy="4928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62775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бочий лист 1 прав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" b="86168"/>
          <a:stretch>
            <a:fillRect/>
          </a:stretch>
        </p:blipFill>
        <p:spPr bwMode="auto">
          <a:xfrm>
            <a:off x="285720" y="285728"/>
            <a:ext cx="4143404" cy="6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500034" y="3357562"/>
            <a:ext cx="828680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Информационно-познавательный блок: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Фонтан «Космос» замысловатой конструкции, которая задумана в виде летающей тарелки с декоративной подсветкой.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Примечание: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Предложите детям, находясь на смотровой площадке, рассмотреть фонтан и канал, в который он встроен.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96" name="Picture 12" descr="Бинокль Nikon Action VII 7x50. Купить Бинокль Nikon Action VII 7x50 в интернет магазине оптических приборов &quot;Теле-Оптикс.ру&quot; - н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68" y="5214950"/>
            <a:ext cx="1571636" cy="109982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000100" y="1428736"/>
            <a:ext cx="38599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ОСТАНОВКА 5</a:t>
            </a:r>
            <a:endParaRPr lang="ru-RU" sz="2200" dirty="0" smtClean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Объект: Фонтан «Космос»</a:t>
            </a:r>
            <a:endParaRPr lang="ru-RU" sz="2200" dirty="0" smtClean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2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Рисунок 7" descr="IMG_97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64909" y="428604"/>
            <a:ext cx="3750495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6414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246 (1).jpg"/>
          <p:cNvPicPr>
            <a:picLocks noChangeAspect="1"/>
          </p:cNvPicPr>
          <p:nvPr/>
        </p:nvPicPr>
        <p:blipFill>
          <a:blip r:embed="rId2" cstate="print"/>
          <a:srcRect l="28980" t="26562" r="32997" b="3125"/>
          <a:stretch>
            <a:fillRect/>
          </a:stretch>
        </p:blipFill>
        <p:spPr>
          <a:xfrm>
            <a:off x="1214414" y="1071546"/>
            <a:ext cx="2491745" cy="30718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 descr="IMG_3528.JPG"/>
          <p:cNvPicPr>
            <a:picLocks noChangeAspect="1"/>
          </p:cNvPicPr>
          <p:nvPr/>
        </p:nvPicPr>
        <p:blipFill>
          <a:blip r:embed="rId3" cstate="print"/>
          <a:srcRect l="20312" t="31250" r="6250" b="-391"/>
          <a:stretch>
            <a:fillRect/>
          </a:stretch>
        </p:blipFill>
        <p:spPr>
          <a:xfrm rot="163912">
            <a:off x="5072066" y="571480"/>
            <a:ext cx="3571900" cy="2241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image-73cf1ffa02e5b8b34139b56896562e7a171502f272aefe25b8d7761693d0ecc7-V.jpg"/>
          <p:cNvPicPr>
            <a:picLocks noChangeAspect="1"/>
          </p:cNvPicPr>
          <p:nvPr/>
        </p:nvPicPr>
        <p:blipFill>
          <a:blip r:embed="rId4" cstate="print"/>
          <a:srcRect r="24218" b="5555"/>
          <a:stretch>
            <a:fillRect/>
          </a:stretch>
        </p:blipFill>
        <p:spPr>
          <a:xfrm rot="349462">
            <a:off x="472624" y="4028889"/>
            <a:ext cx="3500132" cy="24537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image.jpg"/>
          <p:cNvPicPr>
            <a:picLocks noChangeAspect="1"/>
          </p:cNvPicPr>
          <p:nvPr/>
        </p:nvPicPr>
        <p:blipFill>
          <a:blip r:embed="rId5" cstate="print"/>
          <a:srcRect l="9901" b="7691"/>
          <a:stretch>
            <a:fillRect/>
          </a:stretch>
        </p:blipFill>
        <p:spPr>
          <a:xfrm rot="5015203">
            <a:off x="5424353" y="3538706"/>
            <a:ext cx="3429000" cy="2623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рабочий лист 1 прав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" b="86168"/>
          <a:stretch>
            <a:fillRect/>
          </a:stretch>
        </p:blipFill>
        <p:spPr bwMode="auto">
          <a:xfrm>
            <a:off x="285720" y="285728"/>
            <a:ext cx="4143404" cy="6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IMV_535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86116" y="3143248"/>
            <a:ext cx="2747213" cy="1828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бочий лист 1 прав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" b="86168"/>
          <a:stretch>
            <a:fillRect/>
          </a:stretch>
        </p:blipFill>
        <p:spPr bwMode="auto">
          <a:xfrm>
            <a:off x="285720" y="285728"/>
            <a:ext cx="4143404" cy="6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3009" name="Picture 1" descr="IMG_989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357166"/>
            <a:ext cx="3107554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428596" y="2571744"/>
            <a:ext cx="810498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Информационно-познавательный блок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 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Лианозовском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парке насчитывают много разных видов пород деревьев. Особенно впечатляет дубрава с множеством двухсотлетних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черешчатых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дубов. Парк является памятником природы и охраняется государством.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Примечание: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Обратите внимание на арку – символ небесного свода.  Прохождение через арку означает, что вы успешно прошли маршрут, получили положительные эмоции и приобрели новые знания. Предложите детям присесть на скамейки и выполнить задания на рабочих листах.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4" descr="Обувные шнурки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04261">
            <a:off x="3246163" y="5066873"/>
            <a:ext cx="2755192" cy="211231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8596" y="1142984"/>
            <a:ext cx="50568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ОСТАНОВКА 6</a:t>
            </a:r>
            <a:endParaRPr lang="ru-RU" sz="2200" dirty="0" smtClean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Объект: Сводчатая небесная арка.</a:t>
            </a:r>
            <a:endParaRPr lang="ru-RU" sz="2200" dirty="0" smtClean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2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414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бочий лист 1 прав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" b="86168"/>
          <a:stretch>
            <a:fillRect/>
          </a:stretch>
        </p:blipFill>
        <p:spPr bwMode="auto">
          <a:xfrm>
            <a:off x="285720" y="285728"/>
            <a:ext cx="4143404" cy="6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IMAG01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357298"/>
            <a:ext cx="2140481" cy="38105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IMAG01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6578" y="1643050"/>
            <a:ext cx="2086682" cy="37147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DSC_01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928670"/>
            <a:ext cx="2047873" cy="3071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dsc_0218.jpg"/>
          <p:cNvPicPr>
            <a:picLocks noChangeAspect="1"/>
          </p:cNvPicPr>
          <p:nvPr/>
        </p:nvPicPr>
        <p:blipFill>
          <a:blip r:embed="rId6" cstate="print"/>
          <a:srcRect t="11328" r="7812"/>
          <a:stretch>
            <a:fillRect/>
          </a:stretch>
        </p:blipFill>
        <p:spPr>
          <a:xfrm>
            <a:off x="2714612" y="4143380"/>
            <a:ext cx="3750618" cy="24050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6414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9909">
            <a:off x="6631384" y="4733940"/>
            <a:ext cx="1400579" cy="1933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0035">
            <a:off x="6905357" y="2389878"/>
            <a:ext cx="1459612" cy="2033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2869">
            <a:off x="1043608" y="4581128"/>
            <a:ext cx="1467236" cy="1933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1510">
            <a:off x="6966888" y="268138"/>
            <a:ext cx="1474681" cy="2016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0490">
            <a:off x="676755" y="2475941"/>
            <a:ext cx="1525706" cy="20871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9485">
            <a:off x="789329" y="220696"/>
            <a:ext cx="1502505" cy="2053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928000"/>
            <a:ext cx="3510152" cy="4965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48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37.jpg"/>
          <p:cNvPicPr>
            <a:picLocks noChangeAspect="1"/>
          </p:cNvPicPr>
          <p:nvPr/>
        </p:nvPicPr>
        <p:blipFill>
          <a:blip r:embed="rId2" cstate="print"/>
          <a:srcRect l="3804" t="3703" r="1087" b="3703"/>
          <a:stretch>
            <a:fillRect/>
          </a:stretch>
        </p:blipFill>
        <p:spPr>
          <a:xfrm>
            <a:off x="1571604" y="1071546"/>
            <a:ext cx="3571900" cy="2449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IMAG0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500042"/>
            <a:ext cx="3286148" cy="5850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IMG_20150404_162752.jpg"/>
          <p:cNvPicPr>
            <a:picLocks noChangeAspect="1"/>
          </p:cNvPicPr>
          <p:nvPr/>
        </p:nvPicPr>
        <p:blipFill>
          <a:blip r:embed="rId4" cstate="print"/>
          <a:srcRect t="8042" r="20649" b="26010"/>
          <a:stretch>
            <a:fillRect/>
          </a:stretch>
        </p:blipFill>
        <p:spPr>
          <a:xfrm>
            <a:off x="500034" y="3714752"/>
            <a:ext cx="2643206" cy="2928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рабочий лист 1 прав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" b="86168"/>
          <a:stretch>
            <a:fillRect/>
          </a:stretch>
        </p:blipFill>
        <p:spPr bwMode="auto">
          <a:xfrm>
            <a:off x="285720" y="285728"/>
            <a:ext cx="4143404" cy="6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4948" y="2098591"/>
            <a:ext cx="64294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4375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Название маршрута</a:t>
            </a:r>
          </a:p>
          <a:p>
            <a:pPr indent="714375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Примерный план маршрута</a:t>
            </a:r>
          </a:p>
          <a:p>
            <a:pPr indent="714375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Остановки</a:t>
            </a:r>
          </a:p>
          <a:p>
            <a:pPr indent="714375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Действия с ребенком на остановках:</a:t>
            </a:r>
          </a:p>
          <a:p>
            <a:pPr marL="1074738" lvl="5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   игры</a:t>
            </a:r>
          </a:p>
          <a:p>
            <a:pPr marL="1074738" lvl="5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   познавательная деятельность</a:t>
            </a:r>
          </a:p>
          <a:p>
            <a:pPr marL="1074738" lvl="5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   развлечения</a:t>
            </a:r>
          </a:p>
          <a:p>
            <a:pPr marL="1074738" lvl="5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   спортивные мероприятия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6050" y="1214422"/>
            <a:ext cx="3893117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Структура маршрута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рабочий лист 1 прав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" b="86168"/>
          <a:stretch>
            <a:fillRect/>
          </a:stretch>
        </p:blipFill>
        <p:spPr bwMode="auto">
          <a:xfrm>
            <a:off x="285720" y="285728"/>
            <a:ext cx="4143404" cy="6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504003" y="2636912"/>
            <a:ext cx="6460485" cy="4104364"/>
            <a:chOff x="2539492" y="2637968"/>
            <a:chExt cx="6460485" cy="4104364"/>
          </a:xfrm>
        </p:grpSpPr>
        <p:pic>
          <p:nvPicPr>
            <p:cNvPr id="9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9601" t="17832" r="53194" b="16895"/>
            <a:stretch/>
          </p:blipFill>
          <p:spPr bwMode="auto">
            <a:xfrm rot="2750764">
              <a:off x="2782866" y="5897725"/>
              <a:ext cx="347846" cy="834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1716" t="17832" r="20812" b="16895"/>
            <a:stretch/>
          </p:blipFill>
          <p:spPr bwMode="auto">
            <a:xfrm rot="3044748">
              <a:off x="3598708" y="6071417"/>
              <a:ext cx="320622" cy="7617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9601" t="17832" r="53194" b="16895"/>
            <a:stretch/>
          </p:blipFill>
          <p:spPr bwMode="auto">
            <a:xfrm rot="4117223">
              <a:off x="3784725" y="5253495"/>
              <a:ext cx="347846" cy="8345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1716" t="17832" r="20812" b="16895"/>
            <a:stretch/>
          </p:blipFill>
          <p:spPr bwMode="auto">
            <a:xfrm rot="2750764">
              <a:off x="4476845" y="6524431"/>
              <a:ext cx="129093" cy="3067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9601" t="17832" r="53194" b="16895"/>
            <a:stretch/>
          </p:blipFill>
          <p:spPr bwMode="auto">
            <a:xfrm rot="2750764">
              <a:off x="3961573" y="6462167"/>
              <a:ext cx="140055" cy="3360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9601" t="17832" r="53194" b="16895"/>
            <a:stretch/>
          </p:blipFill>
          <p:spPr bwMode="auto">
            <a:xfrm rot="2750764">
              <a:off x="8761931" y="3825058"/>
              <a:ext cx="140055" cy="3360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1716" t="17832" r="20812" b="16895"/>
            <a:stretch/>
          </p:blipFill>
          <p:spPr bwMode="auto">
            <a:xfrm rot="3791370">
              <a:off x="4585430" y="5463274"/>
              <a:ext cx="320622" cy="7617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9601" t="17832" r="53194" b="16895"/>
            <a:stretch/>
          </p:blipFill>
          <p:spPr bwMode="auto">
            <a:xfrm rot="4392138">
              <a:off x="5007771" y="4713422"/>
              <a:ext cx="347846" cy="8345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1716" t="17832" r="20812" b="16895"/>
            <a:stretch/>
          </p:blipFill>
          <p:spPr bwMode="auto">
            <a:xfrm rot="3921234">
              <a:off x="5703602" y="5054378"/>
              <a:ext cx="320622" cy="7617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9601" t="17832" r="53194" b="16895"/>
            <a:stretch/>
          </p:blipFill>
          <p:spPr bwMode="auto">
            <a:xfrm rot="3625313">
              <a:off x="6230767" y="4314939"/>
              <a:ext cx="347846" cy="8345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1716" t="17832" r="20812" b="16895"/>
            <a:stretch/>
          </p:blipFill>
          <p:spPr bwMode="auto">
            <a:xfrm rot="3269654">
              <a:off x="7167215" y="4383100"/>
              <a:ext cx="320622" cy="7617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9601" t="17832" r="53194" b="16895"/>
            <a:stretch/>
          </p:blipFill>
          <p:spPr bwMode="auto">
            <a:xfrm rot="2677151">
              <a:off x="7380469" y="3575780"/>
              <a:ext cx="347846" cy="8345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1716" t="17832" r="20812" b="16895"/>
            <a:stretch/>
          </p:blipFill>
          <p:spPr bwMode="auto">
            <a:xfrm rot="2180435">
              <a:off x="8147359" y="3642405"/>
              <a:ext cx="320622" cy="7617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9601" t="17832" r="53194" b="16895"/>
            <a:stretch/>
          </p:blipFill>
          <p:spPr bwMode="auto">
            <a:xfrm rot="2677151">
              <a:off x="8135729" y="2637968"/>
              <a:ext cx="347846" cy="8345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1716" t="17832" r="20812" b="16895"/>
            <a:stretch/>
          </p:blipFill>
          <p:spPr bwMode="auto">
            <a:xfrm rot="2180435">
              <a:off x="8671647" y="2838806"/>
              <a:ext cx="320622" cy="7617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1716" t="17832" r="20812" b="16895"/>
            <a:stretch/>
          </p:blipFill>
          <p:spPr bwMode="auto">
            <a:xfrm rot="4444153" flipH="1">
              <a:off x="5300817" y="5815394"/>
              <a:ext cx="130944" cy="31110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9601" t="17832" r="53194" b="16895"/>
            <a:stretch/>
          </p:blipFill>
          <p:spPr bwMode="auto">
            <a:xfrm rot="4117223" flipH="1">
              <a:off x="5867258" y="5958231"/>
              <a:ext cx="142063" cy="34085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1716" t="17832" r="20812" b="16895"/>
            <a:stretch/>
          </p:blipFill>
          <p:spPr bwMode="auto">
            <a:xfrm rot="3558247" flipH="1">
              <a:off x="6094804" y="5532278"/>
              <a:ext cx="143771" cy="34158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9601" t="17832" r="53194" b="16895"/>
            <a:stretch/>
          </p:blipFill>
          <p:spPr bwMode="auto">
            <a:xfrm rot="3231317" flipH="1">
              <a:off x="6580659" y="5663423"/>
              <a:ext cx="155979" cy="37424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1716" t="17832" r="20812" b="16895"/>
            <a:stretch/>
          </p:blipFill>
          <p:spPr bwMode="auto">
            <a:xfrm rot="3558247" flipH="1">
              <a:off x="6852477" y="5197386"/>
              <a:ext cx="143771" cy="34158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9601" t="17832" r="53194" b="16895"/>
            <a:stretch/>
          </p:blipFill>
          <p:spPr bwMode="auto">
            <a:xfrm rot="3231317" flipH="1">
              <a:off x="7374702" y="5330699"/>
              <a:ext cx="155979" cy="37424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1716" t="17832" r="20812" b="16895"/>
            <a:stretch/>
          </p:blipFill>
          <p:spPr bwMode="auto">
            <a:xfrm rot="3558247" flipH="1">
              <a:off x="7529976" y="4835223"/>
              <a:ext cx="143771" cy="34158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9601" t="17832" r="53194" b="16895"/>
            <a:stretch/>
          </p:blipFill>
          <p:spPr bwMode="auto">
            <a:xfrm rot="3231317" flipH="1">
              <a:off x="8011868" y="4853406"/>
              <a:ext cx="155979" cy="37424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1716" t="17832" r="20812" b="16895"/>
            <a:stretch/>
          </p:blipFill>
          <p:spPr bwMode="auto">
            <a:xfrm rot="2811535" flipH="1">
              <a:off x="8190856" y="4373458"/>
              <a:ext cx="142513" cy="33859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9601" t="17832" r="53194" b="16895"/>
            <a:stretch/>
          </p:blipFill>
          <p:spPr bwMode="auto">
            <a:xfrm rot="2484605" flipH="1">
              <a:off x="8649248" y="4307964"/>
              <a:ext cx="154614" cy="3709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9601" t="17832" r="53194" b="16895"/>
            <a:stretch/>
          </p:blipFill>
          <p:spPr bwMode="auto">
            <a:xfrm rot="4117223" flipH="1">
              <a:off x="5110663" y="6236460"/>
              <a:ext cx="142063" cy="34085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6" descr="обуви след под наблюдением - значок Скачать бесплатно иконки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1716" t="17832" r="20812" b="16895"/>
            <a:stretch/>
          </p:blipFill>
          <p:spPr bwMode="auto">
            <a:xfrm rot="3558247" flipH="1">
              <a:off x="4595386" y="6071165"/>
              <a:ext cx="143771" cy="34158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="" xmlns:p14="http://schemas.microsoft.com/office/powerpoint/2010/main" val="1748653786"/>
              </p:ext>
            </p:extLst>
          </p:nvPr>
        </p:nvGraphicFramePr>
        <p:xfrm>
          <a:off x="-1143040" y="1071546"/>
          <a:ext cx="10041408" cy="542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85984" y="642918"/>
            <a:ext cx="4608121" cy="9541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Рейтинг действий детей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во время прохождения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="" xmlns:p14="http://schemas.microsoft.com/office/powerpoint/2010/main" val="3248808239"/>
              </p:ext>
            </p:extLst>
          </p:nvPr>
        </p:nvGraphicFramePr>
        <p:xfrm>
          <a:off x="571472" y="1268760"/>
          <a:ext cx="8572528" cy="5160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43240" y="500042"/>
            <a:ext cx="338830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Рейтинг объектов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1428736"/>
            <a:ext cx="80724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Расширению кругозора о </a:t>
            </a:r>
            <a:r>
              <a:rPr lang="ru-R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Лианозовском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парке, приобретению новых знаний</a:t>
            </a:r>
          </a:p>
          <a:p>
            <a:pPr indent="266700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Развитию любознательности и познавательной мотивации</a:t>
            </a:r>
          </a:p>
          <a:p>
            <a:pPr indent="266700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Формированию первичных представлений о свойствах и отношениях объектов окружающего мира</a:t>
            </a:r>
          </a:p>
          <a:p>
            <a:pPr indent="266700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Развитию ориентировки в пространстве;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мелкой и крупной моторики; зрительного восприятия</a:t>
            </a:r>
          </a:p>
          <a:p>
            <a:pPr indent="266700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Формированию связной речи</a:t>
            </a:r>
          </a:p>
          <a:p>
            <a:pPr indent="266700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Развитию самостоятельности, целеустремленности и саморегуляции собственной деятельности</a:t>
            </a:r>
          </a:p>
          <a:p>
            <a:pPr indent="266700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Позволила каждому ребенку получить</a:t>
            </a:r>
          </a:p>
          <a:p>
            <a:pPr indent="266700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много положительных эмоций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5852" y="1000108"/>
            <a:ext cx="66717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Образовательная прогулка способствовала:</a:t>
            </a:r>
            <a:endParaRPr lang="ru-RU" sz="22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84" y="4286256"/>
            <a:ext cx="3047281" cy="2285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рабочий лист 1 прав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" b="86168"/>
          <a:stretch>
            <a:fillRect/>
          </a:stretch>
        </p:blipFill>
        <p:spPr bwMode="auto">
          <a:xfrm>
            <a:off x="285720" y="285728"/>
            <a:ext cx="4143404" cy="6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1857364"/>
            <a:ext cx="80724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3400">
              <a:buFont typeface="Wingdings" pitchFamily="2" charset="2"/>
              <a:buChar char="ü"/>
            </a:pPr>
            <a:r>
              <a:rPr lang="ru-RU" dirty="0" err="1" smtClean="0">
                <a:latin typeface="Arial" pitchFamily="34" charset="0"/>
                <a:cs typeface="Arial" pitchFamily="34" charset="0"/>
              </a:rPr>
              <a:t>Медиацентр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автора образовательного пространства методист ГМЦ ДО города Москвы Четвертаков Кирилл Викторович </a:t>
            </a:r>
            <a:r>
              <a:rPr lang="en-US" dirty="0" smtClean="0">
                <a:latin typeface="Arial" pitchFamily="34" charset="0"/>
                <a:cs typeface="Arial" pitchFamily="34" charset="0"/>
                <a:hlinkClick r:id="rId2"/>
              </a:rPr>
              <a:t>https://sites.google.com/site/mediacentrcetvertakovakv2012/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indent="533400"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Слово учителю </a:t>
            </a:r>
            <a:r>
              <a:rPr lang="ru-RU" u="sng" dirty="0" smtClean="0">
                <a:latin typeface="Arial" pitchFamily="34" charset="0"/>
                <a:cs typeface="Arial" pitchFamily="34" charset="0"/>
                <a:hlinkClick r:id="rId3"/>
              </a:rPr>
              <a:t>http://slovo.mosmetod.ru/avtorskie-materialy/item/407-chetvertakov-k-v-obrazovatelnye-progulki-po-moskve-dlya-detej-doshkolnogo-i-mladshego-shkolnogo-vozrasta-algoritmy-progulok/407-chetvertakov-k-v-obrazovatelnye-progulki-po-moskve-dlya-detej-doshkolnogo-i-mladshego-shkolnogo-vozrasta-algoritmy-progulok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indent="533400"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Дошкольный образовательный архив «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Умнейка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 </a:t>
            </a:r>
            <a:r>
              <a:rPr lang="en-US" dirty="0" smtClean="0">
                <a:latin typeface="Arial" pitchFamily="34" charset="0"/>
                <a:cs typeface="Arial" pitchFamily="34" charset="0"/>
                <a:hlinkClick r:id="rId4"/>
              </a:rPr>
              <a:t>http://gramoteyka.jimdo.com/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indent="533400">
              <a:buFont typeface="Wingdings" pitchFamily="2" charset="2"/>
              <a:buChar char="ü"/>
            </a:pPr>
            <a:r>
              <a:rPr lang="ru-RU" dirty="0" err="1" smtClean="0">
                <a:latin typeface="Arial" pitchFamily="34" charset="0"/>
                <a:cs typeface="Arial" pitchFamily="34" charset="0"/>
              </a:rPr>
              <a:t>Веб-сайт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u="sng" dirty="0" smtClean="0">
                <a:latin typeface="Arial" pitchFamily="34" charset="0"/>
                <a:cs typeface="Arial" pitchFamily="34" charset="0"/>
                <a:hlinkClick r:id="rId5"/>
              </a:rPr>
              <a:t>http://www.liapark.ru/_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indent="533400"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Официальная группа Лианозовского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парка в контакте </a:t>
            </a:r>
          </a:p>
          <a:p>
            <a:r>
              <a:rPr lang="ru-RU" u="sng" dirty="0" smtClean="0">
                <a:latin typeface="Arial" pitchFamily="34" charset="0"/>
                <a:cs typeface="Arial" pitchFamily="34" charset="0"/>
                <a:hlinkClick r:id="rId6"/>
              </a:rPr>
              <a:t>http://vk.com/club50217130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1736" y="1214422"/>
            <a:ext cx="4276492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Полезная информация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рабочий лист 1 прав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" b="86168"/>
          <a:stretch>
            <a:fillRect/>
          </a:stretch>
        </p:blipFill>
        <p:spPr bwMode="auto">
          <a:xfrm>
            <a:off x="285720" y="285728"/>
            <a:ext cx="4143404" cy="6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thumb_280x0_10_w Издательство Марка Украины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4714884"/>
            <a:ext cx="2410688" cy="1845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бочий лист 1 прав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" b="86168"/>
          <a:stretch>
            <a:fillRect/>
          </a:stretch>
        </p:blipFill>
        <p:spPr bwMode="auto">
          <a:xfrm>
            <a:off x="285720" y="285728"/>
            <a:ext cx="4143404" cy="6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5755" y="1124744"/>
            <a:ext cx="775173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Содержание сценария маршрута 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для детей дошкольного возраста направлено на: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2285992"/>
            <a:ext cx="7072362" cy="42473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формирование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интереса воспитанников к городу, его достопримечательностям, памятникам культурного и исторического наследия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создание условия для игровой, двигательной, познавательной, исследовательской и творческой деятельности детей в условиях образовательных маршрутов;</a:t>
            </a:r>
          </a:p>
          <a:p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развитие коммуникативных компетенции детей дошкольного возраста в совместной деятельности со взрослыми, знакомство с правилами безопасности и культурного поведения в городе;</a:t>
            </a:r>
          </a:p>
          <a:p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воспитание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бережного отношения к городу и его культурной среде.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0100" y="2214554"/>
            <a:ext cx="77153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Развитие любознательности и познавательной мотивации</a:t>
            </a:r>
          </a:p>
          <a:p>
            <a:pPr indent="2667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Формирование первичных представлений о свойствах и отношениях объектов окружающего мира</a:t>
            </a:r>
          </a:p>
          <a:p>
            <a:pPr indent="2667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Становление самостоятельности, целенаправленности и саморегуляции собственной деятельности</a:t>
            </a:r>
          </a:p>
          <a:p>
            <a:pPr>
              <a:spcAft>
                <a:spcPts val="600"/>
              </a:spcAft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0298" y="1285860"/>
            <a:ext cx="4211153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Ожидаемый результат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рабочий лист 1 прав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" b="86168"/>
          <a:stretch>
            <a:fillRect/>
          </a:stretch>
        </p:blipFill>
        <p:spPr bwMode="auto">
          <a:xfrm>
            <a:off x="285720" y="285728"/>
            <a:ext cx="4143404" cy="6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&quot;Первые дни в школе&quot; (результаты изучения ребёнка в период адаптации)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4286256"/>
            <a:ext cx="2256985" cy="21817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/>
          <a:srcRect l="1218" t="20402" r="39009"/>
          <a:stretch/>
        </p:blipFill>
        <p:spPr bwMode="auto">
          <a:xfrm>
            <a:off x="6204071" y="204187"/>
            <a:ext cx="2621356" cy="17602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00364" y="857232"/>
            <a:ext cx="2964338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Выбор объекта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рабочий лист 1 прав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" b="86168"/>
          <a:stretch>
            <a:fillRect/>
          </a:stretch>
        </p:blipFill>
        <p:spPr bwMode="auto">
          <a:xfrm>
            <a:off x="74931" y="158839"/>
            <a:ext cx="4143404" cy="6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29124" y="2428868"/>
            <a:ext cx="3318409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Первопроходцы  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неведомых дорожек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IMG_9901.JPG"/>
          <p:cNvPicPr>
            <a:picLocks noChangeAspect="1"/>
          </p:cNvPicPr>
          <p:nvPr/>
        </p:nvPicPr>
        <p:blipFill>
          <a:blip r:embed="rId4" cstate="print"/>
          <a:srcRect l="16814" t="12149" r="3970" b="6669"/>
          <a:stretch>
            <a:fillRect/>
          </a:stretch>
        </p:blipFill>
        <p:spPr>
          <a:xfrm rot="4963974">
            <a:off x="3383480" y="3953450"/>
            <a:ext cx="2654251" cy="1813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IMG_98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892391">
            <a:off x="6161773" y="4025826"/>
            <a:ext cx="2673441" cy="1782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00241" y="1700808"/>
            <a:ext cx="266746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Прокладывание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маршрута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1" y="2772358"/>
            <a:ext cx="2756743" cy="3824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2659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рабочий лист 1 прав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" b="86168"/>
          <a:stretch>
            <a:fillRect/>
          </a:stretch>
        </p:blipFill>
        <p:spPr bwMode="auto">
          <a:xfrm>
            <a:off x="285720" y="285728"/>
            <a:ext cx="4143404" cy="6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IMG_97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1571612"/>
            <a:ext cx="2143140" cy="1428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IMG_97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7950" y="3357562"/>
            <a:ext cx="2035982" cy="1357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IMG_97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868" y="3357562"/>
            <a:ext cx="2143140" cy="1428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IMG_973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15140" y="5072074"/>
            <a:ext cx="2143140" cy="1428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 descr="IMG_976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43372" y="5072074"/>
            <a:ext cx="2143140" cy="14287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IMG_977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00100" y="3357562"/>
            <a:ext cx="2071702" cy="13811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IMG_989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71604" y="5072074"/>
            <a:ext cx="2071670" cy="1381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IMG_988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14678" y="1571612"/>
            <a:ext cx="2143140" cy="1428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 descr="IMG_9876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28595" y="1571612"/>
            <a:ext cx="2143141" cy="1428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071670" y="928670"/>
            <a:ext cx="5421036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Серия фотографий объектов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бочий лист 1 прав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" b="86168"/>
          <a:stretch>
            <a:fillRect/>
          </a:stretch>
        </p:blipFill>
        <p:spPr bwMode="auto">
          <a:xfrm>
            <a:off x="142844" y="142852"/>
            <a:ext cx="4143404" cy="6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0" y="857232"/>
          <a:ext cx="8643998" cy="553212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50561"/>
                <a:gridCol w="6293437"/>
              </a:tblGrid>
              <a:tr h="64294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Рекомендуемый  материал</a:t>
                      </a:r>
                      <a:endParaRPr lang="ru-RU" sz="2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Назначение </a:t>
                      </a:r>
                      <a:r>
                        <a:rPr lang="ru-RU" sz="2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41968">
                <a:tc>
                  <a:txBody>
                    <a:bodyPr/>
                    <a:lstStyle/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рабочие листы</a:t>
                      </a:r>
                      <a:endParaRPr lang="ru-RU" sz="2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Для выполнения заданий на остановках</a:t>
                      </a:r>
                      <a:endParaRPr lang="ru-RU" sz="2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39251">
                <a:tc>
                  <a:txBody>
                    <a:bodyPr/>
                    <a:lstStyle/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фломастеры</a:t>
                      </a:r>
                      <a:endParaRPr lang="ru-RU" sz="2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Для раскрашивания </a:t>
                      </a:r>
                      <a:endParaRPr lang="ru-RU" sz="2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93690">
                <a:tc>
                  <a:txBody>
                    <a:bodyPr/>
                    <a:lstStyle/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папка-планшет с зажимом</a:t>
                      </a:r>
                      <a:endParaRPr lang="ru-RU" sz="2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Для фиксации рабочих</a:t>
                      </a:r>
                      <a:r>
                        <a:rPr lang="ru-RU" sz="2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листов, удобства в выполнении заданий</a:t>
                      </a:r>
                      <a:endParaRPr lang="ru-RU" sz="2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93690">
                <a:tc>
                  <a:txBody>
                    <a:bodyPr/>
                    <a:lstStyle/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фото объектов</a:t>
                      </a:r>
                      <a:endParaRPr lang="ru-RU" sz="2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Для ориентировки на местности и соотнесении фотографий</a:t>
                      </a:r>
                      <a:r>
                        <a:rPr lang="ru-RU" sz="2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с реальными объектами</a:t>
                      </a:r>
                      <a:endParaRPr lang="ru-RU" sz="2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39251">
                <a:tc>
                  <a:txBody>
                    <a:bodyPr/>
                    <a:lstStyle/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фотоаппарат</a:t>
                      </a:r>
                      <a:endParaRPr lang="ru-RU" sz="2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Для фиксации впечатлений</a:t>
                      </a:r>
                      <a:endParaRPr lang="ru-RU" sz="2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93690">
                <a:tc>
                  <a:txBody>
                    <a:bodyPr/>
                    <a:lstStyle/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шнурок</a:t>
                      </a:r>
                      <a:endParaRPr lang="ru-RU" sz="2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Для завязывания узелков по количеству увиденных мостов, для развития мелкой моторики</a:t>
                      </a:r>
                      <a:endParaRPr lang="ru-RU" sz="2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39251">
                <a:tc>
                  <a:txBody>
                    <a:bodyPr/>
                    <a:lstStyle/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бинокль</a:t>
                      </a:r>
                      <a:endParaRPr lang="ru-RU" sz="2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Для нахождения удаленных объектов </a:t>
                      </a:r>
                      <a:endParaRPr lang="ru-RU" sz="2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39251">
                <a:tc>
                  <a:txBody>
                    <a:bodyPr/>
                    <a:lstStyle/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лупы</a:t>
                      </a:r>
                      <a:endParaRPr lang="ru-RU" sz="2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Для</a:t>
                      </a:r>
                      <a:r>
                        <a:rPr lang="ru-RU" sz="2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рассматривания мелких фрагментов объектов </a:t>
                      </a:r>
                      <a:endParaRPr lang="ru-RU" sz="2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0314">
                <a:tc>
                  <a:txBody>
                    <a:bodyPr/>
                    <a:lstStyle/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мыльные пузыри</a:t>
                      </a:r>
                      <a:endParaRPr lang="ru-RU" sz="2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Для дыхательной гимнастики, для прослеживания взора</a:t>
                      </a:r>
                      <a:endParaRPr lang="ru-RU" sz="2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26414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бочий лист 1 прав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" b="86168"/>
          <a:stretch>
            <a:fillRect/>
          </a:stretch>
        </p:blipFill>
        <p:spPr bwMode="auto">
          <a:xfrm>
            <a:off x="285720" y="285728"/>
            <a:ext cx="4143404" cy="6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28596" y="3000372"/>
            <a:ext cx="846331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Информационно-познавательный блок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 В далекие годы (в XVI веке), на берегу небольшой речки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Самотышки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было поселение, принадлежавшее ключнику Мякишеву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Неупокою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Дмитриевичу. Потом (в XIX в.) владельцем стал московский купец Лианозов Георгий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Мартынович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В 1932 году в дубовой роще был создан парк, сохраняющийся и сейчас.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Рекомендуемые мероприятия с детьми: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Предложите детям рассмотреть план-схему и предлагаемые фото объектов и сориентироваться на местности. На протяжении маршрута обращать внимание детей на архитектурные сооружения – мостики: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«Увидел мостик – завяжи узелок на шнурке».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IMG_97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57166"/>
            <a:ext cx="3643338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857226" y="1648252"/>
            <a:ext cx="33797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ОСТАНОВКА 1</a:t>
            </a:r>
            <a:endParaRPr lang="ru-RU" sz="2200" dirty="0" smtClean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Объект: Главный вход</a:t>
            </a:r>
            <a:endParaRPr lang="ru-RU" sz="2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414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1940</TotalTime>
  <Words>974</Words>
  <Application>Microsoft Office PowerPoint</Application>
  <PresentationFormat>Экран (4:3)</PresentationFormat>
  <Paragraphs>137</Paragraphs>
  <Slides>33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Оксана</cp:lastModifiedBy>
  <cp:revision>143</cp:revision>
  <dcterms:created xsi:type="dcterms:W3CDTF">2015-04-02T19:32:02Z</dcterms:created>
  <dcterms:modified xsi:type="dcterms:W3CDTF">2016-01-31T20:51:44Z</dcterms:modified>
</cp:coreProperties>
</file>