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2" r:id="rId4"/>
    <p:sldId id="269" r:id="rId5"/>
    <p:sldId id="257" r:id="rId6"/>
    <p:sldId id="270" r:id="rId7"/>
    <p:sldId id="258" r:id="rId8"/>
    <p:sldId id="264" r:id="rId9"/>
    <p:sldId id="265" r:id="rId10"/>
    <p:sldId id="266" r:id="rId11"/>
    <p:sldId id="272" r:id="rId12"/>
    <p:sldId id="267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0463E-FBCB-472C-893A-77550106203E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81EDFE-EF33-4B47-8F58-55FAB90676FA}">
      <dgm:prSet phldrT="[Текст]" custT="1"/>
      <dgm:spPr/>
      <dgm:t>
        <a:bodyPr/>
        <a:lstStyle/>
        <a:p>
          <a:r>
            <a:rPr lang="ru-RU" sz="3200" b="1" dirty="0" smtClean="0">
              <a:effectLst/>
              <a:latin typeface="+mj-lt"/>
            </a:rPr>
            <a:t>Неравенства вида</a:t>
          </a:r>
          <a:endParaRPr lang="ru-RU" sz="3200" b="1" dirty="0">
            <a:latin typeface="+mj-lt"/>
          </a:endParaRPr>
        </a:p>
      </dgm:t>
    </dgm:pt>
    <dgm:pt modelId="{79B7B35E-FF4D-4A49-9C30-130B4F576660}" type="parTrans" cxnId="{E7EA6064-EC55-4565-8E88-0AD09C2489DE}">
      <dgm:prSet/>
      <dgm:spPr/>
      <dgm:t>
        <a:bodyPr/>
        <a:lstStyle/>
        <a:p>
          <a:endParaRPr lang="ru-RU" sz="3200"/>
        </a:p>
      </dgm:t>
    </dgm:pt>
    <dgm:pt modelId="{B10999C8-5E86-48B6-8321-83F5535E422F}" type="sibTrans" cxnId="{E7EA6064-EC55-4565-8E88-0AD09C2489DE}">
      <dgm:prSet/>
      <dgm:spPr/>
      <dgm:t>
        <a:bodyPr/>
        <a:lstStyle/>
        <a:p>
          <a:endParaRPr lang="ru-RU" sz="3200"/>
        </a:p>
      </dgm:t>
    </dgm:pt>
    <dgm:pt modelId="{CBE4F076-0D27-4815-8C79-FDB8EC932D38}">
      <dgm:prSet phldrT="[Текст]" custT="1"/>
      <dgm:spPr/>
      <dgm:t>
        <a:bodyPr/>
        <a:lstStyle/>
        <a:p>
          <a:r>
            <a:rPr lang="en-US" sz="3200" b="1" dirty="0" smtClean="0">
              <a:effectLst/>
              <a:latin typeface="+mj-lt"/>
            </a:rPr>
            <a:t>ax</a:t>
          </a:r>
          <a:r>
            <a:rPr lang="en-US" sz="3200" b="1" dirty="0" smtClean="0">
              <a:effectLst/>
              <a:latin typeface="+mj-lt"/>
              <a:cs typeface="Arial" charset="0"/>
            </a:rPr>
            <a:t>²</a:t>
          </a:r>
          <a:r>
            <a:rPr lang="en-US" sz="3200" b="1" dirty="0" smtClean="0">
              <a:effectLst/>
              <a:latin typeface="+mj-lt"/>
            </a:rPr>
            <a:t>+bx+c</a:t>
          </a:r>
          <a:r>
            <a:rPr lang="en-US" sz="3200" b="1" dirty="0" smtClean="0">
              <a:effectLst/>
              <a:latin typeface="+mj-lt"/>
              <a:cs typeface="Arial" charset="0"/>
            </a:rPr>
            <a:t>&gt;</a:t>
          </a:r>
          <a:r>
            <a:rPr lang="en-US" sz="3200" b="1" dirty="0" smtClean="0">
              <a:effectLst/>
              <a:latin typeface="+mj-lt"/>
            </a:rPr>
            <a:t>0</a:t>
          </a:r>
          <a:r>
            <a:rPr lang="ru-RU" sz="3200" b="1" dirty="0" smtClean="0">
              <a:effectLst/>
              <a:latin typeface="+mj-lt"/>
            </a:rPr>
            <a:t>               </a:t>
          </a:r>
          <a:r>
            <a:rPr lang="en-US" sz="3200" b="1" dirty="0" smtClean="0">
              <a:effectLst/>
              <a:latin typeface="+mj-lt"/>
            </a:rPr>
            <a:t>ax</a:t>
          </a:r>
          <a:r>
            <a:rPr lang="en-US" sz="3200" b="1" dirty="0" smtClean="0">
              <a:effectLst/>
              <a:latin typeface="+mj-lt"/>
              <a:cs typeface="Arial" charset="0"/>
            </a:rPr>
            <a:t>²</a:t>
          </a:r>
          <a:r>
            <a:rPr lang="en-US" sz="3200" b="1" dirty="0" smtClean="0">
              <a:effectLst/>
              <a:latin typeface="+mj-lt"/>
            </a:rPr>
            <a:t>+bx+c</a:t>
          </a:r>
          <a:r>
            <a:rPr lang="en-US" sz="3200" b="1" dirty="0" smtClean="0">
              <a:effectLst/>
              <a:latin typeface="+mj-lt"/>
              <a:cs typeface="Arial" charset="0"/>
            </a:rPr>
            <a:t>≥</a:t>
          </a:r>
          <a:r>
            <a:rPr lang="en-US" sz="3200" b="1" dirty="0" smtClean="0">
              <a:effectLst/>
              <a:latin typeface="+mj-lt"/>
            </a:rPr>
            <a:t>0</a:t>
          </a:r>
          <a:endParaRPr lang="ru-RU" sz="3200" b="1" dirty="0">
            <a:latin typeface="+mj-lt"/>
          </a:endParaRPr>
        </a:p>
      </dgm:t>
    </dgm:pt>
    <dgm:pt modelId="{7F9BD91A-7067-4A31-B5F0-33783CAB20CF}" type="parTrans" cxnId="{77A33696-F870-4D5F-A9D6-B2568E62FA7E}">
      <dgm:prSet/>
      <dgm:spPr/>
      <dgm:t>
        <a:bodyPr/>
        <a:lstStyle/>
        <a:p>
          <a:endParaRPr lang="ru-RU" sz="3200"/>
        </a:p>
      </dgm:t>
    </dgm:pt>
    <dgm:pt modelId="{AEF90A06-3FE1-4A33-B231-AF466E57F711}" type="sibTrans" cxnId="{77A33696-F870-4D5F-A9D6-B2568E62FA7E}">
      <dgm:prSet/>
      <dgm:spPr/>
      <dgm:t>
        <a:bodyPr/>
        <a:lstStyle/>
        <a:p>
          <a:endParaRPr lang="ru-RU" sz="3200"/>
        </a:p>
      </dgm:t>
    </dgm:pt>
    <dgm:pt modelId="{2C83E96C-3EAE-4972-B23D-67F7D035343E}">
      <dgm:prSet phldrT="[Текст]" custT="1"/>
      <dgm:spPr/>
      <dgm:t>
        <a:bodyPr/>
        <a:lstStyle/>
        <a:p>
          <a:r>
            <a:rPr lang="en-US" sz="3200" b="1" dirty="0" smtClean="0">
              <a:effectLst/>
              <a:latin typeface="+mj-lt"/>
            </a:rPr>
            <a:t>ax</a:t>
          </a:r>
          <a:r>
            <a:rPr lang="en-US" sz="3200" b="1" dirty="0" smtClean="0">
              <a:effectLst/>
              <a:latin typeface="+mj-lt"/>
              <a:cs typeface="Arial" charset="0"/>
            </a:rPr>
            <a:t>²</a:t>
          </a:r>
          <a:r>
            <a:rPr lang="en-US" sz="3200" b="1" dirty="0" smtClean="0">
              <a:effectLst/>
              <a:latin typeface="+mj-lt"/>
            </a:rPr>
            <a:t>+bx+c</a:t>
          </a:r>
          <a:r>
            <a:rPr lang="en-US" sz="3200" b="1" dirty="0" smtClean="0">
              <a:effectLst/>
              <a:latin typeface="+mj-lt"/>
              <a:cs typeface="Arial" charset="0"/>
            </a:rPr>
            <a:t>&lt;</a:t>
          </a:r>
          <a:r>
            <a:rPr lang="en-US" sz="3200" b="1" dirty="0" smtClean="0">
              <a:effectLst/>
              <a:latin typeface="+mj-lt"/>
            </a:rPr>
            <a:t>0</a:t>
          </a:r>
          <a:r>
            <a:rPr lang="ru-RU" sz="3200" b="1" dirty="0" smtClean="0">
              <a:effectLst/>
              <a:latin typeface="+mj-lt"/>
            </a:rPr>
            <a:t>           </a:t>
          </a:r>
          <a:r>
            <a:rPr lang="en-US" sz="3200" b="1" dirty="0" smtClean="0">
              <a:effectLst/>
              <a:latin typeface="+mj-lt"/>
            </a:rPr>
            <a:t>ax</a:t>
          </a:r>
          <a:r>
            <a:rPr lang="en-US" sz="3200" b="1" dirty="0" smtClean="0">
              <a:effectLst/>
              <a:latin typeface="+mj-lt"/>
              <a:cs typeface="Arial" charset="0"/>
            </a:rPr>
            <a:t>²</a:t>
          </a:r>
          <a:r>
            <a:rPr lang="en-US" sz="3200" b="1" dirty="0" smtClean="0">
              <a:effectLst/>
              <a:latin typeface="+mj-lt"/>
            </a:rPr>
            <a:t>+bx+c</a:t>
          </a:r>
          <a:r>
            <a:rPr lang="en-US" sz="3200" b="1" dirty="0" smtClean="0">
              <a:effectLst/>
              <a:latin typeface="+mj-lt"/>
              <a:cs typeface="Arial" charset="0"/>
            </a:rPr>
            <a:t>≤</a:t>
          </a:r>
          <a:r>
            <a:rPr lang="en-US" sz="3200" b="1" dirty="0" smtClean="0">
              <a:effectLst/>
              <a:latin typeface="+mj-lt"/>
            </a:rPr>
            <a:t>0</a:t>
          </a:r>
          <a:endParaRPr lang="ru-RU" sz="3200" b="1" dirty="0">
            <a:latin typeface="+mj-lt"/>
          </a:endParaRPr>
        </a:p>
      </dgm:t>
    </dgm:pt>
    <dgm:pt modelId="{C8363502-585F-4671-85B1-575B9968B724}" type="parTrans" cxnId="{E766DEC1-1103-4EEE-A4C1-E6B7537233D6}">
      <dgm:prSet/>
      <dgm:spPr/>
      <dgm:t>
        <a:bodyPr/>
        <a:lstStyle/>
        <a:p>
          <a:endParaRPr lang="ru-RU" sz="3200"/>
        </a:p>
      </dgm:t>
    </dgm:pt>
    <dgm:pt modelId="{41E504D7-E12E-4CE0-BE5E-0D51221B95C4}" type="sibTrans" cxnId="{E766DEC1-1103-4EEE-A4C1-E6B7537233D6}">
      <dgm:prSet/>
      <dgm:spPr/>
      <dgm:t>
        <a:bodyPr/>
        <a:lstStyle/>
        <a:p>
          <a:endParaRPr lang="ru-RU" sz="3200"/>
        </a:p>
      </dgm:t>
    </dgm:pt>
    <dgm:pt modelId="{C0C8F21C-23BA-4832-A9E1-02FE4E11EE42}">
      <dgm:prSet phldrT="[Текст]" custT="1"/>
      <dgm:spPr/>
      <dgm:t>
        <a:bodyPr/>
        <a:lstStyle/>
        <a:p>
          <a:r>
            <a:rPr lang="en-US" sz="3200" b="1" smtClean="0">
              <a:effectLst/>
              <a:latin typeface="+mj-lt"/>
            </a:rPr>
            <a:t>a</a:t>
          </a:r>
          <a:r>
            <a:rPr lang="ru-RU" sz="3200" b="1" smtClean="0">
              <a:effectLst/>
              <a:latin typeface="+mj-lt"/>
            </a:rPr>
            <a:t>,</a:t>
          </a:r>
          <a:r>
            <a:rPr lang="en-US" sz="3200" b="1" smtClean="0">
              <a:effectLst/>
              <a:latin typeface="+mj-lt"/>
            </a:rPr>
            <a:t>b</a:t>
          </a:r>
          <a:r>
            <a:rPr lang="ru-RU" sz="3200" b="1" smtClean="0">
              <a:effectLst/>
              <a:latin typeface="+mj-lt"/>
            </a:rPr>
            <a:t>,</a:t>
          </a:r>
          <a:r>
            <a:rPr lang="en-US" sz="3200" b="1" smtClean="0">
              <a:effectLst/>
              <a:latin typeface="+mj-lt"/>
            </a:rPr>
            <a:t>c</a:t>
          </a:r>
          <a:r>
            <a:rPr lang="ru-RU" sz="3200" b="1" smtClean="0">
              <a:effectLst/>
              <a:latin typeface="+mj-lt"/>
            </a:rPr>
            <a:t> – некоторые числа, причём </a:t>
          </a:r>
        </a:p>
        <a:p>
          <a:r>
            <a:rPr lang="ru-RU" sz="3200" b="1" smtClean="0">
              <a:effectLst/>
              <a:latin typeface="+mj-lt"/>
            </a:rPr>
            <a:t>а </a:t>
          </a:r>
          <a:r>
            <a:rPr lang="ru-RU" sz="3200" b="1" smtClean="0">
              <a:effectLst/>
              <a:latin typeface="+mj-lt"/>
              <a:cs typeface="Arial" charset="0"/>
            </a:rPr>
            <a:t>≠</a:t>
          </a:r>
          <a:r>
            <a:rPr lang="ru-RU" sz="3200" b="1" smtClean="0">
              <a:effectLst/>
              <a:latin typeface="+mj-lt"/>
            </a:rPr>
            <a:t> 0, х - переменная</a:t>
          </a:r>
          <a:endParaRPr lang="ru-RU" sz="3200" b="1" dirty="0">
            <a:latin typeface="+mj-lt"/>
          </a:endParaRPr>
        </a:p>
      </dgm:t>
    </dgm:pt>
    <dgm:pt modelId="{A18B482C-3034-47CB-829A-96E57570A669}" type="parTrans" cxnId="{A6B9E9D8-FD49-4675-8469-2DCBBADEA79F}">
      <dgm:prSet/>
      <dgm:spPr/>
      <dgm:t>
        <a:bodyPr/>
        <a:lstStyle/>
        <a:p>
          <a:endParaRPr lang="ru-RU" sz="3200"/>
        </a:p>
      </dgm:t>
    </dgm:pt>
    <dgm:pt modelId="{6978B920-BC8A-43AE-91C8-ABDFF1CCE85B}" type="sibTrans" cxnId="{A6B9E9D8-FD49-4675-8469-2DCBBADEA79F}">
      <dgm:prSet/>
      <dgm:spPr/>
      <dgm:t>
        <a:bodyPr/>
        <a:lstStyle/>
        <a:p>
          <a:endParaRPr lang="ru-RU" sz="3200"/>
        </a:p>
      </dgm:t>
    </dgm:pt>
    <dgm:pt modelId="{81585956-5796-429E-8FEF-111574E9118D}">
      <dgm:prSet phldrT="[Текст]" custT="1"/>
      <dgm:spPr/>
      <dgm:t>
        <a:bodyPr/>
        <a:lstStyle/>
        <a:p>
          <a:r>
            <a:rPr lang="ru-RU" sz="3200" b="1" smtClean="0">
              <a:effectLst/>
              <a:latin typeface="+mj-lt"/>
            </a:rPr>
            <a:t>называют квадратными неравенствами </a:t>
          </a:r>
          <a:endParaRPr lang="ru-RU" sz="3200" b="1" dirty="0">
            <a:latin typeface="+mj-lt"/>
          </a:endParaRPr>
        </a:p>
      </dgm:t>
    </dgm:pt>
    <dgm:pt modelId="{6AD6DCA2-0D5A-48F1-A37C-0CD8C863442B}" type="parTrans" cxnId="{E6ED3C9C-E4C1-44EE-9AC1-2C66BE4E1E7D}">
      <dgm:prSet/>
      <dgm:spPr/>
      <dgm:t>
        <a:bodyPr/>
        <a:lstStyle/>
        <a:p>
          <a:endParaRPr lang="ru-RU" sz="3200"/>
        </a:p>
      </dgm:t>
    </dgm:pt>
    <dgm:pt modelId="{86F57AC3-CBA4-4F19-9396-FAA767989601}" type="sibTrans" cxnId="{E6ED3C9C-E4C1-44EE-9AC1-2C66BE4E1E7D}">
      <dgm:prSet/>
      <dgm:spPr/>
      <dgm:t>
        <a:bodyPr/>
        <a:lstStyle/>
        <a:p>
          <a:endParaRPr lang="ru-RU" sz="3200"/>
        </a:p>
      </dgm:t>
    </dgm:pt>
    <dgm:pt modelId="{858597A5-7411-44A7-AA18-827163245B61}" type="pres">
      <dgm:prSet presAssocID="{3660463E-FBCB-472C-893A-7755010620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67CB9-5315-4F35-81DB-63E854B55A3B}" type="pres">
      <dgm:prSet presAssocID="{81585956-5796-429E-8FEF-111574E9118D}" presName="boxAndChildren" presStyleCnt="0"/>
      <dgm:spPr/>
      <dgm:t>
        <a:bodyPr/>
        <a:lstStyle/>
        <a:p>
          <a:endParaRPr lang="ru-RU"/>
        </a:p>
      </dgm:t>
    </dgm:pt>
    <dgm:pt modelId="{EE78EEA6-48BE-4F82-BD68-82328F7502ED}" type="pres">
      <dgm:prSet presAssocID="{81585956-5796-429E-8FEF-111574E9118D}" presName="parentTextBox" presStyleLbl="node1" presStyleIdx="0" presStyleCnt="3" custScaleY="50337"/>
      <dgm:spPr/>
      <dgm:t>
        <a:bodyPr/>
        <a:lstStyle/>
        <a:p>
          <a:endParaRPr lang="ru-RU"/>
        </a:p>
      </dgm:t>
    </dgm:pt>
    <dgm:pt modelId="{BF2D1C59-891B-4746-B746-331FC97D1EE6}" type="pres">
      <dgm:prSet presAssocID="{6978B920-BC8A-43AE-91C8-ABDFF1CCE85B}" presName="sp" presStyleCnt="0"/>
      <dgm:spPr/>
      <dgm:t>
        <a:bodyPr/>
        <a:lstStyle/>
        <a:p>
          <a:endParaRPr lang="ru-RU"/>
        </a:p>
      </dgm:t>
    </dgm:pt>
    <dgm:pt modelId="{DA9C9E01-0186-4F53-82E6-9A709D095EF8}" type="pres">
      <dgm:prSet presAssocID="{C0C8F21C-23BA-4832-A9E1-02FE4E11EE42}" presName="arrowAndChildren" presStyleCnt="0"/>
      <dgm:spPr/>
      <dgm:t>
        <a:bodyPr/>
        <a:lstStyle/>
        <a:p>
          <a:endParaRPr lang="ru-RU"/>
        </a:p>
      </dgm:t>
    </dgm:pt>
    <dgm:pt modelId="{C55FEF76-FF22-4B06-9259-681FA86C2E44}" type="pres">
      <dgm:prSet presAssocID="{C0C8F21C-23BA-4832-A9E1-02FE4E11EE42}" presName="parentTextArrow" presStyleLbl="node1" presStyleIdx="1" presStyleCnt="3" custScaleY="66880"/>
      <dgm:spPr/>
      <dgm:t>
        <a:bodyPr/>
        <a:lstStyle/>
        <a:p>
          <a:endParaRPr lang="ru-RU"/>
        </a:p>
      </dgm:t>
    </dgm:pt>
    <dgm:pt modelId="{74CFBD8C-71CF-417E-B454-CA4A6C3B78EB}" type="pres">
      <dgm:prSet presAssocID="{B10999C8-5E86-48B6-8321-83F5535E422F}" presName="sp" presStyleCnt="0"/>
      <dgm:spPr/>
      <dgm:t>
        <a:bodyPr/>
        <a:lstStyle/>
        <a:p>
          <a:endParaRPr lang="ru-RU"/>
        </a:p>
      </dgm:t>
    </dgm:pt>
    <dgm:pt modelId="{B4284730-9B10-42DD-831E-F3EC5DB3413D}" type="pres">
      <dgm:prSet presAssocID="{BE81EDFE-EF33-4B47-8F58-55FAB90676FA}" presName="arrowAndChildren" presStyleCnt="0"/>
      <dgm:spPr/>
      <dgm:t>
        <a:bodyPr/>
        <a:lstStyle/>
        <a:p>
          <a:endParaRPr lang="ru-RU"/>
        </a:p>
      </dgm:t>
    </dgm:pt>
    <dgm:pt modelId="{3DC61131-3D2F-46E8-990F-95108E8BEFBC}" type="pres">
      <dgm:prSet presAssocID="{BE81EDFE-EF33-4B47-8F58-55FAB90676F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830A272-30D1-4D31-A3AC-60FB3C903421}" type="pres">
      <dgm:prSet presAssocID="{BE81EDFE-EF33-4B47-8F58-55FAB90676FA}" presName="arrow" presStyleLbl="node1" presStyleIdx="2" presStyleCnt="3"/>
      <dgm:spPr/>
      <dgm:t>
        <a:bodyPr/>
        <a:lstStyle/>
        <a:p>
          <a:endParaRPr lang="ru-RU"/>
        </a:p>
      </dgm:t>
    </dgm:pt>
    <dgm:pt modelId="{F5B349C0-FD5F-4E3F-BDC1-EAF7C8C59626}" type="pres">
      <dgm:prSet presAssocID="{BE81EDFE-EF33-4B47-8F58-55FAB90676FA}" presName="descendantArrow" presStyleCnt="0"/>
      <dgm:spPr/>
      <dgm:t>
        <a:bodyPr/>
        <a:lstStyle/>
        <a:p>
          <a:endParaRPr lang="ru-RU"/>
        </a:p>
      </dgm:t>
    </dgm:pt>
    <dgm:pt modelId="{EDF4BCA0-AB22-4B7F-95BB-131DD148A47B}" type="pres">
      <dgm:prSet presAssocID="{CBE4F076-0D27-4815-8C79-FDB8EC932D38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805EF-8429-4862-B48F-8BC513EF2A2D}" type="pres">
      <dgm:prSet presAssocID="{2C83E96C-3EAE-4972-B23D-67F7D035343E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9E9D8-FD49-4675-8469-2DCBBADEA79F}" srcId="{3660463E-FBCB-472C-893A-77550106203E}" destId="{C0C8F21C-23BA-4832-A9E1-02FE4E11EE42}" srcOrd="1" destOrd="0" parTransId="{A18B482C-3034-47CB-829A-96E57570A669}" sibTransId="{6978B920-BC8A-43AE-91C8-ABDFF1CCE85B}"/>
    <dgm:cxn modelId="{77A33696-F870-4D5F-A9D6-B2568E62FA7E}" srcId="{BE81EDFE-EF33-4B47-8F58-55FAB90676FA}" destId="{CBE4F076-0D27-4815-8C79-FDB8EC932D38}" srcOrd="0" destOrd="0" parTransId="{7F9BD91A-7067-4A31-B5F0-33783CAB20CF}" sibTransId="{AEF90A06-3FE1-4A33-B231-AF466E57F711}"/>
    <dgm:cxn modelId="{BE66FD34-7E74-41A9-B04C-8A910D7F7F83}" type="presOf" srcId="{C0C8F21C-23BA-4832-A9E1-02FE4E11EE42}" destId="{C55FEF76-FF22-4B06-9259-681FA86C2E44}" srcOrd="0" destOrd="0" presId="urn:microsoft.com/office/officeart/2005/8/layout/process4"/>
    <dgm:cxn modelId="{74AC9EEB-B556-4245-A5C8-2270A668A57C}" type="presOf" srcId="{BE81EDFE-EF33-4B47-8F58-55FAB90676FA}" destId="{C830A272-30D1-4D31-A3AC-60FB3C903421}" srcOrd="1" destOrd="0" presId="urn:microsoft.com/office/officeart/2005/8/layout/process4"/>
    <dgm:cxn modelId="{E6ED3C9C-E4C1-44EE-9AC1-2C66BE4E1E7D}" srcId="{3660463E-FBCB-472C-893A-77550106203E}" destId="{81585956-5796-429E-8FEF-111574E9118D}" srcOrd="2" destOrd="0" parTransId="{6AD6DCA2-0D5A-48F1-A37C-0CD8C863442B}" sibTransId="{86F57AC3-CBA4-4F19-9396-FAA767989601}"/>
    <dgm:cxn modelId="{E766DEC1-1103-4EEE-A4C1-E6B7537233D6}" srcId="{BE81EDFE-EF33-4B47-8F58-55FAB90676FA}" destId="{2C83E96C-3EAE-4972-B23D-67F7D035343E}" srcOrd="1" destOrd="0" parTransId="{C8363502-585F-4671-85B1-575B9968B724}" sibTransId="{41E504D7-E12E-4CE0-BE5E-0D51221B95C4}"/>
    <dgm:cxn modelId="{9EF10B63-CDC6-493E-AA0E-1F5A7E1C9DD7}" type="presOf" srcId="{3660463E-FBCB-472C-893A-77550106203E}" destId="{858597A5-7411-44A7-AA18-827163245B61}" srcOrd="0" destOrd="0" presId="urn:microsoft.com/office/officeart/2005/8/layout/process4"/>
    <dgm:cxn modelId="{1A868B7E-81DF-4F44-A33C-048F57B183CF}" type="presOf" srcId="{BE81EDFE-EF33-4B47-8F58-55FAB90676FA}" destId="{3DC61131-3D2F-46E8-990F-95108E8BEFBC}" srcOrd="0" destOrd="0" presId="urn:microsoft.com/office/officeart/2005/8/layout/process4"/>
    <dgm:cxn modelId="{E7EA6064-EC55-4565-8E88-0AD09C2489DE}" srcId="{3660463E-FBCB-472C-893A-77550106203E}" destId="{BE81EDFE-EF33-4B47-8F58-55FAB90676FA}" srcOrd="0" destOrd="0" parTransId="{79B7B35E-FF4D-4A49-9C30-130B4F576660}" sibTransId="{B10999C8-5E86-48B6-8321-83F5535E422F}"/>
    <dgm:cxn modelId="{4454F48E-631B-4E71-8E03-30ED8C90D735}" type="presOf" srcId="{81585956-5796-429E-8FEF-111574E9118D}" destId="{EE78EEA6-48BE-4F82-BD68-82328F7502ED}" srcOrd="0" destOrd="0" presId="urn:microsoft.com/office/officeart/2005/8/layout/process4"/>
    <dgm:cxn modelId="{DA919065-04B8-4105-89B2-42A4102625C8}" type="presOf" srcId="{CBE4F076-0D27-4815-8C79-FDB8EC932D38}" destId="{EDF4BCA0-AB22-4B7F-95BB-131DD148A47B}" srcOrd="0" destOrd="0" presId="urn:microsoft.com/office/officeart/2005/8/layout/process4"/>
    <dgm:cxn modelId="{CCC1698F-44E0-4BD6-80CC-88F992A9625A}" type="presOf" srcId="{2C83E96C-3EAE-4972-B23D-67F7D035343E}" destId="{CC3805EF-8429-4862-B48F-8BC513EF2A2D}" srcOrd="0" destOrd="0" presId="urn:microsoft.com/office/officeart/2005/8/layout/process4"/>
    <dgm:cxn modelId="{F93F820F-0593-4303-AA76-78A0B40AEFA2}" type="presParOf" srcId="{858597A5-7411-44A7-AA18-827163245B61}" destId="{5E167CB9-5315-4F35-81DB-63E854B55A3B}" srcOrd="0" destOrd="0" presId="urn:microsoft.com/office/officeart/2005/8/layout/process4"/>
    <dgm:cxn modelId="{7C370DFD-FA2D-49E0-B156-215A037FB979}" type="presParOf" srcId="{5E167CB9-5315-4F35-81DB-63E854B55A3B}" destId="{EE78EEA6-48BE-4F82-BD68-82328F7502ED}" srcOrd="0" destOrd="0" presId="urn:microsoft.com/office/officeart/2005/8/layout/process4"/>
    <dgm:cxn modelId="{55966DE9-0EC7-4384-BFDA-754713D43D25}" type="presParOf" srcId="{858597A5-7411-44A7-AA18-827163245B61}" destId="{BF2D1C59-891B-4746-B746-331FC97D1EE6}" srcOrd="1" destOrd="0" presId="urn:microsoft.com/office/officeart/2005/8/layout/process4"/>
    <dgm:cxn modelId="{4A376549-82E1-4E1E-81A1-B7E121046E7D}" type="presParOf" srcId="{858597A5-7411-44A7-AA18-827163245B61}" destId="{DA9C9E01-0186-4F53-82E6-9A709D095EF8}" srcOrd="2" destOrd="0" presId="urn:microsoft.com/office/officeart/2005/8/layout/process4"/>
    <dgm:cxn modelId="{C03D27F6-AB9D-49ED-B2AC-C413BCFC9C05}" type="presParOf" srcId="{DA9C9E01-0186-4F53-82E6-9A709D095EF8}" destId="{C55FEF76-FF22-4B06-9259-681FA86C2E44}" srcOrd="0" destOrd="0" presId="urn:microsoft.com/office/officeart/2005/8/layout/process4"/>
    <dgm:cxn modelId="{9B96CF6A-8025-4C03-878D-11B99AC145D6}" type="presParOf" srcId="{858597A5-7411-44A7-AA18-827163245B61}" destId="{74CFBD8C-71CF-417E-B454-CA4A6C3B78EB}" srcOrd="3" destOrd="0" presId="urn:microsoft.com/office/officeart/2005/8/layout/process4"/>
    <dgm:cxn modelId="{2B95CD26-8107-4EBC-85DE-A9D2740174CB}" type="presParOf" srcId="{858597A5-7411-44A7-AA18-827163245B61}" destId="{B4284730-9B10-42DD-831E-F3EC5DB3413D}" srcOrd="4" destOrd="0" presId="urn:microsoft.com/office/officeart/2005/8/layout/process4"/>
    <dgm:cxn modelId="{BA7FE088-B794-4DF1-915F-E8DF3B034B18}" type="presParOf" srcId="{B4284730-9B10-42DD-831E-F3EC5DB3413D}" destId="{3DC61131-3D2F-46E8-990F-95108E8BEFBC}" srcOrd="0" destOrd="0" presId="urn:microsoft.com/office/officeart/2005/8/layout/process4"/>
    <dgm:cxn modelId="{305AA1D1-4B45-41D7-96BD-63F80B181D90}" type="presParOf" srcId="{B4284730-9B10-42DD-831E-F3EC5DB3413D}" destId="{C830A272-30D1-4D31-A3AC-60FB3C903421}" srcOrd="1" destOrd="0" presId="urn:microsoft.com/office/officeart/2005/8/layout/process4"/>
    <dgm:cxn modelId="{E213CEF7-FF28-4694-8C20-2D3CFEAABF41}" type="presParOf" srcId="{B4284730-9B10-42DD-831E-F3EC5DB3413D}" destId="{F5B349C0-FD5F-4E3F-BDC1-EAF7C8C59626}" srcOrd="2" destOrd="0" presId="urn:microsoft.com/office/officeart/2005/8/layout/process4"/>
    <dgm:cxn modelId="{3CFF9053-6050-46E5-A89B-4FFA30675AFB}" type="presParOf" srcId="{F5B349C0-FD5F-4E3F-BDC1-EAF7C8C59626}" destId="{EDF4BCA0-AB22-4B7F-95BB-131DD148A47B}" srcOrd="0" destOrd="0" presId="urn:microsoft.com/office/officeart/2005/8/layout/process4"/>
    <dgm:cxn modelId="{D63E6FF6-2EE0-40A0-8C79-3E1622888694}" type="presParOf" srcId="{F5B349C0-FD5F-4E3F-BDC1-EAF7C8C59626}" destId="{CC3805EF-8429-4862-B48F-8BC513EF2A2D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78EEA6-48BE-4F82-BD68-82328F7502ED}">
      <dsp:nvSpPr>
        <dsp:cNvPr id="0" name=""/>
        <dsp:cNvSpPr/>
      </dsp:nvSpPr>
      <dsp:spPr>
        <a:xfrm>
          <a:off x="0" y="4944949"/>
          <a:ext cx="7776864" cy="9806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effectLst/>
              <a:latin typeface="+mj-lt"/>
            </a:rPr>
            <a:t>называют квадратными неравенствами </a:t>
          </a:r>
          <a:endParaRPr lang="ru-RU" sz="3200" b="1" kern="1200" dirty="0">
            <a:latin typeface="+mj-lt"/>
          </a:endParaRPr>
        </a:p>
      </dsp:txBody>
      <dsp:txXfrm>
        <a:off x="0" y="4944949"/>
        <a:ext cx="7776864" cy="980683"/>
      </dsp:txXfrm>
    </dsp:sp>
    <dsp:sp modelId="{C55FEF76-FF22-4B06-9259-681FA86C2E44}">
      <dsp:nvSpPr>
        <dsp:cNvPr id="0" name=""/>
        <dsp:cNvSpPr/>
      </dsp:nvSpPr>
      <dsp:spPr>
        <a:xfrm rot="10800000">
          <a:off x="0" y="2970189"/>
          <a:ext cx="7776864" cy="2003983"/>
        </a:xfrm>
        <a:prstGeom prst="upArrowCallou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  <a:latin typeface="+mj-lt"/>
            </a:rPr>
            <a:t>a</a:t>
          </a:r>
          <a:r>
            <a:rPr lang="ru-RU" sz="3200" b="1" kern="1200" smtClean="0">
              <a:effectLst/>
              <a:latin typeface="+mj-lt"/>
            </a:rPr>
            <a:t>,</a:t>
          </a:r>
          <a:r>
            <a:rPr lang="en-US" sz="3200" b="1" kern="1200" smtClean="0">
              <a:effectLst/>
              <a:latin typeface="+mj-lt"/>
            </a:rPr>
            <a:t>b</a:t>
          </a:r>
          <a:r>
            <a:rPr lang="ru-RU" sz="3200" b="1" kern="1200" smtClean="0">
              <a:effectLst/>
              <a:latin typeface="+mj-lt"/>
            </a:rPr>
            <a:t>,</a:t>
          </a:r>
          <a:r>
            <a:rPr lang="en-US" sz="3200" b="1" kern="1200" smtClean="0">
              <a:effectLst/>
              <a:latin typeface="+mj-lt"/>
            </a:rPr>
            <a:t>c</a:t>
          </a:r>
          <a:r>
            <a:rPr lang="ru-RU" sz="3200" b="1" kern="1200" smtClean="0">
              <a:effectLst/>
              <a:latin typeface="+mj-lt"/>
            </a:rPr>
            <a:t> – некоторые числа, причём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effectLst/>
              <a:latin typeface="+mj-lt"/>
            </a:rPr>
            <a:t>а </a:t>
          </a:r>
          <a:r>
            <a:rPr lang="ru-RU" sz="3200" b="1" kern="1200" smtClean="0">
              <a:effectLst/>
              <a:latin typeface="+mj-lt"/>
              <a:cs typeface="Arial" charset="0"/>
            </a:rPr>
            <a:t>≠</a:t>
          </a:r>
          <a:r>
            <a:rPr lang="ru-RU" sz="3200" b="1" kern="1200" smtClean="0">
              <a:effectLst/>
              <a:latin typeface="+mj-lt"/>
            </a:rPr>
            <a:t> 0, х - переменная</a:t>
          </a:r>
          <a:endParaRPr lang="ru-RU" sz="3200" b="1" kern="1200" dirty="0">
            <a:latin typeface="+mj-lt"/>
          </a:endParaRPr>
        </a:p>
      </dsp:txBody>
      <dsp:txXfrm rot="10800000">
        <a:off x="0" y="2970189"/>
        <a:ext cx="7776864" cy="2003983"/>
      </dsp:txXfrm>
    </dsp:sp>
    <dsp:sp modelId="{C830A272-30D1-4D31-A3AC-60FB3C903421}">
      <dsp:nvSpPr>
        <dsp:cNvPr id="0" name=""/>
        <dsp:cNvSpPr/>
      </dsp:nvSpPr>
      <dsp:spPr>
        <a:xfrm rot="10800000">
          <a:off x="0" y="3025"/>
          <a:ext cx="7776864" cy="2996387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/>
              <a:latin typeface="+mj-lt"/>
            </a:rPr>
            <a:t>Неравенства вида</a:t>
          </a:r>
          <a:endParaRPr lang="ru-RU" sz="3200" b="1" kern="1200" dirty="0">
            <a:latin typeface="+mj-lt"/>
          </a:endParaRPr>
        </a:p>
      </dsp:txBody>
      <dsp:txXfrm>
        <a:off x="0" y="3025"/>
        <a:ext cx="7776864" cy="1051731"/>
      </dsp:txXfrm>
    </dsp:sp>
    <dsp:sp modelId="{EDF4BCA0-AB22-4B7F-95BB-131DD148A47B}">
      <dsp:nvSpPr>
        <dsp:cNvPr id="0" name=""/>
        <dsp:cNvSpPr/>
      </dsp:nvSpPr>
      <dsp:spPr>
        <a:xfrm>
          <a:off x="0" y="1054757"/>
          <a:ext cx="3888432" cy="8959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/>
              <a:latin typeface="+mj-lt"/>
            </a:rPr>
            <a:t>ax</a:t>
          </a:r>
          <a:r>
            <a:rPr lang="en-US" sz="3200" b="1" kern="1200" dirty="0" smtClean="0">
              <a:effectLst/>
              <a:latin typeface="+mj-lt"/>
              <a:cs typeface="Arial" charset="0"/>
            </a:rPr>
            <a:t>²</a:t>
          </a:r>
          <a:r>
            <a:rPr lang="en-US" sz="3200" b="1" kern="1200" dirty="0" smtClean="0">
              <a:effectLst/>
              <a:latin typeface="+mj-lt"/>
            </a:rPr>
            <a:t>+bx+c</a:t>
          </a:r>
          <a:r>
            <a:rPr lang="en-US" sz="3200" b="1" kern="1200" dirty="0" smtClean="0">
              <a:effectLst/>
              <a:latin typeface="+mj-lt"/>
              <a:cs typeface="Arial" charset="0"/>
            </a:rPr>
            <a:t>&gt;</a:t>
          </a:r>
          <a:r>
            <a:rPr lang="en-US" sz="3200" b="1" kern="1200" dirty="0" smtClean="0">
              <a:effectLst/>
              <a:latin typeface="+mj-lt"/>
            </a:rPr>
            <a:t>0</a:t>
          </a:r>
          <a:r>
            <a:rPr lang="ru-RU" sz="3200" b="1" kern="1200" dirty="0" smtClean="0">
              <a:effectLst/>
              <a:latin typeface="+mj-lt"/>
            </a:rPr>
            <a:t>               </a:t>
          </a:r>
          <a:r>
            <a:rPr lang="en-US" sz="3200" b="1" kern="1200" dirty="0" smtClean="0">
              <a:effectLst/>
              <a:latin typeface="+mj-lt"/>
            </a:rPr>
            <a:t>ax</a:t>
          </a:r>
          <a:r>
            <a:rPr lang="en-US" sz="3200" b="1" kern="1200" dirty="0" smtClean="0">
              <a:effectLst/>
              <a:latin typeface="+mj-lt"/>
              <a:cs typeface="Arial" charset="0"/>
            </a:rPr>
            <a:t>²</a:t>
          </a:r>
          <a:r>
            <a:rPr lang="en-US" sz="3200" b="1" kern="1200" dirty="0" smtClean="0">
              <a:effectLst/>
              <a:latin typeface="+mj-lt"/>
            </a:rPr>
            <a:t>+bx+c</a:t>
          </a:r>
          <a:r>
            <a:rPr lang="en-US" sz="3200" b="1" kern="1200" dirty="0" smtClean="0">
              <a:effectLst/>
              <a:latin typeface="+mj-lt"/>
              <a:cs typeface="Arial" charset="0"/>
            </a:rPr>
            <a:t>≥</a:t>
          </a:r>
          <a:r>
            <a:rPr lang="en-US" sz="3200" b="1" kern="1200" dirty="0" smtClean="0">
              <a:effectLst/>
              <a:latin typeface="+mj-lt"/>
            </a:rPr>
            <a:t>0</a:t>
          </a:r>
          <a:endParaRPr lang="ru-RU" sz="3200" b="1" kern="1200" dirty="0">
            <a:latin typeface="+mj-lt"/>
          </a:endParaRPr>
        </a:p>
      </dsp:txBody>
      <dsp:txXfrm>
        <a:off x="0" y="1054757"/>
        <a:ext cx="3888432" cy="895919"/>
      </dsp:txXfrm>
    </dsp:sp>
    <dsp:sp modelId="{CC3805EF-8429-4862-B48F-8BC513EF2A2D}">
      <dsp:nvSpPr>
        <dsp:cNvPr id="0" name=""/>
        <dsp:cNvSpPr/>
      </dsp:nvSpPr>
      <dsp:spPr>
        <a:xfrm>
          <a:off x="3888432" y="1054757"/>
          <a:ext cx="3888432" cy="89591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/>
              <a:latin typeface="+mj-lt"/>
            </a:rPr>
            <a:t>ax</a:t>
          </a:r>
          <a:r>
            <a:rPr lang="en-US" sz="3200" b="1" kern="1200" dirty="0" smtClean="0">
              <a:effectLst/>
              <a:latin typeface="+mj-lt"/>
              <a:cs typeface="Arial" charset="0"/>
            </a:rPr>
            <a:t>²</a:t>
          </a:r>
          <a:r>
            <a:rPr lang="en-US" sz="3200" b="1" kern="1200" dirty="0" smtClean="0">
              <a:effectLst/>
              <a:latin typeface="+mj-lt"/>
            </a:rPr>
            <a:t>+bx+c</a:t>
          </a:r>
          <a:r>
            <a:rPr lang="en-US" sz="3200" b="1" kern="1200" dirty="0" smtClean="0">
              <a:effectLst/>
              <a:latin typeface="+mj-lt"/>
              <a:cs typeface="Arial" charset="0"/>
            </a:rPr>
            <a:t>&lt;</a:t>
          </a:r>
          <a:r>
            <a:rPr lang="en-US" sz="3200" b="1" kern="1200" dirty="0" smtClean="0">
              <a:effectLst/>
              <a:latin typeface="+mj-lt"/>
            </a:rPr>
            <a:t>0</a:t>
          </a:r>
          <a:r>
            <a:rPr lang="ru-RU" sz="3200" b="1" kern="1200" dirty="0" smtClean="0">
              <a:effectLst/>
              <a:latin typeface="+mj-lt"/>
            </a:rPr>
            <a:t>           </a:t>
          </a:r>
          <a:r>
            <a:rPr lang="en-US" sz="3200" b="1" kern="1200" dirty="0" smtClean="0">
              <a:effectLst/>
              <a:latin typeface="+mj-lt"/>
            </a:rPr>
            <a:t>ax</a:t>
          </a:r>
          <a:r>
            <a:rPr lang="en-US" sz="3200" b="1" kern="1200" dirty="0" smtClean="0">
              <a:effectLst/>
              <a:latin typeface="+mj-lt"/>
              <a:cs typeface="Arial" charset="0"/>
            </a:rPr>
            <a:t>²</a:t>
          </a:r>
          <a:r>
            <a:rPr lang="en-US" sz="3200" b="1" kern="1200" dirty="0" smtClean="0">
              <a:effectLst/>
              <a:latin typeface="+mj-lt"/>
            </a:rPr>
            <a:t>+bx+c</a:t>
          </a:r>
          <a:r>
            <a:rPr lang="en-US" sz="3200" b="1" kern="1200" dirty="0" smtClean="0">
              <a:effectLst/>
              <a:latin typeface="+mj-lt"/>
              <a:cs typeface="Arial" charset="0"/>
            </a:rPr>
            <a:t>≤</a:t>
          </a:r>
          <a:r>
            <a:rPr lang="en-US" sz="3200" b="1" kern="1200" dirty="0" smtClean="0">
              <a:effectLst/>
              <a:latin typeface="+mj-lt"/>
            </a:rPr>
            <a:t>0</a:t>
          </a:r>
          <a:endParaRPr lang="ru-RU" sz="3200" b="1" kern="1200" dirty="0">
            <a:latin typeface="+mj-lt"/>
          </a:endParaRPr>
        </a:p>
      </dsp:txBody>
      <dsp:txXfrm>
        <a:off x="3888432" y="1054757"/>
        <a:ext cx="3888432" cy="895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11777BB2-F88F-4074-82EB-F5EC86B6700B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D54A76F0-492B-4F8A-BF4E-6FFAC7A5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07B201-3B57-492B-9E59-9A4C31224AF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1684-CA19-4960-8327-CCA690FAF7F3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44C2-1AF8-4449-8D22-D0534FFC00C2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AD5C-6568-48C3-8A38-68E094B22F98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109-A022-436C-9B34-89AC36A114FA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32C-4298-4D63-ADDC-5CEE28C2C4E5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A09-3DC4-44BD-AB18-C5E195B75207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6BDB-58CA-458F-A315-2E9BF79C8222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E66E-611A-4088-A01C-D668591BC0BA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270D-5057-472F-8028-159F4555635C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2D6F-A123-4E76-8408-FCC6423505B1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D300-B526-4DA8-935D-5B428D5EE5E1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A751-1B13-4EF2-BB0A-C39DFBD59B5F}" type="datetime1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A027-9CBC-484D-AD57-E84DF3A1B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hakhtyphoto.narod.ru/img/peter58.jpg"/>
          <p:cNvPicPr>
            <a:picLocks noChangeAspect="1" noChangeArrowheads="1"/>
          </p:cNvPicPr>
          <p:nvPr/>
        </p:nvPicPr>
        <p:blipFill>
          <a:blip r:embed="rId2" cstate="print"/>
          <a:srcRect b="17500"/>
          <a:stretch>
            <a:fillRect/>
          </a:stretch>
        </p:blipFill>
        <p:spPr bwMode="auto">
          <a:xfrm>
            <a:off x="4860032" y="4221088"/>
            <a:ext cx="3840426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/>
              <a:t>Квадратные неравенства</a:t>
            </a:r>
            <a:endParaRPr lang="ru-RU" sz="5400" b="1" dirty="0"/>
          </a:p>
        </p:txBody>
      </p:sp>
      <p:pic>
        <p:nvPicPr>
          <p:cNvPr id="25604" name="Picture 4" descr="http://fs00.infourok.ru/images/doc/251/256526/3/hello_html_m6a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4176464" cy="2688599"/>
          </a:xfrm>
          <a:prstGeom prst="rect">
            <a:avLst/>
          </a:prstGeom>
          <a:noFill/>
        </p:spPr>
      </p:pic>
      <p:pic>
        <p:nvPicPr>
          <p:cNvPr id="25606" name="Picture 6" descr="http://www.bestreferat.ru/images/paper/76/62/9846276.jpeg"/>
          <p:cNvPicPr>
            <a:picLocks noChangeAspect="1" noChangeArrowheads="1"/>
          </p:cNvPicPr>
          <p:nvPr/>
        </p:nvPicPr>
        <p:blipFill>
          <a:blip r:embed="rId4" cstate="print"/>
          <a:srcRect l="10499" t="34650"/>
          <a:stretch>
            <a:fillRect/>
          </a:stretch>
        </p:blipFill>
        <p:spPr bwMode="auto">
          <a:xfrm>
            <a:off x="251520" y="4221088"/>
            <a:ext cx="4420708" cy="2420888"/>
          </a:xfrm>
          <a:prstGeom prst="rect">
            <a:avLst/>
          </a:prstGeom>
          <a:noFill/>
        </p:spPr>
      </p:pic>
      <p:pic>
        <p:nvPicPr>
          <p:cNvPr id="25610" name="Picture 10" descr="https://im1-tub-ru.yandex.net/i?id=39ec4f4be3351cd42134444583407bd3&amp;n=33&amp;h=190&amp;w=2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0"/>
            <a:ext cx="4108623" cy="266429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805264"/>
            <a:ext cx="1907704" cy="84164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Алгебра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9 класс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>
            <a:lum bright="-40000" contrast="78000"/>
          </a:blip>
          <a:srcRect l="56061" t="32860" r="24738" b="36453"/>
          <a:stretch>
            <a:fillRect/>
          </a:stretch>
        </p:blipFill>
        <p:spPr bwMode="auto">
          <a:xfrm>
            <a:off x="5220072" y="1556792"/>
            <a:ext cx="3779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4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4000" b="1" dirty="0" smtClean="0"/>
              <a:t>Решить неравенство   </a:t>
            </a:r>
            <a:r>
              <a:rPr lang="ru-RU" sz="4000" b="1" dirty="0"/>
              <a:t>2х</a:t>
            </a:r>
            <a:r>
              <a:rPr lang="ru-RU" sz="4000" b="1" baseline="30000" dirty="0"/>
              <a:t>2</a:t>
            </a:r>
            <a:r>
              <a:rPr lang="ru-RU" sz="4000" b="1" dirty="0"/>
              <a:t> – 7х +</a:t>
            </a:r>
            <a:r>
              <a:rPr lang="ru-RU" sz="4000" b="1" dirty="0" smtClean="0"/>
              <a:t>5&lt;0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5112568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2х</a:t>
            </a:r>
            <a:r>
              <a:rPr lang="ru-RU" b="1" baseline="30000" dirty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 – 7х +5= </a:t>
            </a:r>
            <a:r>
              <a:rPr lang="ru-RU" b="1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/>
              <a:t> </a:t>
            </a:r>
            <a:endParaRPr lang="ru-RU" b="1" dirty="0"/>
          </a:p>
          <a:p>
            <a:pPr marL="514350" indent="-514350">
              <a:buNone/>
            </a:pPr>
            <a:r>
              <a:rPr lang="en-US" b="1" dirty="0"/>
              <a:t>D</a:t>
            </a:r>
            <a:r>
              <a:rPr lang="ru-RU" b="1" dirty="0"/>
              <a:t>=7</a:t>
            </a:r>
            <a:r>
              <a:rPr lang="ru-RU" b="1" baseline="30000" dirty="0"/>
              <a:t>2</a:t>
            </a:r>
            <a:r>
              <a:rPr lang="ru-RU" b="1" dirty="0"/>
              <a:t> - 4∙2∙5= </a:t>
            </a:r>
            <a:r>
              <a:rPr lang="ru-RU" b="1" dirty="0" smtClean="0"/>
              <a:t>9              </a:t>
            </a:r>
            <a:r>
              <a:rPr lang="ru-RU" b="1" dirty="0"/>
              <a:t>х</a:t>
            </a:r>
            <a:r>
              <a:rPr lang="ru-RU" b="1" baseline="-25000" dirty="0"/>
              <a:t>1</a:t>
            </a:r>
            <a:r>
              <a:rPr lang="ru-RU" b="1" dirty="0"/>
              <a:t>=2,5 ; х</a:t>
            </a:r>
            <a:r>
              <a:rPr lang="ru-RU" b="1" baseline="-25000" dirty="0"/>
              <a:t>2</a:t>
            </a:r>
            <a:r>
              <a:rPr lang="ru-RU" b="1" dirty="0"/>
              <a:t>=1</a:t>
            </a:r>
          </a:p>
          <a:p>
            <a:pPr marL="514350" lvl="0" indent="-514350">
              <a:buNone/>
            </a:pPr>
            <a:r>
              <a:rPr lang="ru-RU" b="1" dirty="0" smtClean="0"/>
              <a:t>2.   Отмечаем </a:t>
            </a:r>
            <a:r>
              <a:rPr lang="ru-RU" b="1" dirty="0"/>
              <a:t>найденные корни на оси Ох </a:t>
            </a:r>
            <a:endParaRPr lang="ru-RU" b="1" dirty="0" smtClean="0"/>
          </a:p>
          <a:p>
            <a:pPr marL="514350" lvl="0" indent="-514350">
              <a:buNone/>
            </a:pPr>
            <a:r>
              <a:rPr lang="ru-RU" b="1" dirty="0" smtClean="0"/>
              <a:t>3.   а </a:t>
            </a:r>
            <a:r>
              <a:rPr lang="ru-RU" b="1" dirty="0"/>
              <a:t>= 2, </a:t>
            </a:r>
            <a:r>
              <a:rPr lang="ru-RU" b="1" dirty="0" smtClean="0"/>
              <a:t>а&gt;0</a:t>
            </a:r>
            <a:r>
              <a:rPr lang="ru-RU" b="1" dirty="0"/>
              <a:t>. Ветви параболы направлены вверх.</a:t>
            </a:r>
          </a:p>
          <a:p>
            <a:pPr marL="514350" lvl="0" indent="-514350">
              <a:buNone/>
            </a:pPr>
            <a:r>
              <a:rPr lang="ru-RU" b="1" dirty="0" smtClean="0"/>
              <a:t>4.   Схематически </a:t>
            </a:r>
            <a:r>
              <a:rPr lang="ru-RU" b="1" dirty="0"/>
              <a:t>строим график функции.</a:t>
            </a:r>
          </a:p>
          <a:p>
            <a:pPr marL="514350" indent="-514350">
              <a:buNone/>
            </a:pPr>
            <a:r>
              <a:rPr lang="ru-RU" b="1" dirty="0"/>
              <a:t>Ответ можно записать </a:t>
            </a:r>
            <a:r>
              <a:rPr lang="ru-RU" b="1" dirty="0" smtClean="0"/>
              <a:t>двумя </a:t>
            </a:r>
            <a:r>
              <a:rPr lang="ru-RU" b="1" dirty="0"/>
              <a:t>способами</a:t>
            </a:r>
          </a:p>
          <a:p>
            <a:pPr>
              <a:buNone/>
            </a:pPr>
            <a:r>
              <a:rPr lang="ru-RU" b="1" dirty="0"/>
              <a:t>Ответ: 1) </a:t>
            </a:r>
            <a:r>
              <a:rPr lang="ru-RU" b="1" dirty="0" smtClean="0"/>
              <a:t>1</a:t>
            </a:r>
            <a:r>
              <a:rPr lang="ru-RU" b="1" dirty="0" smtClean="0"/>
              <a:t>&lt;</a:t>
            </a:r>
            <a:r>
              <a:rPr lang="ru-RU" b="1" dirty="0" err="1" smtClean="0"/>
              <a:t>х</a:t>
            </a:r>
            <a:r>
              <a:rPr lang="ru-RU" b="1" dirty="0" smtClean="0"/>
              <a:t>&lt;</a:t>
            </a:r>
            <a:r>
              <a:rPr lang="ru-RU" b="1" dirty="0" smtClean="0"/>
              <a:t>2,5</a:t>
            </a:r>
            <a:endParaRPr lang="ru-RU" b="1" dirty="0"/>
          </a:p>
          <a:p>
            <a:pPr>
              <a:buNone/>
            </a:pPr>
            <a:r>
              <a:rPr lang="ru-RU" b="1" dirty="0"/>
              <a:t>           2) (1 ; 2,5)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08104" y="3861048"/>
            <a:ext cx="500062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8318921" y="3858543"/>
            <a:ext cx="4286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16416" y="3861048"/>
            <a:ext cx="428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724128" y="3573016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020272" y="5445224"/>
            <a:ext cx="428625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04248" y="5157192"/>
            <a:ext cx="93610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6660232" y="5013176"/>
            <a:ext cx="214313" cy="2143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596336" y="5013176"/>
            <a:ext cx="214313" cy="2143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3" cstate="print">
            <a:lum bright="-40000" contrast="78000"/>
          </a:blip>
          <a:srcRect l="56061" t="32860" r="24738" b="36453"/>
          <a:stretch>
            <a:fillRect/>
          </a:stretch>
        </p:blipFill>
        <p:spPr bwMode="auto">
          <a:xfrm>
            <a:off x="5220072" y="1556792"/>
            <a:ext cx="3779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4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4000" b="1" dirty="0" smtClean="0"/>
              <a:t>Решить неравенство   </a:t>
            </a:r>
            <a:r>
              <a:rPr lang="ru-RU" sz="4000" b="1" dirty="0"/>
              <a:t>2х</a:t>
            </a:r>
            <a:r>
              <a:rPr lang="ru-RU" sz="4000" b="1" baseline="30000" dirty="0"/>
              <a:t>2</a:t>
            </a:r>
            <a:r>
              <a:rPr lang="ru-RU" sz="4000" b="1" dirty="0"/>
              <a:t> – 7х +</a:t>
            </a:r>
            <a:r>
              <a:rPr lang="ru-RU" sz="4000" b="1" dirty="0" smtClean="0"/>
              <a:t>5</a:t>
            </a:r>
            <a:r>
              <a:rPr lang="ru-RU" sz="4000" b="1" dirty="0"/>
              <a:t> </a:t>
            </a:r>
            <a:r>
              <a:rPr lang="ru-RU" sz="4000" b="1" dirty="0" smtClean="0"/>
              <a:t>&gt; 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08104" y="3861048"/>
            <a:ext cx="500062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8318921" y="3858543"/>
            <a:ext cx="4286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316416" y="3861048"/>
            <a:ext cx="428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724128" y="3573016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020272" y="5445224"/>
            <a:ext cx="428625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68344" y="5157192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узел 20"/>
          <p:cNvSpPr/>
          <p:nvPr/>
        </p:nvSpPr>
        <p:spPr>
          <a:xfrm>
            <a:off x="7596336" y="5013176"/>
            <a:ext cx="214313" cy="2143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508104" y="5157192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6660232" y="5013176"/>
            <a:ext cx="214313" cy="2143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5112568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2х</a:t>
            </a:r>
            <a:r>
              <a:rPr lang="ru-RU" b="1" baseline="30000" dirty="0">
                <a:solidFill>
                  <a:srgbClr val="002060"/>
                </a:solidFill>
              </a:rPr>
              <a:t>2</a:t>
            </a:r>
            <a:r>
              <a:rPr lang="ru-RU" b="1" dirty="0">
                <a:solidFill>
                  <a:srgbClr val="002060"/>
                </a:solidFill>
              </a:rPr>
              <a:t> – 7х +5= </a:t>
            </a:r>
            <a:r>
              <a:rPr lang="ru-RU" b="1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/>
              <a:t> </a:t>
            </a:r>
            <a:endParaRPr lang="ru-RU" b="1" dirty="0"/>
          </a:p>
          <a:p>
            <a:pPr marL="514350" indent="-514350">
              <a:buNone/>
            </a:pPr>
            <a:r>
              <a:rPr lang="en-US" b="1" dirty="0"/>
              <a:t>D</a:t>
            </a:r>
            <a:r>
              <a:rPr lang="ru-RU" b="1" dirty="0"/>
              <a:t>=7</a:t>
            </a:r>
            <a:r>
              <a:rPr lang="ru-RU" b="1" baseline="30000" dirty="0"/>
              <a:t>2</a:t>
            </a:r>
            <a:r>
              <a:rPr lang="ru-RU" b="1" dirty="0"/>
              <a:t> - 4∙2∙5= </a:t>
            </a:r>
            <a:r>
              <a:rPr lang="ru-RU" b="1" dirty="0" smtClean="0"/>
              <a:t>9              </a:t>
            </a:r>
            <a:r>
              <a:rPr lang="ru-RU" b="1" dirty="0"/>
              <a:t>х</a:t>
            </a:r>
            <a:r>
              <a:rPr lang="ru-RU" b="1" baseline="-25000" dirty="0"/>
              <a:t>1</a:t>
            </a:r>
            <a:r>
              <a:rPr lang="ru-RU" b="1" dirty="0"/>
              <a:t>=2,5 ; х</a:t>
            </a:r>
            <a:r>
              <a:rPr lang="ru-RU" b="1" baseline="-25000" dirty="0"/>
              <a:t>2</a:t>
            </a:r>
            <a:r>
              <a:rPr lang="ru-RU" b="1" dirty="0"/>
              <a:t>=1</a:t>
            </a:r>
          </a:p>
          <a:p>
            <a:pPr marL="514350" lvl="0" indent="-514350">
              <a:buNone/>
            </a:pPr>
            <a:r>
              <a:rPr lang="ru-RU" b="1" dirty="0" smtClean="0"/>
              <a:t>2.   Отмечаем </a:t>
            </a:r>
            <a:r>
              <a:rPr lang="ru-RU" b="1" dirty="0"/>
              <a:t>найденные корни на оси Ох </a:t>
            </a:r>
            <a:endParaRPr lang="ru-RU" b="1" dirty="0" smtClean="0"/>
          </a:p>
          <a:p>
            <a:pPr marL="514350" lvl="0" indent="-514350">
              <a:buNone/>
            </a:pPr>
            <a:r>
              <a:rPr lang="ru-RU" b="1" dirty="0" smtClean="0"/>
              <a:t>3.   а </a:t>
            </a:r>
            <a:r>
              <a:rPr lang="ru-RU" b="1" dirty="0"/>
              <a:t>= 2, </a:t>
            </a:r>
            <a:r>
              <a:rPr lang="ru-RU" b="1" dirty="0" smtClean="0"/>
              <a:t>а&gt;0</a:t>
            </a:r>
            <a:r>
              <a:rPr lang="ru-RU" b="1" dirty="0"/>
              <a:t>. Ветви параболы направлены вверх.</a:t>
            </a:r>
          </a:p>
          <a:p>
            <a:pPr marL="514350" lvl="0" indent="-514350">
              <a:buNone/>
            </a:pPr>
            <a:r>
              <a:rPr lang="ru-RU" b="1" dirty="0" smtClean="0"/>
              <a:t>4.   Схематически </a:t>
            </a:r>
            <a:r>
              <a:rPr lang="ru-RU" b="1" dirty="0"/>
              <a:t>строим график функции.</a:t>
            </a:r>
          </a:p>
          <a:p>
            <a:pPr marL="514350" indent="-514350">
              <a:buNone/>
            </a:pPr>
            <a:r>
              <a:rPr lang="ru-RU" b="1" dirty="0"/>
              <a:t>Ответ можно записать </a:t>
            </a:r>
            <a:r>
              <a:rPr lang="ru-RU" b="1" dirty="0" smtClean="0"/>
              <a:t>двумя </a:t>
            </a:r>
            <a:r>
              <a:rPr lang="ru-RU" b="1" dirty="0"/>
              <a:t>способами</a:t>
            </a:r>
          </a:p>
          <a:p>
            <a:pPr>
              <a:buNone/>
            </a:pPr>
            <a:r>
              <a:rPr lang="ru-RU" b="1" dirty="0" smtClean="0"/>
              <a:t>Ответ: 1) </a:t>
            </a:r>
            <a:r>
              <a:rPr lang="ru-RU" b="1" dirty="0" err="1" smtClean="0"/>
              <a:t>х</a:t>
            </a:r>
            <a:r>
              <a:rPr lang="ru-RU" b="1" dirty="0" smtClean="0"/>
              <a:t> </a:t>
            </a:r>
            <a:r>
              <a:rPr lang="ru-RU" b="1" dirty="0" smtClean="0"/>
              <a:t>&lt;1</a:t>
            </a:r>
            <a:r>
              <a:rPr lang="ru-RU" b="1" dirty="0" smtClean="0"/>
              <a:t>; </a:t>
            </a:r>
            <a:r>
              <a:rPr lang="ru-RU" b="1" dirty="0" err="1" smtClean="0"/>
              <a:t>х</a:t>
            </a:r>
            <a:r>
              <a:rPr lang="ru-RU" b="1" dirty="0" smtClean="0"/>
              <a:t> </a:t>
            </a:r>
            <a:r>
              <a:rPr lang="ru-RU" b="1" dirty="0" smtClean="0"/>
              <a:t>&gt;2,5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2) (-∞; 1)        (2,5; +∞)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483768" y="5733256"/>
          <a:ext cx="576064" cy="504056"/>
        </p:xfrm>
        <a:graphic>
          <a:graphicData uri="http://schemas.openxmlformats.org/presentationml/2006/ole">
            <p:oleObj spid="_x0000_s29697" name="Формула" r:id="rId4" imgW="164880" imgH="126720" progId="Equation.3">
              <p:embed/>
            </p:oleObj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№268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41000" contrast="74000"/>
          </a:blip>
          <a:srcRect l="50869" t="31746" r="27172" b="26911"/>
          <a:stretch>
            <a:fillRect/>
          </a:stretch>
        </p:blipFill>
        <p:spPr bwMode="auto">
          <a:xfrm>
            <a:off x="6084168" y="188640"/>
            <a:ext cx="2592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41000" contrast="71000"/>
          </a:blip>
          <a:srcRect l="50975" t="31820" r="22638" b="26814"/>
          <a:stretch>
            <a:fillRect/>
          </a:stretch>
        </p:blipFill>
        <p:spPr bwMode="auto">
          <a:xfrm>
            <a:off x="611560" y="404664"/>
            <a:ext cx="2448272" cy="30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789040"/>
            <a:ext cx="536408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Если   -1 &lt; </a:t>
            </a:r>
            <a:r>
              <a:rPr lang="ru-RU" sz="2800" b="1" dirty="0" err="1">
                <a:solidFill>
                  <a:srgbClr val="002060"/>
                </a:solidFill>
              </a:rPr>
              <a:t>х</a:t>
            </a:r>
            <a:r>
              <a:rPr lang="ru-RU" sz="2800" b="1" dirty="0">
                <a:solidFill>
                  <a:srgbClr val="002060"/>
                </a:solidFill>
              </a:rPr>
              <a:t> &lt;  3</a:t>
            </a:r>
            <a:r>
              <a:rPr lang="en-US" sz="2800" b="1" dirty="0">
                <a:solidFill>
                  <a:srgbClr val="002060"/>
                </a:solidFill>
              </a:rPr>
              <a:t>,  </a:t>
            </a:r>
            <a:r>
              <a:rPr lang="ru-RU" sz="2800" b="1" dirty="0">
                <a:solidFill>
                  <a:srgbClr val="002060"/>
                </a:solidFill>
              </a:rPr>
              <a:t>то  х</a:t>
            </a:r>
            <a:r>
              <a:rPr lang="ru-RU" sz="2800" b="1" baseline="30000" dirty="0">
                <a:solidFill>
                  <a:srgbClr val="002060"/>
                </a:solidFill>
              </a:rPr>
              <a:t>2</a:t>
            </a:r>
            <a:r>
              <a:rPr lang="ru-RU" sz="2800" b="1" dirty="0">
                <a:solidFill>
                  <a:srgbClr val="002060"/>
                </a:solidFill>
              </a:rPr>
              <a:t> – 2х – 3 </a:t>
            </a:r>
            <a:r>
              <a:rPr lang="ru-RU" sz="2800" b="1" dirty="0" smtClean="0">
                <a:solidFill>
                  <a:srgbClr val="002060"/>
                </a:solidFill>
              </a:rPr>
              <a:t>&lt; 0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09120"/>
            <a:ext cx="486003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Если   </a:t>
            </a:r>
            <a:r>
              <a:rPr lang="ru-RU" sz="2800" b="1" dirty="0" err="1">
                <a:solidFill>
                  <a:srgbClr val="002060"/>
                </a:solidFill>
              </a:rPr>
              <a:t>х</a:t>
            </a:r>
            <a:r>
              <a:rPr lang="ru-RU" sz="2800" b="1" dirty="0">
                <a:solidFill>
                  <a:srgbClr val="002060"/>
                </a:solidFill>
              </a:rPr>
              <a:t> &lt; - 1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>
                <a:solidFill>
                  <a:srgbClr val="002060"/>
                </a:solidFill>
              </a:rPr>
              <a:t>то  х</a:t>
            </a:r>
            <a:r>
              <a:rPr lang="ru-RU" sz="2800" b="1" baseline="30000" dirty="0">
                <a:solidFill>
                  <a:srgbClr val="002060"/>
                </a:solidFill>
              </a:rPr>
              <a:t>2</a:t>
            </a:r>
            <a:r>
              <a:rPr lang="ru-RU" sz="2800" b="1" dirty="0">
                <a:solidFill>
                  <a:srgbClr val="002060"/>
                </a:solidFill>
              </a:rPr>
              <a:t> – 2х – 3 </a:t>
            </a:r>
            <a:r>
              <a:rPr lang="ru-RU" sz="2800" b="1" dirty="0" smtClean="0">
                <a:solidFill>
                  <a:srgbClr val="002060"/>
                </a:solidFill>
              </a:rPr>
              <a:t>&gt; </a:t>
            </a:r>
            <a:r>
              <a:rPr lang="ru-RU" sz="28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301208"/>
            <a:ext cx="478802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Если   </a:t>
            </a:r>
            <a:r>
              <a:rPr lang="ru-RU" sz="2800" b="1" dirty="0" err="1">
                <a:solidFill>
                  <a:srgbClr val="002060"/>
                </a:solidFill>
              </a:rPr>
              <a:t>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&gt; 3 </a:t>
            </a:r>
            <a:r>
              <a:rPr lang="ru-RU" sz="2800" b="1" dirty="0">
                <a:solidFill>
                  <a:srgbClr val="002060"/>
                </a:solidFill>
              </a:rPr>
              <a:t>,  то  х</a:t>
            </a:r>
            <a:r>
              <a:rPr lang="ru-RU" sz="2800" b="1" baseline="30000" dirty="0">
                <a:solidFill>
                  <a:srgbClr val="002060"/>
                </a:solidFill>
              </a:rPr>
              <a:t>2</a:t>
            </a:r>
            <a:r>
              <a:rPr lang="ru-RU" sz="2800" b="1" dirty="0">
                <a:solidFill>
                  <a:srgbClr val="002060"/>
                </a:solidFill>
              </a:rPr>
              <a:t> – 2х – 3 </a:t>
            </a:r>
            <a:r>
              <a:rPr lang="ru-RU" sz="2800" b="1" dirty="0" smtClean="0">
                <a:solidFill>
                  <a:srgbClr val="002060"/>
                </a:solidFill>
              </a:rPr>
              <a:t>&gt; </a:t>
            </a:r>
            <a:r>
              <a:rPr lang="ru-RU" sz="28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3717032"/>
            <a:ext cx="363589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Если  - 2 &lt; </a:t>
            </a:r>
            <a:r>
              <a:rPr lang="ru-RU" sz="2800" b="1" dirty="0" err="1" smtClean="0">
                <a:solidFill>
                  <a:srgbClr val="002060"/>
                </a:solidFill>
              </a:rPr>
              <a:t>х</a:t>
            </a:r>
            <a:r>
              <a:rPr lang="ru-RU" sz="2800" b="1" dirty="0" smtClean="0">
                <a:solidFill>
                  <a:srgbClr val="002060"/>
                </a:solidFill>
              </a:rPr>
              <a:t> &lt; 4,  то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х</a:t>
            </a:r>
            <a:r>
              <a:rPr lang="ru-RU" sz="2800" b="1" baseline="30000" dirty="0" smtClean="0">
                <a:solidFill>
                  <a:srgbClr val="002060"/>
                </a:solidFill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</a:rPr>
              <a:t> – 2х - 8 &lt; 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4869160"/>
            <a:ext cx="36004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Если  </a:t>
            </a:r>
            <a:r>
              <a:rPr lang="en-US" sz="2800" b="1" dirty="0" smtClean="0">
                <a:solidFill>
                  <a:srgbClr val="002060"/>
                </a:solidFill>
              </a:rPr>
              <a:t>x </a:t>
            </a:r>
            <a:r>
              <a:rPr lang="en-US" sz="2800" b="1" dirty="0">
                <a:solidFill>
                  <a:srgbClr val="002060"/>
                </a:solidFill>
              </a:rPr>
              <a:t>&lt; </a:t>
            </a:r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и </a:t>
            </a:r>
            <a:r>
              <a:rPr lang="en-US" sz="2800" b="1" dirty="0">
                <a:solidFill>
                  <a:srgbClr val="002060"/>
                </a:solidFill>
              </a:rPr>
              <a:t>x &gt; </a:t>
            </a:r>
            <a:r>
              <a:rPr lang="ru-RU" sz="2800" b="1" dirty="0" smtClean="0">
                <a:solidFill>
                  <a:srgbClr val="002060"/>
                </a:solidFill>
              </a:rPr>
              <a:t>4,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 то  -х</a:t>
            </a:r>
            <a:r>
              <a:rPr lang="ru-RU" sz="2800" b="1" baseline="30000" dirty="0" smtClean="0">
                <a:solidFill>
                  <a:srgbClr val="002060"/>
                </a:solidFill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</a:rPr>
              <a:t> – 2х + 8 </a:t>
            </a:r>
            <a:r>
              <a:rPr lang="en-US" sz="2800" b="1" dirty="0" smtClean="0">
                <a:solidFill>
                  <a:srgbClr val="002060"/>
                </a:solidFill>
              </a:rPr>
              <a:t>&gt;</a:t>
            </a:r>
            <a:r>
              <a:rPr lang="ru-RU" sz="2800" b="1" dirty="0" smtClean="0">
                <a:solidFill>
                  <a:srgbClr val="002060"/>
                </a:solidFill>
              </a:rPr>
              <a:t> 0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lvl="0"/>
            <a:r>
              <a:rPr lang="ru-RU" sz="2400" b="1" dirty="0"/>
              <a:t>Высота над </a:t>
            </a:r>
            <a:r>
              <a:rPr lang="ru-RU" sz="2400" b="1" dirty="0" err="1"/>
              <a:t>землeй</a:t>
            </a:r>
            <a:r>
              <a:rPr lang="ru-RU" sz="2400" b="1" dirty="0"/>
              <a:t> подброшенного вверх мяча меняется по закону </a:t>
            </a:r>
            <a:r>
              <a:rPr lang="ru-RU" sz="2400" b="1" i="1" dirty="0"/>
              <a:t>h=1,6+13</a:t>
            </a:r>
            <a:r>
              <a:rPr lang="en-US" sz="2400" b="1" i="1" dirty="0"/>
              <a:t>t</a:t>
            </a:r>
            <a:r>
              <a:rPr lang="ru-RU" sz="2400" b="1" i="1" dirty="0"/>
              <a:t>-5</a:t>
            </a:r>
            <a:r>
              <a:rPr lang="en-US" sz="2400" b="1" i="1" dirty="0"/>
              <a:t>t </a:t>
            </a:r>
            <a:r>
              <a:rPr lang="ru-RU" sz="2400" b="1" i="1" baseline="30000" dirty="0"/>
              <a:t>2</a:t>
            </a:r>
            <a:r>
              <a:rPr lang="ru-RU" sz="2400" b="1" dirty="0"/>
              <a:t>, где </a:t>
            </a:r>
            <a:r>
              <a:rPr lang="ru-RU" sz="2400" b="1" i="1" dirty="0" err="1"/>
              <a:t>h</a:t>
            </a:r>
            <a:r>
              <a:rPr lang="ru-RU" sz="2400" b="1" dirty="0"/>
              <a:t> — высота в метрах, </a:t>
            </a:r>
            <a:r>
              <a:rPr lang="ru-RU" sz="2400" b="1" i="1" dirty="0" err="1"/>
              <a:t>t</a:t>
            </a:r>
            <a:r>
              <a:rPr lang="ru-RU" sz="2400" b="1" dirty="0"/>
              <a:t> — время в секундах, прошедшее с момента броска. Сколько секунд мяч будет находиться на высоте не менее 4 метров?   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8778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b="1" i="1" dirty="0" smtClean="0"/>
              <a:t>h=1,6+13</a:t>
            </a:r>
            <a:r>
              <a:rPr lang="en-US" b="1" i="1" dirty="0" smtClean="0"/>
              <a:t>t</a:t>
            </a:r>
            <a:r>
              <a:rPr lang="ru-RU" b="1" i="1" dirty="0" smtClean="0"/>
              <a:t>-5</a:t>
            </a:r>
            <a:r>
              <a:rPr lang="en-US" b="1" i="1" dirty="0" smtClean="0"/>
              <a:t>t </a:t>
            </a:r>
            <a:r>
              <a:rPr lang="ru-RU" b="1" i="1" baseline="30000" dirty="0" smtClean="0"/>
              <a:t>2   </a:t>
            </a:r>
            <a:r>
              <a:rPr lang="en-US" b="1" i="1" baseline="30000" dirty="0" smtClean="0"/>
              <a:t>     </a:t>
            </a:r>
            <a:r>
              <a:rPr lang="ru-RU" b="1" i="1" dirty="0" smtClean="0"/>
              <a:t>1, 6+13</a:t>
            </a:r>
            <a:r>
              <a:rPr lang="en-US" b="1" i="1" dirty="0" smtClean="0"/>
              <a:t>t</a:t>
            </a:r>
            <a:r>
              <a:rPr lang="ru-RU" b="1" i="1" dirty="0" smtClean="0"/>
              <a:t>-5</a:t>
            </a:r>
            <a:r>
              <a:rPr lang="en-US" b="1" i="1" dirty="0" smtClean="0"/>
              <a:t>t 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≥</a:t>
            </a:r>
            <a:r>
              <a:rPr lang="en-US" b="1" i="1" dirty="0" smtClean="0"/>
              <a:t>4</a:t>
            </a:r>
            <a:r>
              <a:rPr lang="ru-RU" b="1" i="1" baseline="30000" dirty="0" smtClean="0"/>
              <a:t>    </a:t>
            </a:r>
            <a:endParaRPr lang="en-US" b="1" i="1" baseline="30000" dirty="0" smtClean="0"/>
          </a:p>
          <a:p>
            <a:pPr>
              <a:buNone/>
              <a:defRPr/>
            </a:pPr>
            <a:r>
              <a:rPr lang="ru-RU" b="1" i="1" dirty="0" smtClean="0"/>
              <a:t>-5</a:t>
            </a:r>
            <a:r>
              <a:rPr lang="en-US" b="1" i="1" dirty="0"/>
              <a:t>t </a:t>
            </a:r>
            <a:r>
              <a:rPr lang="ru-RU" b="1" i="1" baseline="30000" dirty="0" smtClean="0"/>
              <a:t>2</a:t>
            </a:r>
            <a:r>
              <a:rPr lang="ru-RU" b="1" i="1" dirty="0"/>
              <a:t>+13</a:t>
            </a:r>
            <a:r>
              <a:rPr lang="en-US" b="1" i="1" dirty="0" smtClean="0"/>
              <a:t>t -2</a:t>
            </a:r>
            <a:r>
              <a:rPr lang="ru-RU" b="1" i="1" dirty="0" smtClean="0"/>
              <a:t>,</a:t>
            </a:r>
            <a:r>
              <a:rPr lang="en-US" b="1" i="1" dirty="0" smtClean="0"/>
              <a:t>4</a:t>
            </a:r>
            <a:r>
              <a:rPr lang="ru-RU" b="1" i="1" dirty="0" smtClean="0"/>
              <a:t>≥0             </a:t>
            </a:r>
            <a:r>
              <a:rPr lang="ru-RU" b="1" i="1" baseline="30000" dirty="0" smtClean="0"/>
              <a:t> </a:t>
            </a:r>
            <a:r>
              <a:rPr lang="en-US" b="1" dirty="0" smtClean="0"/>
              <a:t>t</a:t>
            </a:r>
            <a:r>
              <a:rPr lang="ru-RU" b="1" baseline="-25000" dirty="0" smtClean="0"/>
              <a:t>1</a:t>
            </a:r>
            <a:r>
              <a:rPr lang="ru-RU" b="1" dirty="0" smtClean="0"/>
              <a:t> = 2,4;  </a:t>
            </a:r>
            <a:r>
              <a:rPr lang="en-US" b="1" dirty="0" smtClean="0"/>
              <a:t>t</a:t>
            </a:r>
            <a:r>
              <a:rPr lang="ru-RU" b="1" baseline="-25000" dirty="0" smtClean="0"/>
              <a:t>2</a:t>
            </a:r>
            <a:r>
              <a:rPr lang="ru-RU" b="1" dirty="0" smtClean="0"/>
              <a:t> = 0,2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                0,2                   2,4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/>
              <a:t>Ответ:  2,2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643063" y="3857625"/>
            <a:ext cx="3857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>
            <a:off x="2928938" y="3214688"/>
            <a:ext cx="1714500" cy="3071812"/>
          </a:xfrm>
          <a:prstGeom prst="arc">
            <a:avLst>
              <a:gd name="adj1" fmla="val 10775942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928813" y="4357688"/>
            <a:ext cx="500062" cy="158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572669" y="3571082"/>
            <a:ext cx="4286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71875" y="3571875"/>
            <a:ext cx="428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929188" y="4286250"/>
            <a:ext cx="500062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131840" y="3861048"/>
            <a:ext cx="1362620" cy="15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3000375" y="3786188"/>
            <a:ext cx="214313" cy="214312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4429125" y="3786188"/>
            <a:ext cx="214313" cy="214312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intod.ru/obz8/obz8/08.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06272"/>
            <a:ext cx="3131840" cy="2351728"/>
          </a:xfrm>
          <a:prstGeom prst="rect">
            <a:avLst/>
          </a:prstGeom>
          <a:noFill/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§ </a:t>
            </a:r>
            <a:r>
              <a:rPr lang="ru-RU" sz="3600" b="1" dirty="0"/>
              <a:t>2.5,  №269(б), № 270 (б, г) , 271(б, г) </a:t>
            </a:r>
          </a:p>
          <a:p>
            <a:r>
              <a:rPr lang="ru-RU" sz="3600" b="1" dirty="0"/>
              <a:t>В дополнительной литературе или с помощью Интернет ресурсов постарайтесь найти  области применения квадратных неравенств и нерассмотренные способы решения квадратных неравенств</a:t>
            </a:r>
          </a:p>
          <a:p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16632"/>
            <a:ext cx="2818656" cy="7920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Что я понял, как я работал, какие методы использовал, какие из них привели к результату, какие были ошибочными и почему, как я теперь бы решил поставленную задачу;</a:t>
            </a:r>
          </a:p>
          <a:p>
            <a:pPr lvl="0"/>
            <a:r>
              <a:rPr lang="ru-RU" dirty="0" smtClean="0"/>
              <a:t>как мы работали в группе, как были распределены роли, как мы с ними справились, какие мы допустили ошибки в организации работ;</a:t>
            </a:r>
          </a:p>
          <a:p>
            <a:pPr lvl="0"/>
            <a:r>
              <a:rPr lang="ru-RU" dirty="0" smtClean="0"/>
              <a:t>как я себя чувствовал, понравилась  ли мне работа (в группе, с заданием) или нет, почему, как (с кем) бы я хотел работать и почему.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Ответьте на вопросы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6048672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«Шесть шляп мышления»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556792"/>
            <a:ext cx="7067128" cy="506916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7030A0"/>
              </a:buClr>
            </a:pPr>
            <a:r>
              <a:rPr lang="ru-RU" b="1" u="sng" dirty="0" smtClean="0"/>
              <a:t>Белая шляпа:</a:t>
            </a:r>
            <a:r>
              <a:rPr lang="ru-RU" b="1" dirty="0" smtClean="0"/>
              <a:t> </a:t>
            </a:r>
            <a:r>
              <a:rPr lang="ru-RU" dirty="0" smtClean="0"/>
              <a:t>информация (конкретные суждения без эмоционального оттенка).</a:t>
            </a:r>
          </a:p>
          <a:p>
            <a:pPr>
              <a:buClr>
                <a:srgbClr val="7030A0"/>
              </a:buClr>
            </a:pPr>
            <a:r>
              <a:rPr lang="ru-RU" b="1" u="sng" dirty="0" smtClean="0">
                <a:solidFill>
                  <a:srgbClr val="FF0000"/>
                </a:solidFill>
              </a:rPr>
              <a:t>Красная шляпа: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эмоциональные суждения без объяснений.</a:t>
            </a:r>
          </a:p>
          <a:p>
            <a:pPr>
              <a:buClr>
                <a:srgbClr val="7030A0"/>
              </a:buClr>
            </a:pPr>
            <a:r>
              <a:rPr lang="ru-RU" b="1" u="sng" dirty="0" smtClean="0"/>
              <a:t>Черная шляпа:</a:t>
            </a:r>
            <a:r>
              <a:rPr lang="ru-RU" b="1" dirty="0" smtClean="0"/>
              <a:t> </a:t>
            </a:r>
            <a:r>
              <a:rPr lang="ru-RU" dirty="0" smtClean="0"/>
              <a:t>критика – отражает проблемы и трудности.</a:t>
            </a:r>
          </a:p>
          <a:p>
            <a:pPr>
              <a:buClr>
                <a:srgbClr val="7030A0"/>
              </a:buClr>
            </a:pPr>
            <a:r>
              <a:rPr lang="ru-RU" b="1" u="sng" dirty="0" smtClean="0">
                <a:solidFill>
                  <a:srgbClr val="FF9900"/>
                </a:solidFill>
              </a:rPr>
              <a:t>Желтая шляпа</a:t>
            </a:r>
            <a:r>
              <a:rPr lang="ru-RU" dirty="0" smtClean="0">
                <a:solidFill>
                  <a:srgbClr val="FF9900"/>
                </a:solidFill>
              </a:rPr>
              <a:t>: </a:t>
            </a:r>
            <a:r>
              <a:rPr lang="ru-RU" dirty="0" smtClean="0"/>
              <a:t>позитивные суждения.</a:t>
            </a:r>
          </a:p>
          <a:p>
            <a:pPr>
              <a:buClr>
                <a:srgbClr val="7030A0"/>
              </a:buClr>
            </a:pPr>
            <a:r>
              <a:rPr lang="ru-RU" b="1" u="sng" dirty="0" smtClean="0">
                <a:solidFill>
                  <a:srgbClr val="00B050"/>
                </a:solidFill>
              </a:rPr>
              <a:t>Зеленая шляпа: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творческие суждения, предложения.</a:t>
            </a:r>
          </a:p>
          <a:p>
            <a:pPr>
              <a:buClr>
                <a:srgbClr val="7030A0"/>
              </a:buClr>
            </a:pPr>
            <a:r>
              <a:rPr lang="ru-RU" b="1" u="sng" dirty="0" smtClean="0">
                <a:solidFill>
                  <a:srgbClr val="0070C0"/>
                </a:solidFill>
              </a:rPr>
              <a:t>Синяя шляпа: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обобщение сказанного, философский взгляд.</a:t>
            </a:r>
          </a:p>
          <a:p>
            <a:pPr>
              <a:buClr>
                <a:srgbClr val="7030A0"/>
              </a:buClr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28184" y="116632"/>
            <a:ext cx="2746648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Рефлексия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251520" y="1628800"/>
            <a:ext cx="1224136" cy="576064"/>
            <a:chOff x="753" y="457"/>
            <a:chExt cx="4307" cy="3039"/>
          </a:xfrm>
        </p:grpSpPr>
        <p:sp>
          <p:nvSpPr>
            <p:cNvPr id="59395" name="Oval 3"/>
            <p:cNvSpPr>
              <a:spLocks noChangeArrowheads="1"/>
            </p:cNvSpPr>
            <p:nvPr/>
          </p:nvSpPr>
          <p:spPr bwMode="auto">
            <a:xfrm>
              <a:off x="753" y="1869"/>
              <a:ext cx="4307" cy="16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96" name="AutoShape 4"/>
            <p:cNvSpPr>
              <a:spLocks noChangeArrowheads="1"/>
            </p:cNvSpPr>
            <p:nvPr/>
          </p:nvSpPr>
          <p:spPr bwMode="auto">
            <a:xfrm>
              <a:off x="1831" y="457"/>
              <a:ext cx="2218" cy="2427"/>
            </a:xfrm>
            <a:prstGeom prst="can">
              <a:avLst>
                <a:gd name="adj" fmla="val 273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251520" y="4293096"/>
            <a:ext cx="1296144" cy="648072"/>
            <a:chOff x="6762" y="1267"/>
            <a:chExt cx="4256" cy="3128"/>
          </a:xfrm>
          <a:solidFill>
            <a:srgbClr val="FFFF00"/>
          </a:solidFill>
        </p:grpSpPr>
        <p:sp>
          <p:nvSpPr>
            <p:cNvPr id="59398" name="Oval 6"/>
            <p:cNvSpPr>
              <a:spLocks noChangeArrowheads="1"/>
            </p:cNvSpPr>
            <p:nvPr/>
          </p:nvSpPr>
          <p:spPr bwMode="auto">
            <a:xfrm>
              <a:off x="6762" y="2768"/>
              <a:ext cx="4256" cy="1627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99" name="AutoShape 7"/>
            <p:cNvSpPr>
              <a:spLocks noChangeArrowheads="1"/>
            </p:cNvSpPr>
            <p:nvPr/>
          </p:nvSpPr>
          <p:spPr bwMode="auto">
            <a:xfrm>
              <a:off x="7776" y="1267"/>
              <a:ext cx="2218" cy="2427"/>
            </a:xfrm>
            <a:prstGeom prst="can">
              <a:avLst>
                <a:gd name="adj" fmla="val 27356"/>
              </a:avLst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323528" y="2564904"/>
            <a:ext cx="1152128" cy="576461"/>
            <a:chOff x="6762" y="1267"/>
            <a:chExt cx="4256" cy="3128"/>
          </a:xfrm>
        </p:grpSpPr>
        <p:sp>
          <p:nvSpPr>
            <p:cNvPr id="59401" name="Oval 9"/>
            <p:cNvSpPr>
              <a:spLocks noChangeArrowheads="1"/>
            </p:cNvSpPr>
            <p:nvPr/>
          </p:nvSpPr>
          <p:spPr bwMode="auto">
            <a:xfrm>
              <a:off x="6762" y="2768"/>
              <a:ext cx="4256" cy="1627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2" name="AutoShape 10"/>
            <p:cNvSpPr>
              <a:spLocks noChangeArrowheads="1"/>
            </p:cNvSpPr>
            <p:nvPr/>
          </p:nvSpPr>
          <p:spPr bwMode="auto">
            <a:xfrm>
              <a:off x="7776" y="1267"/>
              <a:ext cx="2218" cy="2427"/>
            </a:xfrm>
            <a:prstGeom prst="can">
              <a:avLst>
                <a:gd name="adj" fmla="val 27356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179512" y="5877272"/>
            <a:ext cx="1368152" cy="607318"/>
            <a:chOff x="6762" y="1267"/>
            <a:chExt cx="4256" cy="3128"/>
          </a:xfrm>
        </p:grpSpPr>
        <p:sp>
          <p:nvSpPr>
            <p:cNvPr id="59404" name="Oval 12"/>
            <p:cNvSpPr>
              <a:spLocks noChangeArrowheads="1"/>
            </p:cNvSpPr>
            <p:nvPr/>
          </p:nvSpPr>
          <p:spPr bwMode="auto">
            <a:xfrm>
              <a:off x="6762" y="2768"/>
              <a:ext cx="4256" cy="162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5" name="AutoShape 13"/>
            <p:cNvSpPr>
              <a:spLocks noChangeArrowheads="1"/>
            </p:cNvSpPr>
            <p:nvPr/>
          </p:nvSpPr>
          <p:spPr bwMode="auto">
            <a:xfrm>
              <a:off x="7776" y="1267"/>
              <a:ext cx="2218" cy="2427"/>
            </a:xfrm>
            <a:prstGeom prst="can">
              <a:avLst>
                <a:gd name="adj" fmla="val 27356"/>
              </a:avLst>
            </a:prstGeom>
            <a:solidFill>
              <a:srgbClr val="00B0F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9406" name="Group 14"/>
          <p:cNvGrpSpPr>
            <a:grpSpLocks/>
          </p:cNvGrpSpPr>
          <p:nvPr/>
        </p:nvGrpSpPr>
        <p:grpSpPr bwMode="auto">
          <a:xfrm>
            <a:off x="179512" y="5085184"/>
            <a:ext cx="1296144" cy="612626"/>
            <a:chOff x="6762" y="1267"/>
            <a:chExt cx="4256" cy="3128"/>
          </a:xfrm>
        </p:grpSpPr>
        <p:sp>
          <p:nvSpPr>
            <p:cNvPr id="59407" name="Oval 15"/>
            <p:cNvSpPr>
              <a:spLocks noChangeArrowheads="1"/>
            </p:cNvSpPr>
            <p:nvPr/>
          </p:nvSpPr>
          <p:spPr bwMode="auto">
            <a:xfrm>
              <a:off x="6762" y="2768"/>
              <a:ext cx="4256" cy="162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08" name="AutoShape 16"/>
            <p:cNvSpPr>
              <a:spLocks noChangeArrowheads="1"/>
            </p:cNvSpPr>
            <p:nvPr/>
          </p:nvSpPr>
          <p:spPr bwMode="auto">
            <a:xfrm>
              <a:off x="7776" y="1267"/>
              <a:ext cx="2218" cy="2427"/>
            </a:xfrm>
            <a:prstGeom prst="can">
              <a:avLst>
                <a:gd name="adj" fmla="val 27356"/>
              </a:avLst>
            </a:prstGeom>
            <a:solidFill>
              <a:srgbClr val="92D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323528" y="3429000"/>
            <a:ext cx="1224136" cy="663278"/>
            <a:chOff x="6762" y="1267"/>
            <a:chExt cx="4256" cy="312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9410" name="Oval 18"/>
            <p:cNvSpPr>
              <a:spLocks noChangeArrowheads="1"/>
            </p:cNvSpPr>
            <p:nvPr/>
          </p:nvSpPr>
          <p:spPr bwMode="auto">
            <a:xfrm>
              <a:off x="6762" y="2768"/>
              <a:ext cx="4256" cy="1627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11" name="AutoShape 19"/>
            <p:cNvSpPr>
              <a:spLocks noChangeArrowheads="1"/>
            </p:cNvSpPr>
            <p:nvPr/>
          </p:nvSpPr>
          <p:spPr bwMode="auto">
            <a:xfrm>
              <a:off x="7776" y="1267"/>
              <a:ext cx="2218" cy="2427"/>
            </a:xfrm>
            <a:prstGeom prst="can">
              <a:avLst>
                <a:gd name="adj" fmla="val 27356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Задача из ЕГЭ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34129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>
              <a:buNone/>
            </a:pPr>
            <a:r>
              <a:rPr lang="ru-RU" b="1" dirty="0"/>
              <a:t>Высота над </a:t>
            </a:r>
            <a:r>
              <a:rPr lang="ru-RU" b="1" dirty="0" err="1"/>
              <a:t>землeй</a:t>
            </a:r>
            <a:r>
              <a:rPr lang="ru-RU" b="1" dirty="0"/>
              <a:t> подброшенного вверх мяча меняется по закону </a:t>
            </a:r>
            <a:r>
              <a:rPr lang="ru-RU" b="1" i="1" dirty="0"/>
              <a:t>h=1,6+13</a:t>
            </a:r>
            <a:r>
              <a:rPr lang="en-US" b="1" i="1" dirty="0"/>
              <a:t>t</a:t>
            </a:r>
            <a:r>
              <a:rPr lang="ru-RU" b="1" i="1" dirty="0"/>
              <a:t>-5</a:t>
            </a:r>
            <a:r>
              <a:rPr lang="en-US" b="1" i="1" dirty="0"/>
              <a:t>t </a:t>
            </a:r>
            <a:r>
              <a:rPr lang="ru-RU" b="1" i="1" baseline="30000" dirty="0"/>
              <a:t>2</a:t>
            </a:r>
            <a:r>
              <a:rPr lang="ru-RU" b="1" dirty="0"/>
              <a:t>, где </a:t>
            </a:r>
            <a:r>
              <a:rPr lang="ru-RU" b="1" i="1" dirty="0" err="1"/>
              <a:t>h</a:t>
            </a:r>
            <a:r>
              <a:rPr lang="ru-RU" b="1" dirty="0"/>
              <a:t> — высота в метрах, </a:t>
            </a:r>
            <a:r>
              <a:rPr lang="ru-RU" b="1" i="1" dirty="0" err="1"/>
              <a:t>t</a:t>
            </a:r>
            <a:r>
              <a:rPr lang="ru-RU" b="1" dirty="0"/>
              <a:t> — время в секундах, прошедшее с момента броска. Сколько секунд мяч будет находиться на высоте не менее 4 метров?                  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63688" y="5456257"/>
            <a:ext cx="626368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Есть ли что-то вам знакомое в записи, формулировке данного задания?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Задание 1.</a:t>
            </a:r>
            <a:r>
              <a:rPr lang="ru-RU" sz="2400" b="1" dirty="0"/>
              <a:t> Для каждого графика квадратичной функции укажите значения старшего коэффициента и дискриминанта.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pSp>
        <p:nvGrpSpPr>
          <p:cNvPr id="7" name="Группа 34"/>
          <p:cNvGrpSpPr>
            <a:grpSpLocks/>
          </p:cNvGrpSpPr>
          <p:nvPr/>
        </p:nvGrpSpPr>
        <p:grpSpPr bwMode="auto">
          <a:xfrm>
            <a:off x="251520" y="2500312"/>
            <a:ext cx="1339155" cy="1504752"/>
            <a:chOff x="428596" y="2500306"/>
            <a:chExt cx="1162050" cy="1181100"/>
          </a:xfrm>
        </p:grpSpPr>
        <p:cxnSp>
          <p:nvCxnSpPr>
            <p:cNvPr id="7184" name="AutoShape 23"/>
            <p:cNvCxnSpPr>
              <a:cxnSpLocks noChangeShapeType="1"/>
            </p:cNvCxnSpPr>
            <p:nvPr/>
          </p:nvCxnSpPr>
          <p:spPr bwMode="auto">
            <a:xfrm>
              <a:off x="428596" y="3195510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5" name="AutoShape 22"/>
            <p:cNvCxnSpPr>
              <a:cxnSpLocks noChangeShapeType="1"/>
            </p:cNvCxnSpPr>
            <p:nvPr/>
          </p:nvCxnSpPr>
          <p:spPr bwMode="auto">
            <a:xfrm flipV="1">
              <a:off x="777924" y="2500306"/>
              <a:ext cx="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" name="Полилиния 31"/>
            <p:cNvSpPr/>
            <p:nvPr/>
          </p:nvSpPr>
          <p:spPr>
            <a:xfrm rot="17645611" flipH="1">
              <a:off x="403196" y="2774943"/>
              <a:ext cx="879475" cy="669925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79512" y="1844824"/>
          <a:ext cx="8784976" cy="4855080"/>
        </p:xfrm>
        <a:graphic>
          <a:graphicData uri="http://schemas.openxmlformats.org/drawingml/2006/table">
            <a:tbl>
              <a:tblPr/>
              <a:tblGrid>
                <a:gridCol w="1496661"/>
                <a:gridCol w="1527675"/>
                <a:gridCol w="1584176"/>
                <a:gridCol w="1522858"/>
                <a:gridCol w="1370134"/>
                <a:gridCol w="1283472"/>
              </a:tblGrid>
              <a:tr h="41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...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...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...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...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...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... 0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...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... 0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... 0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...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...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...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6228184" y="2348880"/>
            <a:ext cx="1450999" cy="1781299"/>
            <a:chOff x="5929322" y="2241604"/>
            <a:chExt cx="1162050" cy="1565213"/>
          </a:xfrm>
        </p:grpSpPr>
        <p:cxnSp>
          <p:nvCxnSpPr>
            <p:cNvPr id="7181" name="AutoShape 7"/>
            <p:cNvCxnSpPr>
              <a:cxnSpLocks noChangeShapeType="1"/>
            </p:cNvCxnSpPr>
            <p:nvPr/>
          </p:nvCxnSpPr>
          <p:spPr bwMode="auto">
            <a:xfrm>
              <a:off x="5929322" y="3321149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2" name="AutoShape 6"/>
            <p:cNvCxnSpPr>
              <a:cxnSpLocks noChangeShapeType="1"/>
            </p:cNvCxnSpPr>
            <p:nvPr/>
          </p:nvCxnSpPr>
          <p:spPr bwMode="auto">
            <a:xfrm flipV="1">
              <a:off x="6278572" y="2625976"/>
              <a:ext cx="0" cy="11808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4" name="Полилиния 33"/>
            <p:cNvSpPr/>
            <p:nvPr/>
          </p:nvSpPr>
          <p:spPr>
            <a:xfrm rot="17645611" flipH="1">
              <a:off x="6118251" y="2346362"/>
              <a:ext cx="879440" cy="669925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" name="Группа 39"/>
          <p:cNvGrpSpPr>
            <a:grpSpLocks/>
          </p:cNvGrpSpPr>
          <p:nvPr/>
        </p:nvGrpSpPr>
        <p:grpSpPr bwMode="auto">
          <a:xfrm>
            <a:off x="7596336" y="2492896"/>
            <a:ext cx="1378074" cy="1728192"/>
            <a:chOff x="7358082" y="2643182"/>
            <a:chExt cx="1162050" cy="1334924"/>
          </a:xfrm>
        </p:grpSpPr>
        <p:cxnSp>
          <p:nvCxnSpPr>
            <p:cNvPr id="7187" name="AutoShape 3"/>
            <p:cNvCxnSpPr>
              <a:cxnSpLocks noChangeShapeType="1"/>
            </p:cNvCxnSpPr>
            <p:nvPr/>
          </p:nvCxnSpPr>
          <p:spPr bwMode="auto">
            <a:xfrm>
              <a:off x="7358082" y="2986254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8" name="AutoShape 2"/>
            <p:cNvCxnSpPr>
              <a:cxnSpLocks noChangeShapeType="1"/>
            </p:cNvCxnSpPr>
            <p:nvPr/>
          </p:nvCxnSpPr>
          <p:spPr bwMode="auto">
            <a:xfrm flipV="1">
              <a:off x="8229937" y="2643182"/>
              <a:ext cx="0" cy="11816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1" name="Полилиния 30"/>
            <p:cNvSpPr/>
            <p:nvPr/>
          </p:nvSpPr>
          <p:spPr>
            <a:xfrm rot="3954389" flipH="1" flipV="1">
              <a:off x="7332736" y="3203460"/>
              <a:ext cx="879368" cy="669925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37"/>
          <p:cNvGrpSpPr>
            <a:grpSpLocks/>
          </p:cNvGrpSpPr>
          <p:nvPr/>
        </p:nvGrpSpPr>
        <p:grpSpPr bwMode="auto">
          <a:xfrm>
            <a:off x="4788024" y="2348880"/>
            <a:ext cx="1513012" cy="1944216"/>
            <a:chOff x="4507961" y="2500306"/>
            <a:chExt cx="1297527" cy="1620676"/>
          </a:xfrm>
        </p:grpSpPr>
        <p:cxnSp>
          <p:nvCxnSpPr>
            <p:cNvPr id="7190" name="AutoShape 11"/>
            <p:cNvCxnSpPr>
              <a:cxnSpLocks noChangeShapeType="1"/>
            </p:cNvCxnSpPr>
            <p:nvPr/>
          </p:nvCxnSpPr>
          <p:spPr bwMode="auto">
            <a:xfrm>
              <a:off x="4643438" y="3195329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91" name="AutoShape 10"/>
            <p:cNvCxnSpPr>
              <a:cxnSpLocks noChangeShapeType="1"/>
            </p:cNvCxnSpPr>
            <p:nvPr/>
          </p:nvCxnSpPr>
          <p:spPr bwMode="auto">
            <a:xfrm flipV="1">
              <a:off x="5224463" y="2500306"/>
              <a:ext cx="0" cy="1180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" name="Полилиния 29"/>
            <p:cNvSpPr/>
            <p:nvPr/>
          </p:nvSpPr>
          <p:spPr>
            <a:xfrm rot="3954389" flipH="1" flipV="1">
              <a:off x="4403369" y="3346186"/>
              <a:ext cx="879388" cy="670203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44"/>
          <p:cNvGrpSpPr>
            <a:grpSpLocks/>
          </p:cNvGrpSpPr>
          <p:nvPr/>
        </p:nvGrpSpPr>
        <p:grpSpPr bwMode="auto">
          <a:xfrm>
            <a:off x="3136900" y="2317750"/>
            <a:ext cx="1507108" cy="1831330"/>
            <a:chOff x="3136312" y="2318374"/>
            <a:chExt cx="1162050" cy="1436057"/>
          </a:xfrm>
        </p:grpSpPr>
        <p:cxnSp>
          <p:nvCxnSpPr>
            <p:cNvPr id="7178" name="AutoShape 15"/>
            <p:cNvCxnSpPr>
              <a:cxnSpLocks noChangeShapeType="1"/>
            </p:cNvCxnSpPr>
            <p:nvPr/>
          </p:nvCxnSpPr>
          <p:spPr bwMode="auto">
            <a:xfrm>
              <a:off x="3136312" y="3268902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79" name="AutoShape 14"/>
            <p:cNvCxnSpPr>
              <a:cxnSpLocks noChangeShapeType="1"/>
            </p:cNvCxnSpPr>
            <p:nvPr/>
          </p:nvCxnSpPr>
          <p:spPr bwMode="auto">
            <a:xfrm flipV="1">
              <a:off x="3485562" y="2573929"/>
              <a:ext cx="0" cy="118050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8" name="Полилиния 47"/>
            <p:cNvSpPr/>
            <p:nvPr/>
          </p:nvSpPr>
          <p:spPr>
            <a:xfrm rot="17645611" flipH="1">
              <a:off x="3246843" y="2422156"/>
              <a:ext cx="910825" cy="703262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1619672" y="2500312"/>
            <a:ext cx="1512168" cy="1648767"/>
            <a:chOff x="1714480" y="2500306"/>
            <a:chExt cx="1162050" cy="1192048"/>
          </a:xfrm>
        </p:grpSpPr>
        <p:cxnSp>
          <p:nvCxnSpPr>
            <p:cNvPr id="7193" name="AutoShape 19"/>
            <p:cNvCxnSpPr>
              <a:cxnSpLocks noChangeShapeType="1"/>
            </p:cNvCxnSpPr>
            <p:nvPr/>
          </p:nvCxnSpPr>
          <p:spPr bwMode="auto">
            <a:xfrm>
              <a:off x="1714480" y="3195631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94" name="AutoShape 18"/>
            <p:cNvCxnSpPr>
              <a:cxnSpLocks noChangeShapeType="1"/>
            </p:cNvCxnSpPr>
            <p:nvPr/>
          </p:nvCxnSpPr>
          <p:spPr bwMode="auto">
            <a:xfrm flipV="1">
              <a:off x="2063730" y="2500306"/>
              <a:ext cx="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9" name="Полилиния 28"/>
            <p:cNvSpPr/>
            <p:nvPr/>
          </p:nvSpPr>
          <p:spPr>
            <a:xfrm rot="3954389" flipH="1" flipV="1">
              <a:off x="1903453" y="2917714"/>
              <a:ext cx="879354" cy="669925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 Ответы к заданию 1 </a:t>
            </a:r>
            <a:endParaRPr lang="ru-RU" sz="4000" dirty="0">
              <a:solidFill>
                <a:srgbClr val="002060"/>
              </a:solidFill>
            </a:endParaRPr>
          </a:p>
        </p:txBody>
      </p: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251520" y="2500312"/>
            <a:ext cx="1339155" cy="1504752"/>
            <a:chOff x="428596" y="2500306"/>
            <a:chExt cx="1162050" cy="1181100"/>
          </a:xfrm>
        </p:grpSpPr>
        <p:cxnSp>
          <p:nvCxnSpPr>
            <p:cNvPr id="7184" name="AutoShape 23"/>
            <p:cNvCxnSpPr>
              <a:cxnSpLocks noChangeShapeType="1"/>
            </p:cNvCxnSpPr>
            <p:nvPr/>
          </p:nvCxnSpPr>
          <p:spPr bwMode="auto">
            <a:xfrm>
              <a:off x="428596" y="3195510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5" name="AutoShape 22"/>
            <p:cNvCxnSpPr>
              <a:cxnSpLocks noChangeShapeType="1"/>
            </p:cNvCxnSpPr>
            <p:nvPr/>
          </p:nvCxnSpPr>
          <p:spPr bwMode="auto">
            <a:xfrm flipV="1">
              <a:off x="777924" y="2500306"/>
              <a:ext cx="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" name="Полилиния 31"/>
            <p:cNvSpPr/>
            <p:nvPr/>
          </p:nvSpPr>
          <p:spPr>
            <a:xfrm rot="17645611" flipH="1">
              <a:off x="403196" y="2774943"/>
              <a:ext cx="879475" cy="669925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79512" y="1844824"/>
          <a:ext cx="8784976" cy="4855080"/>
        </p:xfrm>
        <a:graphic>
          <a:graphicData uri="http://schemas.openxmlformats.org/drawingml/2006/table">
            <a:tbl>
              <a:tblPr/>
              <a:tblGrid>
                <a:gridCol w="1496661"/>
                <a:gridCol w="1527675"/>
                <a:gridCol w="1584176"/>
                <a:gridCol w="1522858"/>
                <a:gridCol w="1370134"/>
                <a:gridCol w="1283472"/>
              </a:tblGrid>
              <a:tr h="41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38"/>
          <p:cNvGrpSpPr>
            <a:grpSpLocks/>
          </p:cNvGrpSpPr>
          <p:nvPr/>
        </p:nvGrpSpPr>
        <p:grpSpPr bwMode="auto">
          <a:xfrm>
            <a:off x="6228184" y="2348880"/>
            <a:ext cx="1450999" cy="1781299"/>
            <a:chOff x="5929322" y="2241604"/>
            <a:chExt cx="1162050" cy="1565213"/>
          </a:xfrm>
        </p:grpSpPr>
        <p:cxnSp>
          <p:nvCxnSpPr>
            <p:cNvPr id="7181" name="AutoShape 7"/>
            <p:cNvCxnSpPr>
              <a:cxnSpLocks noChangeShapeType="1"/>
            </p:cNvCxnSpPr>
            <p:nvPr/>
          </p:nvCxnSpPr>
          <p:spPr bwMode="auto">
            <a:xfrm>
              <a:off x="5929322" y="3321149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2" name="AutoShape 6"/>
            <p:cNvCxnSpPr>
              <a:cxnSpLocks noChangeShapeType="1"/>
            </p:cNvCxnSpPr>
            <p:nvPr/>
          </p:nvCxnSpPr>
          <p:spPr bwMode="auto">
            <a:xfrm flipV="1">
              <a:off x="6278572" y="2625976"/>
              <a:ext cx="0" cy="11808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4" name="Полилиния 33"/>
            <p:cNvSpPr/>
            <p:nvPr/>
          </p:nvSpPr>
          <p:spPr>
            <a:xfrm rot="17645611" flipH="1">
              <a:off x="6118251" y="2346362"/>
              <a:ext cx="879440" cy="669925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7596336" y="2492896"/>
            <a:ext cx="1378074" cy="1728192"/>
            <a:chOff x="7358082" y="2643182"/>
            <a:chExt cx="1162050" cy="1334924"/>
          </a:xfrm>
        </p:grpSpPr>
        <p:cxnSp>
          <p:nvCxnSpPr>
            <p:cNvPr id="7187" name="AutoShape 3"/>
            <p:cNvCxnSpPr>
              <a:cxnSpLocks noChangeShapeType="1"/>
            </p:cNvCxnSpPr>
            <p:nvPr/>
          </p:nvCxnSpPr>
          <p:spPr bwMode="auto">
            <a:xfrm>
              <a:off x="7358082" y="2986254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88" name="AutoShape 2"/>
            <p:cNvCxnSpPr>
              <a:cxnSpLocks noChangeShapeType="1"/>
            </p:cNvCxnSpPr>
            <p:nvPr/>
          </p:nvCxnSpPr>
          <p:spPr bwMode="auto">
            <a:xfrm flipV="1">
              <a:off x="8229937" y="2643182"/>
              <a:ext cx="0" cy="11816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1" name="Полилиния 30"/>
            <p:cNvSpPr/>
            <p:nvPr/>
          </p:nvSpPr>
          <p:spPr>
            <a:xfrm rot="3954389" flipH="1" flipV="1">
              <a:off x="7332736" y="3203460"/>
              <a:ext cx="879368" cy="669925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4788024" y="2348880"/>
            <a:ext cx="1513012" cy="1944216"/>
            <a:chOff x="4507961" y="2500306"/>
            <a:chExt cx="1297527" cy="1620676"/>
          </a:xfrm>
        </p:grpSpPr>
        <p:cxnSp>
          <p:nvCxnSpPr>
            <p:cNvPr id="7190" name="AutoShape 11"/>
            <p:cNvCxnSpPr>
              <a:cxnSpLocks noChangeShapeType="1"/>
            </p:cNvCxnSpPr>
            <p:nvPr/>
          </p:nvCxnSpPr>
          <p:spPr bwMode="auto">
            <a:xfrm>
              <a:off x="4643438" y="3195329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91" name="AutoShape 10"/>
            <p:cNvCxnSpPr>
              <a:cxnSpLocks noChangeShapeType="1"/>
            </p:cNvCxnSpPr>
            <p:nvPr/>
          </p:nvCxnSpPr>
          <p:spPr bwMode="auto">
            <a:xfrm flipV="1">
              <a:off x="5224463" y="2500306"/>
              <a:ext cx="0" cy="1180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" name="Полилиния 29"/>
            <p:cNvSpPr/>
            <p:nvPr/>
          </p:nvSpPr>
          <p:spPr>
            <a:xfrm rot="3954389" flipH="1" flipV="1">
              <a:off x="4403369" y="3346186"/>
              <a:ext cx="879388" cy="670203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44"/>
          <p:cNvGrpSpPr>
            <a:grpSpLocks/>
          </p:cNvGrpSpPr>
          <p:nvPr/>
        </p:nvGrpSpPr>
        <p:grpSpPr bwMode="auto">
          <a:xfrm>
            <a:off x="3136900" y="2317750"/>
            <a:ext cx="1507108" cy="1831330"/>
            <a:chOff x="3136312" y="2318374"/>
            <a:chExt cx="1162050" cy="1436057"/>
          </a:xfrm>
        </p:grpSpPr>
        <p:cxnSp>
          <p:nvCxnSpPr>
            <p:cNvPr id="7178" name="AutoShape 15"/>
            <p:cNvCxnSpPr>
              <a:cxnSpLocks noChangeShapeType="1"/>
            </p:cNvCxnSpPr>
            <p:nvPr/>
          </p:nvCxnSpPr>
          <p:spPr bwMode="auto">
            <a:xfrm>
              <a:off x="3136312" y="3268902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79" name="AutoShape 14"/>
            <p:cNvCxnSpPr>
              <a:cxnSpLocks noChangeShapeType="1"/>
            </p:cNvCxnSpPr>
            <p:nvPr/>
          </p:nvCxnSpPr>
          <p:spPr bwMode="auto">
            <a:xfrm flipV="1">
              <a:off x="3485562" y="2573929"/>
              <a:ext cx="0" cy="118050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8" name="Полилиния 47"/>
            <p:cNvSpPr/>
            <p:nvPr/>
          </p:nvSpPr>
          <p:spPr>
            <a:xfrm rot="17645611" flipH="1">
              <a:off x="3246843" y="2422156"/>
              <a:ext cx="910825" cy="703262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1619672" y="2500312"/>
            <a:ext cx="1512168" cy="1648767"/>
            <a:chOff x="1714480" y="2500306"/>
            <a:chExt cx="1162050" cy="1192048"/>
          </a:xfrm>
        </p:grpSpPr>
        <p:cxnSp>
          <p:nvCxnSpPr>
            <p:cNvPr id="7193" name="AutoShape 19"/>
            <p:cNvCxnSpPr>
              <a:cxnSpLocks noChangeShapeType="1"/>
            </p:cNvCxnSpPr>
            <p:nvPr/>
          </p:nvCxnSpPr>
          <p:spPr bwMode="auto">
            <a:xfrm>
              <a:off x="1714480" y="3195631"/>
              <a:ext cx="11620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7194" name="AutoShape 18"/>
            <p:cNvCxnSpPr>
              <a:cxnSpLocks noChangeShapeType="1"/>
            </p:cNvCxnSpPr>
            <p:nvPr/>
          </p:nvCxnSpPr>
          <p:spPr bwMode="auto">
            <a:xfrm flipV="1">
              <a:off x="2063730" y="2500306"/>
              <a:ext cx="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9" name="Полилиния 28"/>
            <p:cNvSpPr/>
            <p:nvPr/>
          </p:nvSpPr>
          <p:spPr>
            <a:xfrm rot="3954389" flipH="1" flipV="1">
              <a:off x="1903453" y="2917714"/>
              <a:ext cx="879354" cy="669925"/>
            </a:xfrm>
            <a:custGeom>
              <a:avLst/>
              <a:gdLst>
                <a:gd name="connsiteX0" fmla="*/ 0 w 1130595"/>
                <a:gd name="connsiteY0" fmla="*/ 637954 h 808075"/>
                <a:gd name="connsiteX1" fmla="*/ 1084521 w 1130595"/>
                <a:gd name="connsiteY1" fmla="*/ 701749 h 808075"/>
                <a:gd name="connsiteX2" fmla="*/ 276447 w 1130595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595" h="808075">
                  <a:moveTo>
                    <a:pt x="0" y="637954"/>
                  </a:moveTo>
                  <a:cubicBezTo>
                    <a:pt x="519223" y="723014"/>
                    <a:pt x="1038447" y="808075"/>
                    <a:pt x="1084521" y="701749"/>
                  </a:cubicBezTo>
                  <a:cubicBezTo>
                    <a:pt x="1130595" y="595423"/>
                    <a:pt x="703521" y="297711"/>
                    <a:pt x="276447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b="1" smtClean="0"/>
              <a:pPr/>
              <a:t>4</a:t>
            </a:fld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712968" cy="4994334"/>
        </p:xfrm>
        <a:graphic>
          <a:graphicData uri="http://schemas.openxmlformats.org/drawingml/2006/table">
            <a:tbl>
              <a:tblPr/>
              <a:tblGrid>
                <a:gridCol w="2016224"/>
                <a:gridCol w="2088232"/>
                <a:gridCol w="2232248"/>
                <a:gridCol w="237626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1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у&gt;0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х...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у≥0 при х...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у&gt;0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х...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у&gt;0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х...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у&lt;0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х...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у≤0 при х...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у&lt;0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х...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у&lt;0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х...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4" name="Рисунок 31"/>
          <p:cNvPicPr>
            <a:picLocks noChangeAspect="1" noChangeArrowheads="1"/>
          </p:cNvPicPr>
          <p:nvPr/>
        </p:nvPicPr>
        <p:blipFill>
          <a:blip r:embed="rId2" cstate="print">
            <a:lum bright="-30000" contrast="67000"/>
          </a:blip>
          <a:srcRect l="49750" t="50266" r="32615" b="22908"/>
          <a:stretch>
            <a:fillRect/>
          </a:stretch>
        </p:blipFill>
        <p:spPr bwMode="auto">
          <a:xfrm>
            <a:off x="4427984" y="2204864"/>
            <a:ext cx="1944216" cy="2379136"/>
          </a:xfrm>
          <a:prstGeom prst="rect">
            <a:avLst/>
          </a:prstGeom>
          <a:noFill/>
        </p:spPr>
      </p:pic>
      <p:pic>
        <p:nvPicPr>
          <p:cNvPr id="23553" name="Рисунок 28"/>
          <p:cNvPicPr>
            <a:picLocks noChangeAspect="1" noChangeArrowheads="1"/>
          </p:cNvPicPr>
          <p:nvPr/>
        </p:nvPicPr>
        <p:blipFill>
          <a:blip r:embed="rId3" cstate="print">
            <a:lum bright="-30000" contrast="66000"/>
          </a:blip>
          <a:srcRect l="49111" t="33281" r="33395" b="37995"/>
          <a:stretch>
            <a:fillRect/>
          </a:stretch>
        </p:blipFill>
        <p:spPr bwMode="auto">
          <a:xfrm>
            <a:off x="6876256" y="2204864"/>
            <a:ext cx="1800200" cy="2376264"/>
          </a:xfrm>
          <a:prstGeom prst="rect">
            <a:avLst/>
          </a:prstGeom>
          <a:noFill/>
        </p:spPr>
      </p:pic>
      <p:pic>
        <p:nvPicPr>
          <p:cNvPr id="23556" name="Рисунок 13"/>
          <p:cNvPicPr>
            <a:picLocks noChangeAspect="1" noChangeArrowheads="1"/>
          </p:cNvPicPr>
          <p:nvPr/>
        </p:nvPicPr>
        <p:blipFill>
          <a:blip r:embed="rId4" cstate="print">
            <a:lum bright="-42000" contrast="74000"/>
          </a:blip>
          <a:srcRect l="50960" t="41138" r="25291" b="23813"/>
          <a:stretch>
            <a:fillRect/>
          </a:stretch>
        </p:blipFill>
        <p:spPr bwMode="auto">
          <a:xfrm>
            <a:off x="287290" y="2132856"/>
            <a:ext cx="1862623" cy="2376264"/>
          </a:xfrm>
          <a:prstGeom prst="rect">
            <a:avLst/>
          </a:prstGeom>
          <a:noFill/>
        </p:spPr>
      </p:pic>
      <p:pic>
        <p:nvPicPr>
          <p:cNvPr id="23555" name="Рисунок 10"/>
          <p:cNvPicPr>
            <a:picLocks noChangeAspect="1" noChangeArrowheads="1"/>
          </p:cNvPicPr>
          <p:nvPr/>
        </p:nvPicPr>
        <p:blipFill>
          <a:blip r:embed="rId5" cstate="print">
            <a:lum bright="-40000" contrast="71000"/>
          </a:blip>
          <a:srcRect l="47877" t="34067" r="27528" b="25810"/>
          <a:stretch>
            <a:fillRect/>
          </a:stretch>
        </p:blipFill>
        <p:spPr bwMode="auto">
          <a:xfrm>
            <a:off x="2339752" y="2204864"/>
            <a:ext cx="1800200" cy="2304255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39552" y="188640"/>
            <a:ext cx="813690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Задание 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Определите по графику квадратичной функции значения аргумента при которых функция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у&lt; 0, у&gt; 0, у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0, у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&gt;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0.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712968" cy="5055686"/>
        </p:xfrm>
        <a:graphic>
          <a:graphicData uri="http://schemas.openxmlformats.org/drawingml/2006/table">
            <a:tbl>
              <a:tblPr/>
              <a:tblGrid>
                <a:gridCol w="2016224"/>
                <a:gridCol w="2088232"/>
                <a:gridCol w="2232248"/>
                <a:gridCol w="237626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1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у&gt;0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-2 &lt; </a:t>
                      </a:r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&lt;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у≥0 при 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≤ - 3;х ≥ 1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у&gt;0       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Ø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у&gt;0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любых </a:t>
                      </a:r>
                      <a:r>
                        <a:rPr lang="ru-RU" sz="2800" b="1" i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у&lt;0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&lt; - 2;х &gt; 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у≤0 при 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- 3 ≤ </a:t>
                      </a:r>
                      <a:r>
                        <a:rPr lang="ru-RU" sz="28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≤ 1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у&lt;0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любых </a:t>
                      </a:r>
                      <a:r>
                        <a:rPr lang="ru-RU" sz="2800" b="1" i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у&lt;0         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Ø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4" name="Рисунок 31"/>
          <p:cNvPicPr>
            <a:picLocks noChangeAspect="1" noChangeArrowheads="1"/>
          </p:cNvPicPr>
          <p:nvPr/>
        </p:nvPicPr>
        <p:blipFill>
          <a:blip r:embed="rId2" cstate="print">
            <a:lum bright="-30000" contrast="67000"/>
          </a:blip>
          <a:srcRect l="49750" t="50266" r="32615" b="22908"/>
          <a:stretch>
            <a:fillRect/>
          </a:stretch>
        </p:blipFill>
        <p:spPr bwMode="auto">
          <a:xfrm>
            <a:off x="4427984" y="2204864"/>
            <a:ext cx="1944216" cy="2379136"/>
          </a:xfrm>
          <a:prstGeom prst="rect">
            <a:avLst/>
          </a:prstGeom>
          <a:noFill/>
        </p:spPr>
      </p:pic>
      <p:pic>
        <p:nvPicPr>
          <p:cNvPr id="23553" name="Рисунок 28"/>
          <p:cNvPicPr>
            <a:picLocks noChangeAspect="1" noChangeArrowheads="1"/>
          </p:cNvPicPr>
          <p:nvPr/>
        </p:nvPicPr>
        <p:blipFill>
          <a:blip r:embed="rId3" cstate="print">
            <a:lum bright="-30000" contrast="66000"/>
          </a:blip>
          <a:srcRect l="49111" t="33281" r="33395" b="37995"/>
          <a:stretch>
            <a:fillRect/>
          </a:stretch>
        </p:blipFill>
        <p:spPr bwMode="auto">
          <a:xfrm>
            <a:off x="6876256" y="2204864"/>
            <a:ext cx="1800200" cy="2376264"/>
          </a:xfrm>
          <a:prstGeom prst="rect">
            <a:avLst/>
          </a:prstGeom>
          <a:noFill/>
        </p:spPr>
      </p:pic>
      <p:pic>
        <p:nvPicPr>
          <p:cNvPr id="23556" name="Рисунок 13"/>
          <p:cNvPicPr>
            <a:picLocks noChangeAspect="1" noChangeArrowheads="1"/>
          </p:cNvPicPr>
          <p:nvPr/>
        </p:nvPicPr>
        <p:blipFill>
          <a:blip r:embed="rId4" cstate="print">
            <a:lum bright="-42000" contrast="74000"/>
          </a:blip>
          <a:srcRect l="50960" t="41138" r="25291" b="23813"/>
          <a:stretch>
            <a:fillRect/>
          </a:stretch>
        </p:blipFill>
        <p:spPr bwMode="auto">
          <a:xfrm>
            <a:off x="287290" y="2132856"/>
            <a:ext cx="1862623" cy="2376264"/>
          </a:xfrm>
          <a:prstGeom prst="rect">
            <a:avLst/>
          </a:prstGeom>
          <a:noFill/>
        </p:spPr>
      </p:pic>
      <p:pic>
        <p:nvPicPr>
          <p:cNvPr id="23555" name="Рисунок 10"/>
          <p:cNvPicPr>
            <a:picLocks noChangeAspect="1" noChangeArrowheads="1"/>
          </p:cNvPicPr>
          <p:nvPr/>
        </p:nvPicPr>
        <p:blipFill>
          <a:blip r:embed="rId5" cstate="print">
            <a:lum bright="-40000" contrast="71000"/>
          </a:blip>
          <a:srcRect l="47877" t="34067" r="27528" b="25810"/>
          <a:stretch>
            <a:fillRect/>
          </a:stretch>
        </p:blipFill>
        <p:spPr bwMode="auto">
          <a:xfrm>
            <a:off x="2339752" y="2204864"/>
            <a:ext cx="1800200" cy="230425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 Ответы к заданию 2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79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Что нужно знать, чтобы ответить на вопрос: </a:t>
            </a:r>
            <a:r>
              <a:rPr lang="ru-RU" sz="3200" b="1" dirty="0" smtClean="0">
                <a:solidFill>
                  <a:srgbClr val="002060"/>
                </a:solidFill>
              </a:rPr>
              <a:t>«На каком промежутке функция принимает положительные или отрицательные значения?»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164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/>
              <a:t>куда </a:t>
            </a:r>
            <a:r>
              <a:rPr lang="ru-RU" sz="4400" b="1" dirty="0"/>
              <a:t>направлены ветви параболы; </a:t>
            </a:r>
            <a:endParaRPr lang="ru-RU" sz="4400" b="1" dirty="0" smtClean="0"/>
          </a:p>
          <a:p>
            <a:r>
              <a:rPr lang="ru-RU" sz="4400" b="1" dirty="0" smtClean="0"/>
              <a:t>корни </a:t>
            </a:r>
            <a:r>
              <a:rPr lang="ru-RU" sz="4400" b="1" dirty="0"/>
              <a:t>квадратного уравнения; </a:t>
            </a:r>
            <a:endParaRPr lang="ru-RU" sz="4400" b="1" dirty="0" smtClean="0"/>
          </a:p>
          <a:p>
            <a:r>
              <a:rPr lang="ru-RU" sz="4400" b="1" dirty="0" smtClean="0"/>
              <a:t>схематическое </a:t>
            </a:r>
            <a:r>
              <a:rPr lang="ru-RU" sz="4400" b="1" dirty="0"/>
              <a:t>изображение </a:t>
            </a:r>
            <a:r>
              <a:rPr lang="ru-RU" sz="4400" b="1" dirty="0" smtClean="0"/>
              <a:t>графика.</a:t>
            </a:r>
            <a:endParaRPr lang="ru-RU" sz="4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452669"/>
          <a:ext cx="7776864" cy="592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Алгоритм решения квадратного неравенства ах</a:t>
            </a:r>
            <a:r>
              <a:rPr lang="ru-RU" sz="3200" b="1" baseline="30000" dirty="0" smtClean="0">
                <a:solidFill>
                  <a:srgbClr val="002060"/>
                </a:solidFill>
              </a:rPr>
              <a:t>2 </a:t>
            </a:r>
            <a:r>
              <a:rPr lang="ru-RU" sz="3200" b="1" dirty="0" smtClean="0">
                <a:solidFill>
                  <a:srgbClr val="002060"/>
                </a:solidFill>
              </a:rPr>
              <a:t>+ </a:t>
            </a:r>
            <a:r>
              <a:rPr lang="en-US" sz="3200" b="1" dirty="0" smtClean="0">
                <a:solidFill>
                  <a:srgbClr val="002060"/>
                </a:solidFill>
              </a:rPr>
              <a:t>b</a:t>
            </a:r>
            <a:r>
              <a:rPr lang="ru-RU" sz="3200" b="1" dirty="0" err="1" smtClean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 + с &gt; 0 (ах</a:t>
            </a:r>
            <a:r>
              <a:rPr lang="ru-RU" sz="3200" b="1" baseline="30000" dirty="0" smtClean="0">
                <a:solidFill>
                  <a:srgbClr val="002060"/>
                </a:solidFill>
              </a:rPr>
              <a:t>2 </a:t>
            </a:r>
            <a:r>
              <a:rPr lang="ru-RU" sz="3200" b="1" dirty="0" smtClean="0">
                <a:solidFill>
                  <a:srgbClr val="002060"/>
                </a:solidFill>
              </a:rPr>
              <a:t>+ </a:t>
            </a:r>
            <a:r>
              <a:rPr lang="en-US" sz="3200" b="1" dirty="0" smtClean="0">
                <a:solidFill>
                  <a:srgbClr val="002060"/>
                </a:solidFill>
              </a:rPr>
              <a:t>b</a:t>
            </a:r>
            <a:r>
              <a:rPr lang="ru-RU" sz="3200" b="1" dirty="0" err="1" smtClean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 + с &lt; 0)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lvl="0"/>
            <a:r>
              <a:rPr lang="ru-RU" b="1" dirty="0"/>
              <a:t>Найти корни квадратного трехчлена </a:t>
            </a:r>
            <a:r>
              <a:rPr lang="ru-RU" b="1" i="1" dirty="0"/>
              <a:t>ax</a:t>
            </a:r>
            <a:r>
              <a:rPr lang="ru-RU" b="1" baseline="30000" dirty="0"/>
              <a:t>2</a:t>
            </a:r>
            <a:r>
              <a:rPr lang="ru-RU" b="1" i="1" dirty="0"/>
              <a:t> + </a:t>
            </a:r>
            <a:r>
              <a:rPr lang="ru-RU" b="1" i="1" dirty="0" err="1"/>
              <a:t>bx</a:t>
            </a:r>
            <a:r>
              <a:rPr lang="ru-RU" b="1" i="1" dirty="0"/>
              <a:t> + </a:t>
            </a:r>
            <a:r>
              <a:rPr lang="ru-RU" b="1" i="1" dirty="0" err="1" smtClean="0"/>
              <a:t>c</a:t>
            </a:r>
            <a:endParaRPr lang="ru-RU" b="1" dirty="0"/>
          </a:p>
          <a:p>
            <a:pPr lvl="0"/>
            <a:r>
              <a:rPr lang="ru-RU" b="1" dirty="0"/>
              <a:t>Отметить найденные корни на оси Ох  </a:t>
            </a:r>
          </a:p>
          <a:p>
            <a:pPr lvl="0"/>
            <a:r>
              <a:rPr lang="ru-RU" b="1" dirty="0"/>
              <a:t>Определить куда (вверх или вниз) направлены ветви </a:t>
            </a:r>
            <a:r>
              <a:rPr lang="ru-RU" b="1" dirty="0" smtClean="0"/>
              <a:t>параболы </a:t>
            </a:r>
            <a:endParaRPr lang="ru-RU" b="1" dirty="0"/>
          </a:p>
          <a:p>
            <a:pPr lvl="0"/>
            <a:r>
              <a:rPr lang="ru-RU" b="1" dirty="0"/>
              <a:t>Построить схематический график </a:t>
            </a:r>
            <a:r>
              <a:rPr lang="ru-RU" b="1" dirty="0" smtClean="0"/>
              <a:t>функции</a:t>
            </a:r>
            <a:endParaRPr lang="ru-RU" b="1" dirty="0"/>
          </a:p>
          <a:p>
            <a:pPr>
              <a:defRPr/>
            </a:pPr>
            <a:r>
              <a:rPr lang="ru-RU" b="1" dirty="0" smtClean="0"/>
              <a:t>Определить, на каких промежутках оси ОХ график находится выше или ниже оси ОХ (принимает </a:t>
            </a:r>
            <a:r>
              <a:rPr lang="ru-RU" b="1" dirty="0"/>
              <a:t>положительные (отрицательные) </a:t>
            </a:r>
            <a:r>
              <a:rPr lang="ru-RU" b="1" dirty="0" smtClean="0"/>
              <a:t>значения)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A027-9CBC-484D-AD57-E84DF3A1B2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856</Words>
  <Application>Microsoft Office PowerPoint</Application>
  <PresentationFormat>Экран (4:3)</PresentationFormat>
  <Paragraphs>168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Квадратные неравенства</vt:lpstr>
      <vt:lpstr>Задача из ЕГЭ</vt:lpstr>
      <vt:lpstr>   Задание 1. Для каждого графика квадратичной функции укажите значения старшего коэффициента и дискриминанта.   </vt:lpstr>
      <vt:lpstr> Ответы к заданию 1 </vt:lpstr>
      <vt:lpstr>Слайд 5</vt:lpstr>
      <vt:lpstr> Ответы к заданию 2 </vt:lpstr>
      <vt:lpstr>Что нужно знать, чтобы ответить на вопрос: «На каком промежутке функция принимает положительные или отрицательные значения?» </vt:lpstr>
      <vt:lpstr>Слайд 8</vt:lpstr>
      <vt:lpstr>Алгоритм решения квадратного неравенства ах2 + bх + с &gt; 0 (ах2 + bх + с &lt; 0)</vt:lpstr>
      <vt:lpstr>Решить неравенство   2х2 – 7х +5&lt;0</vt:lpstr>
      <vt:lpstr>Решить неравенство   2х2 – 7х +5 &gt; 0</vt:lpstr>
      <vt:lpstr>№268</vt:lpstr>
      <vt:lpstr>Высота над землeй подброшенного вверх мяча меняется по закону h=1,6+13t-5t 2, где h — высота в метрах, t — время в секундах, прошедшее с момента броска. Сколько секунд мяч будет находиться на высоте не менее 4 метров?                  </vt:lpstr>
      <vt:lpstr>Домашнее задание: </vt:lpstr>
      <vt:lpstr>Рефлексия</vt:lpstr>
      <vt:lpstr>«Шесть шляп мышления»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Николай Николаевич</cp:lastModifiedBy>
  <cp:revision>45</cp:revision>
  <dcterms:created xsi:type="dcterms:W3CDTF">2015-11-17T09:54:17Z</dcterms:created>
  <dcterms:modified xsi:type="dcterms:W3CDTF">2016-01-16T02:50:25Z</dcterms:modified>
</cp:coreProperties>
</file>