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5" r:id="rId6"/>
    <p:sldId id="286" r:id="rId7"/>
    <p:sldId id="287" r:id="rId8"/>
    <p:sldId id="288" r:id="rId9"/>
    <p:sldId id="281" r:id="rId10"/>
    <p:sldId id="271" r:id="rId11"/>
    <p:sldId id="282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9" r:id="rId21"/>
    <p:sldId id="300" r:id="rId22"/>
    <p:sldId id="301" r:id="rId23"/>
    <p:sldId id="280" r:id="rId24"/>
    <p:sldId id="284" r:id="rId25"/>
    <p:sldId id="302" r:id="rId26"/>
    <p:sldId id="306" r:id="rId27"/>
    <p:sldId id="30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0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8" autoAdjust="0"/>
    <p:restoredTop sz="94660"/>
  </p:normalViewPr>
  <p:slideViewPr>
    <p:cSldViewPr snapToGrid="0">
      <p:cViewPr varScale="1">
        <p:scale>
          <a:sx n="54" d="100"/>
          <a:sy n="54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144F5-6FB7-4E30-BF69-B25232BDCCE1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5A3C-6564-4CF5-86FE-1412A6B08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2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7DAD98-5C81-4CC5-ADA0-2C9D897AAB11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1712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DF626-E0A0-4F09-BE00-E9C123A9B269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019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8F7C7-751B-4553-9486-599903F6E5A1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93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AE1FF-0989-45FE-8AE2-F52C86D4C416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299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E8C4C-4882-4F28-ACA8-C2A317728C5D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353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76142-07A7-43FF-9282-96CBB87B003C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933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4DCA8-8B77-41FB-ACB4-47BAE6442077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1449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5945E-4693-4DAC-8302-4D18E34895D8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9554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073AB-AFB6-4C7D-B2FC-AD71CCAA3EE8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458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67611-25AF-4ED4-AD62-8FCD733CAE5E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5027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4A643-5E85-4D7D-96F9-85A8E9706972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152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F0C-73C6-43E2-A255-A4FE69366652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80F6-61E7-4CBD-9E97-BCDC154D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3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F0C-73C6-43E2-A255-A4FE69366652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80F6-61E7-4CBD-9E97-BCDC154D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F0C-73C6-43E2-A255-A4FE69366652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80F6-61E7-4CBD-9E97-BCDC154D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47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19FA92B-23BA-40AE-BFA7-3B57F0EE075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6588842"/>
      </p:ext>
    </p:extLst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F0C-73C6-43E2-A255-A4FE69366652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80F6-61E7-4CBD-9E97-BCDC154D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7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F0C-73C6-43E2-A255-A4FE69366652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80F6-61E7-4CBD-9E97-BCDC154D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2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F0C-73C6-43E2-A255-A4FE69366652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80F6-61E7-4CBD-9E97-BCDC154D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9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F0C-73C6-43E2-A255-A4FE69366652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80F6-61E7-4CBD-9E97-BCDC154D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5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F0C-73C6-43E2-A255-A4FE69366652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80F6-61E7-4CBD-9E97-BCDC154D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0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F0C-73C6-43E2-A255-A4FE69366652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80F6-61E7-4CBD-9E97-BCDC154D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8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F0C-73C6-43E2-A255-A4FE69366652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80F6-61E7-4CBD-9E97-BCDC154D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0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F0C-73C6-43E2-A255-A4FE69366652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80F6-61E7-4CBD-9E97-BCDC154D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8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8F0C-73C6-43E2-A255-A4FE69366652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80F6-61E7-4CBD-9E97-BCDC154D0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2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5" Type="http://schemas.openxmlformats.org/officeDocument/2006/relationships/image" Target="../media/image2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Relationship Id="rId1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1.jpeg"/><Relationship Id="rId4" Type="http://schemas.openxmlformats.org/officeDocument/2006/relationships/audio" Target="../media/audio1.wav"/><Relationship Id="rId9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47290" y="1332691"/>
            <a:ext cx="994471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0" cmpd="sng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«Лучший способ изучить </a:t>
            </a:r>
            <a:endParaRPr lang="ru-RU" sz="5400" b="1" cap="none" spc="0" dirty="0" smtClean="0">
              <a:ln w="19050" cmpd="sng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</a:endParaRPr>
          </a:p>
          <a:p>
            <a:pPr algn="ctr"/>
            <a:r>
              <a:rPr lang="ru-RU" sz="5400" b="1" cap="none" spc="0" dirty="0" smtClean="0">
                <a:ln w="19050" cmpd="sng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что-либо </a:t>
            </a:r>
            <a:r>
              <a:rPr lang="ru-RU" sz="5400" b="1" cap="none" spc="0" dirty="0">
                <a:ln w="19050" cmpd="sng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- это открыть </a:t>
            </a:r>
            <a:r>
              <a:rPr lang="ru-RU" sz="5400" b="1" cap="none" spc="0" dirty="0" smtClean="0">
                <a:ln w="19050" cmpd="sng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самому»</a:t>
            </a:r>
          </a:p>
          <a:p>
            <a:pPr algn="r"/>
            <a:r>
              <a:rPr lang="ru-RU" sz="5400" b="1" cap="none" spc="0" dirty="0" smtClean="0">
                <a:ln w="19050" cmpd="sng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 </a:t>
            </a:r>
            <a:r>
              <a:rPr lang="ru-RU" sz="5400" b="1" cap="none" spc="0" dirty="0" err="1" smtClean="0">
                <a:ln w="19050" cmpd="sng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Дьёрдь</a:t>
            </a:r>
            <a:r>
              <a:rPr lang="ru-RU" sz="5400" b="1" cap="none" spc="0" dirty="0" smtClean="0">
                <a:ln w="19050" cmpd="sng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 Пойа</a:t>
            </a:r>
            <a:endParaRPr lang="ru-RU" sz="5400" b="1" cap="none" spc="0" dirty="0">
              <a:ln w="19050" cmpd="sng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31608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214367"/>
              </p:ext>
            </p:extLst>
          </p:nvPr>
        </p:nvGraphicFramePr>
        <p:xfrm>
          <a:off x="3024555" y="2152295"/>
          <a:ext cx="8721969" cy="3687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2495"/>
                <a:gridCol w="2814289"/>
                <a:gridCol w="2535185"/>
              </a:tblGrid>
              <a:tr h="614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Пример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Сравнить</a:t>
                      </a:r>
                      <a:endParaRPr lang="ru-RU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Знак суммы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4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- 4 + 3 =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  |-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4|   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3|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4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6 + (-3) =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|   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|-3|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4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- 4 + 7 =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  |-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4|   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 |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7|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4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8 + (-5) =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 |-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5|    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8|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4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- 6 + 2 =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 |-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6|     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2|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84416" y="836667"/>
            <a:ext cx="8202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Исследовательская работа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7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3087"/>
            <a:ext cx="12192000" cy="6896100"/>
          </a:xfrm>
          <a:prstGeom prst="rect">
            <a:avLst/>
          </a:prstGeom>
          <a:noFill/>
        </p:spPr>
      </p:pic>
      <p:sp>
        <p:nvSpPr>
          <p:cNvPr id="180228" name="Rectangle 4"/>
          <p:cNvSpPr>
            <a:spLocks noChangeArrowheads="1"/>
          </p:cNvSpPr>
          <p:nvPr/>
        </p:nvSpPr>
        <p:spPr bwMode="auto">
          <a:xfrm rot="-821089">
            <a:off x="3733800" y="2590800"/>
            <a:ext cx="2097088" cy="2895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2403475" y="639763"/>
            <a:ext cx="7005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2799557" y="397863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 i="1" dirty="0">
                <a:solidFill>
                  <a:srgbClr val="002060"/>
                </a:solidFill>
              </a:rPr>
              <a:t>Правильно ли решены примеры?</a:t>
            </a: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2205799" y="1641763"/>
            <a:ext cx="426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arenR"/>
            </a:pPr>
            <a:r>
              <a:rPr lang="ru-RU" altLang="ru-RU" b="1" dirty="0" smtClean="0">
                <a:solidFill>
                  <a:srgbClr val="002060"/>
                </a:solidFill>
              </a:rPr>
              <a:t>-12 + 5 = - 7</a:t>
            </a:r>
          </a:p>
          <a:p>
            <a:pPr>
              <a:buFontTx/>
              <a:buAutoNum type="arabicParenR"/>
            </a:pPr>
            <a:r>
              <a:rPr lang="ru-RU" altLang="ru-RU" b="1" dirty="0" smtClean="0">
                <a:solidFill>
                  <a:srgbClr val="002060"/>
                </a:solidFill>
              </a:rPr>
              <a:t>34 + (- 49) = 15</a:t>
            </a:r>
          </a:p>
          <a:p>
            <a:pPr>
              <a:buFontTx/>
              <a:buAutoNum type="arabicParenR"/>
            </a:pPr>
            <a:r>
              <a:rPr lang="ru-RU" altLang="ru-RU" b="1" dirty="0" smtClean="0">
                <a:solidFill>
                  <a:srgbClr val="002060"/>
                </a:solidFill>
              </a:rPr>
              <a:t>-11 + 18 = -7</a:t>
            </a:r>
            <a:endParaRPr lang="ru-RU" altLang="ru-RU" b="1" dirty="0">
              <a:solidFill>
                <a:srgbClr val="002060"/>
              </a:solidFill>
            </a:endParaRPr>
          </a:p>
          <a:p>
            <a:pPr>
              <a:buFontTx/>
              <a:buAutoNum type="arabicParenR"/>
            </a:pPr>
            <a:r>
              <a:rPr lang="ru-RU" altLang="ru-RU" b="1" dirty="0" smtClean="0">
                <a:solidFill>
                  <a:srgbClr val="002060"/>
                </a:solidFill>
              </a:rPr>
              <a:t>47 + (- 35) = 8</a:t>
            </a:r>
            <a:endParaRPr lang="ru-RU" altLang="ru-RU" b="1" dirty="0">
              <a:solidFill>
                <a:srgbClr val="002060"/>
              </a:solidFill>
            </a:endParaRPr>
          </a:p>
          <a:p>
            <a:pPr>
              <a:buFontTx/>
              <a:buAutoNum type="arabicParenR"/>
            </a:pPr>
            <a:r>
              <a:rPr lang="ru-RU" altLang="ru-RU" b="1" dirty="0" smtClean="0">
                <a:solidFill>
                  <a:srgbClr val="002060"/>
                </a:solidFill>
              </a:rPr>
              <a:t>- 53 + 19 = -72</a:t>
            </a:r>
            <a:endParaRPr lang="ru-RU" altLang="ru-RU" b="1" dirty="0">
              <a:solidFill>
                <a:srgbClr val="002060"/>
              </a:solidFill>
            </a:endParaRPr>
          </a:p>
          <a:p>
            <a:pPr>
              <a:buFontTx/>
              <a:buAutoNum type="arabicParenR"/>
            </a:pPr>
            <a:r>
              <a:rPr lang="ru-RU" altLang="ru-RU" b="1" dirty="0" smtClean="0">
                <a:solidFill>
                  <a:srgbClr val="002060"/>
                </a:solidFill>
              </a:rPr>
              <a:t>- 41 + 33 </a:t>
            </a:r>
            <a:r>
              <a:rPr lang="ru-RU" altLang="ru-RU" b="1" dirty="0">
                <a:solidFill>
                  <a:srgbClr val="002060"/>
                </a:solidFill>
              </a:rPr>
              <a:t>= </a:t>
            </a:r>
            <a:r>
              <a:rPr lang="ru-RU" altLang="ru-RU" b="1" dirty="0" smtClean="0">
                <a:solidFill>
                  <a:srgbClr val="002060"/>
                </a:solidFill>
              </a:rPr>
              <a:t>8</a:t>
            </a:r>
            <a:endParaRPr lang="ru-RU" altLang="ru-RU" b="1" dirty="0">
              <a:solidFill>
                <a:srgbClr val="002060"/>
              </a:solidFill>
            </a:endParaRPr>
          </a:p>
          <a:p>
            <a:pPr>
              <a:buFontTx/>
              <a:buAutoNum type="arabicParenR"/>
            </a:pPr>
            <a:r>
              <a:rPr lang="ru-RU" altLang="ru-RU" b="1" dirty="0" smtClean="0">
                <a:solidFill>
                  <a:srgbClr val="002060"/>
                </a:solidFill>
              </a:rPr>
              <a:t>54 + (- 12) = -42</a:t>
            </a:r>
            <a:endParaRPr lang="ru-RU" altLang="ru-RU" b="1" dirty="0">
              <a:solidFill>
                <a:srgbClr val="002060"/>
              </a:solidFill>
            </a:endParaRPr>
          </a:p>
          <a:p>
            <a:pPr>
              <a:buFontTx/>
              <a:buAutoNum type="arabicParenR"/>
            </a:pPr>
            <a:r>
              <a:rPr lang="ru-RU" altLang="ru-RU" b="1" dirty="0" smtClean="0">
                <a:solidFill>
                  <a:srgbClr val="002060"/>
                </a:solidFill>
              </a:rPr>
              <a:t>- 8 + 17 = 9</a:t>
            </a:r>
            <a:endParaRPr lang="ru-RU" altLang="ru-RU" b="1" dirty="0">
              <a:solidFill>
                <a:srgbClr val="002060"/>
              </a:solidFill>
            </a:endParaRPr>
          </a:p>
          <a:p>
            <a:pPr>
              <a:buFontTx/>
              <a:buAutoNum type="arabicParenR"/>
            </a:pP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 rot="1363304">
            <a:off x="6400800" y="2743200"/>
            <a:ext cx="2057400" cy="28194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6019800" y="1641763"/>
            <a:ext cx="457200" cy="457200"/>
          </a:xfrm>
          <a:prstGeom prst="rect">
            <a:avLst/>
          </a:prstGeom>
          <a:solidFill>
            <a:srgbClr val="339966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5948795" y="2199863"/>
            <a:ext cx="457200" cy="533400"/>
          </a:xfrm>
          <a:prstGeom prst="rect">
            <a:avLst/>
          </a:prstGeom>
          <a:solidFill>
            <a:srgbClr val="FF0000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5992061" y="5826793"/>
            <a:ext cx="457200" cy="533400"/>
          </a:xfrm>
          <a:prstGeom prst="rect">
            <a:avLst/>
          </a:prstGeom>
          <a:solidFill>
            <a:srgbClr val="339966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6019800" y="3276600"/>
            <a:ext cx="457200" cy="533400"/>
          </a:xfrm>
          <a:prstGeom prst="rect">
            <a:avLst/>
          </a:prstGeom>
          <a:solidFill>
            <a:srgbClr val="339966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0237" name="Rectangle 13"/>
          <p:cNvSpPr>
            <a:spLocks noChangeArrowheads="1"/>
          </p:cNvSpPr>
          <p:nvPr/>
        </p:nvSpPr>
        <p:spPr bwMode="auto">
          <a:xfrm>
            <a:off x="5993454" y="2781531"/>
            <a:ext cx="457200" cy="533400"/>
          </a:xfrm>
          <a:prstGeom prst="rect">
            <a:avLst/>
          </a:prstGeom>
          <a:solidFill>
            <a:srgbClr val="FF0000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0238" name="Rectangle 14"/>
          <p:cNvSpPr>
            <a:spLocks noChangeArrowheads="1"/>
          </p:cNvSpPr>
          <p:nvPr/>
        </p:nvSpPr>
        <p:spPr bwMode="auto">
          <a:xfrm>
            <a:off x="6019800" y="4495800"/>
            <a:ext cx="457200" cy="533400"/>
          </a:xfrm>
          <a:prstGeom prst="rect">
            <a:avLst/>
          </a:prstGeom>
          <a:solidFill>
            <a:srgbClr val="FF0000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0239" name="Rectangle 15"/>
          <p:cNvSpPr>
            <a:spLocks noChangeArrowheads="1"/>
          </p:cNvSpPr>
          <p:nvPr/>
        </p:nvSpPr>
        <p:spPr bwMode="auto">
          <a:xfrm>
            <a:off x="5992061" y="5153343"/>
            <a:ext cx="457200" cy="533400"/>
          </a:xfrm>
          <a:prstGeom prst="rect">
            <a:avLst/>
          </a:prstGeom>
          <a:solidFill>
            <a:srgbClr val="FF0000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0240" name="Rectangle 16"/>
          <p:cNvSpPr>
            <a:spLocks noChangeArrowheads="1"/>
          </p:cNvSpPr>
          <p:nvPr/>
        </p:nvSpPr>
        <p:spPr bwMode="auto">
          <a:xfrm>
            <a:off x="6019800" y="3886200"/>
            <a:ext cx="457200" cy="533400"/>
          </a:xfrm>
          <a:prstGeom prst="rect">
            <a:avLst/>
          </a:prstGeom>
          <a:solidFill>
            <a:srgbClr val="FF0000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6629401" y="2151896"/>
            <a:ext cx="8194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</a:rPr>
              <a:t>- 15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sp>
        <p:nvSpPr>
          <p:cNvPr id="180242" name="Text Box 18"/>
          <p:cNvSpPr txBox="1">
            <a:spLocks noChangeArrowheads="1"/>
          </p:cNvSpPr>
          <p:nvPr/>
        </p:nvSpPr>
        <p:spPr bwMode="auto">
          <a:xfrm>
            <a:off x="6858000" y="2749453"/>
            <a:ext cx="3930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80243" name="Text Box 19"/>
          <p:cNvSpPr txBox="1">
            <a:spLocks noChangeArrowheads="1"/>
          </p:cNvSpPr>
          <p:nvPr/>
        </p:nvSpPr>
        <p:spPr bwMode="auto">
          <a:xfrm>
            <a:off x="6540501" y="3787776"/>
            <a:ext cx="8194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</a:rPr>
              <a:t>-</a:t>
            </a:r>
            <a:r>
              <a:rPr lang="ru-RU" altLang="ru-RU" sz="3200" b="1" dirty="0" smtClean="0">
                <a:solidFill>
                  <a:srgbClr val="33CC33"/>
                </a:solidFill>
              </a:rPr>
              <a:t>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34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sp>
        <p:nvSpPr>
          <p:cNvPr id="180244" name="Text Box 20"/>
          <p:cNvSpPr txBox="1">
            <a:spLocks noChangeArrowheads="1"/>
          </p:cNvSpPr>
          <p:nvPr/>
        </p:nvSpPr>
        <p:spPr bwMode="auto">
          <a:xfrm>
            <a:off x="6741694" y="4557778"/>
            <a:ext cx="6110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</a:rPr>
              <a:t>- 8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sp>
        <p:nvSpPr>
          <p:cNvPr id="180245" name="Text Box 21"/>
          <p:cNvSpPr txBox="1">
            <a:spLocks noChangeArrowheads="1"/>
          </p:cNvSpPr>
          <p:nvPr/>
        </p:nvSpPr>
        <p:spPr bwMode="auto">
          <a:xfrm>
            <a:off x="6705601" y="5153343"/>
            <a:ext cx="9350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</a:rPr>
              <a:t>42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sp>
        <p:nvSpPr>
          <p:cNvPr id="180246" name="Line 22"/>
          <p:cNvSpPr>
            <a:spLocks noChangeShapeType="1"/>
          </p:cNvSpPr>
          <p:nvPr/>
        </p:nvSpPr>
        <p:spPr bwMode="auto">
          <a:xfrm flipV="1">
            <a:off x="5170128" y="2378428"/>
            <a:ext cx="609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0247" name="Line 23"/>
          <p:cNvSpPr>
            <a:spLocks noChangeShapeType="1"/>
          </p:cNvSpPr>
          <p:nvPr/>
        </p:nvSpPr>
        <p:spPr bwMode="auto">
          <a:xfrm flipV="1">
            <a:off x="4716518" y="2982620"/>
            <a:ext cx="762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0248" name="Line 24"/>
          <p:cNvSpPr>
            <a:spLocks noChangeShapeType="1"/>
          </p:cNvSpPr>
          <p:nvPr/>
        </p:nvSpPr>
        <p:spPr bwMode="auto">
          <a:xfrm flipV="1">
            <a:off x="4868513" y="4109845"/>
            <a:ext cx="762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0249" name="Line 25"/>
          <p:cNvSpPr>
            <a:spLocks noChangeShapeType="1"/>
          </p:cNvSpPr>
          <p:nvPr/>
        </p:nvSpPr>
        <p:spPr bwMode="auto">
          <a:xfrm flipV="1">
            <a:off x="4724400" y="4648200"/>
            <a:ext cx="685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0250" name="Line 26"/>
          <p:cNvSpPr>
            <a:spLocks noChangeShapeType="1"/>
          </p:cNvSpPr>
          <p:nvPr/>
        </p:nvSpPr>
        <p:spPr bwMode="auto">
          <a:xfrm flipV="1">
            <a:off x="5302259" y="5287321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12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0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0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0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0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0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0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0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0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8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8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8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8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8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8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18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animBg="1"/>
      <p:bldP spid="180228" grpId="1" animBg="1"/>
      <p:bldP spid="180230" grpId="0"/>
      <p:bldP spid="180232" grpId="0" animBg="1"/>
      <p:bldP spid="180232" grpId="1" animBg="1"/>
      <p:bldP spid="180233" grpId="0" animBg="1"/>
      <p:bldP spid="180234" grpId="0" animBg="1"/>
      <p:bldP spid="180235" grpId="0" animBg="1"/>
      <p:bldP spid="180236" grpId="0" animBg="1"/>
      <p:bldP spid="180237" grpId="0" animBg="1"/>
      <p:bldP spid="180238" grpId="0" animBg="1"/>
      <p:bldP spid="180239" grpId="0" animBg="1"/>
      <p:bldP spid="180240" grpId="0" animBg="1"/>
      <p:bldP spid="180242" grpId="0"/>
      <p:bldP spid="180243" grpId="0"/>
      <p:bldP spid="180244" grpId="0"/>
      <p:bldP spid="180245" grpId="0"/>
      <p:bldP spid="180246" grpId="0" animBg="1"/>
      <p:bldP spid="180247" grpId="0" animBg="1"/>
      <p:bldP spid="180248" grpId="0" animBg="1"/>
      <p:bldP spid="180249" grpId="0" animBg="1"/>
      <p:bldP spid="1802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82" y="-105141"/>
            <a:ext cx="12252081" cy="6963141"/>
          </a:xfrm>
          <a:prstGeom prst="rect">
            <a:avLst/>
          </a:prstGeom>
        </p:spPr>
      </p:pic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5029200" y="12192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-12 + 32</a:t>
            </a: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403475" y="639763"/>
            <a:ext cx="7005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2514600" y="3505200"/>
            <a:ext cx="6705600" cy="3200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0106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557047"/>
              </p:ext>
            </p:extLst>
          </p:nvPr>
        </p:nvGraphicFramePr>
        <p:xfrm>
          <a:off x="2590799" y="3631590"/>
          <a:ext cx="6553200" cy="3048000"/>
        </p:xfrm>
        <a:graphic>
          <a:graphicData uri="http://schemas.openxmlformats.org/drawingml/2006/table">
            <a:tbl>
              <a:tblPr/>
              <a:tblGrid>
                <a:gridCol w="1912938"/>
                <a:gridCol w="2268537"/>
                <a:gridCol w="2371725"/>
              </a:tblGrid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7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 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24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36</a:t>
                      </a: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 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22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12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1077" name="Rectangle 21"/>
          <p:cNvSpPr>
            <a:spLocks noChangeArrowheads="1"/>
          </p:cNvSpPr>
          <p:nvPr/>
        </p:nvSpPr>
        <p:spPr bwMode="auto">
          <a:xfrm>
            <a:off x="3392309" y="2215416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14  + (-26)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1078" name="Rectangle 22"/>
          <p:cNvSpPr>
            <a:spLocks noChangeArrowheads="1"/>
          </p:cNvSpPr>
          <p:nvPr/>
        </p:nvSpPr>
        <p:spPr bwMode="auto">
          <a:xfrm>
            <a:off x="6612674" y="22098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-14 + 16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1079" name="Rectangle 23"/>
          <p:cNvSpPr>
            <a:spLocks noChangeArrowheads="1"/>
          </p:cNvSpPr>
          <p:nvPr/>
        </p:nvSpPr>
        <p:spPr bwMode="auto">
          <a:xfrm flipH="1">
            <a:off x="2595564" y="2892425"/>
            <a:ext cx="6396037" cy="3417888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1080" name="Line 24"/>
          <p:cNvSpPr>
            <a:spLocks noChangeShapeType="1"/>
          </p:cNvSpPr>
          <p:nvPr/>
        </p:nvSpPr>
        <p:spPr bwMode="auto">
          <a:xfrm>
            <a:off x="2595564" y="2892425"/>
            <a:ext cx="6396037" cy="3417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1081" name="AutoShape 25"/>
          <p:cNvSpPr>
            <a:spLocks noChangeArrowheads="1"/>
          </p:cNvSpPr>
          <p:nvPr/>
        </p:nvSpPr>
        <p:spPr bwMode="auto">
          <a:xfrm rot="10800000">
            <a:off x="2595564" y="2892425"/>
            <a:ext cx="6396037" cy="17097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1082" name="AutoShape 26"/>
          <p:cNvSpPr>
            <a:spLocks noChangeArrowheads="1"/>
          </p:cNvSpPr>
          <p:nvPr/>
        </p:nvSpPr>
        <p:spPr bwMode="auto">
          <a:xfrm rot="21600000">
            <a:off x="2680553" y="1241425"/>
            <a:ext cx="6396038" cy="1708150"/>
          </a:xfrm>
          <a:prstGeom prst="triangle">
            <a:avLst>
              <a:gd name="adj" fmla="val 4978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1083" name="Rectangle 27"/>
          <p:cNvSpPr>
            <a:spLocks noChangeArrowheads="1"/>
          </p:cNvSpPr>
          <p:nvPr/>
        </p:nvSpPr>
        <p:spPr bwMode="auto">
          <a:xfrm>
            <a:off x="2057400" y="331544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- 15 +  22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1084" name="Rectangle 28"/>
          <p:cNvSpPr>
            <a:spLocks noChangeArrowheads="1"/>
          </p:cNvSpPr>
          <p:nvPr/>
        </p:nvSpPr>
        <p:spPr bwMode="auto">
          <a:xfrm>
            <a:off x="5039458" y="152399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-36 + 12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1085" name="Rectangle 29"/>
          <p:cNvSpPr>
            <a:spLocks noChangeArrowheads="1"/>
          </p:cNvSpPr>
          <p:nvPr/>
        </p:nvSpPr>
        <p:spPr bwMode="auto">
          <a:xfrm>
            <a:off x="8001000" y="2286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-25 + 21</a:t>
            </a: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1086" name="Rectangle 30"/>
          <p:cNvSpPr>
            <a:spLocks noChangeArrowheads="1"/>
          </p:cNvSpPr>
          <p:nvPr/>
        </p:nvSpPr>
        <p:spPr bwMode="auto">
          <a:xfrm>
            <a:off x="8001000" y="12192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49 + (-13)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1087" name="Rectangle 31"/>
          <p:cNvSpPr>
            <a:spLocks noChangeArrowheads="1"/>
          </p:cNvSpPr>
          <p:nvPr/>
        </p:nvSpPr>
        <p:spPr bwMode="auto">
          <a:xfrm>
            <a:off x="2057400" y="12954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+ (-24)</a:t>
            </a:r>
            <a:endParaRPr lang="ru-RU" alt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1088" name="AutoShape 32"/>
          <p:cNvSpPr>
            <a:spLocks noChangeArrowheads="1"/>
          </p:cNvSpPr>
          <p:nvPr/>
        </p:nvSpPr>
        <p:spPr bwMode="auto">
          <a:xfrm rot="5400000">
            <a:off x="2519975" y="3083719"/>
            <a:ext cx="3417888" cy="31972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18333 C 0.06875 0.22662 0.12969 0.27107 0.13854 0.33611 C 0.1474 0.4 0.07487 0.52986 0.06107 0.57037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301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935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42812 0.576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1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2881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0556 L -0.44167 0.4388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1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2222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0556 C 0.10937 0.04653 0.16875 0.0875 0.17257 0.15602 C 0.17639 0.22407 0.08871 0.37338 0.07257 0.4162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301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01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-0.14166 L -0.19167 0.5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1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3583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01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79" grpId="0" animBg="1"/>
      <p:bldP spid="301080" grpId="0" animBg="1"/>
      <p:bldP spid="301081" grpId="0" animBg="1"/>
      <p:bldP spid="301082" grpId="0" animBg="1"/>
      <p:bldP spid="301083" grpId="0" animBg="1"/>
      <p:bldP spid="301084" grpId="0" animBg="1"/>
      <p:bldP spid="301085" grpId="0" animBg="1"/>
      <p:bldP spid="301087" grpId="0" animBg="1"/>
      <p:bldP spid="3010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843" y="10257"/>
            <a:ext cx="12981843" cy="6847743"/>
          </a:xfrm>
          <a:prstGeom prst="rect">
            <a:avLst/>
          </a:prstGeom>
        </p:spPr>
      </p:pic>
      <p:sp>
        <p:nvSpPr>
          <p:cNvPr id="160770" name="Rectangle 2"/>
          <p:cNvSpPr>
            <a:spLocks noChangeArrowheads="1"/>
          </p:cNvSpPr>
          <p:nvPr/>
        </p:nvSpPr>
        <p:spPr bwMode="auto">
          <a:xfrm flipH="1">
            <a:off x="1828801" y="1752600"/>
            <a:ext cx="5711825" cy="351948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0771" name="Line 3"/>
          <p:cNvSpPr>
            <a:spLocks noChangeShapeType="1"/>
          </p:cNvSpPr>
          <p:nvPr/>
        </p:nvSpPr>
        <p:spPr bwMode="auto">
          <a:xfrm>
            <a:off x="1828801" y="1738314"/>
            <a:ext cx="5711825" cy="351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 flipH="1">
            <a:off x="1828801" y="1738314"/>
            <a:ext cx="5711825" cy="351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0773" name="AutoShape 5"/>
          <p:cNvSpPr>
            <a:spLocks noChangeArrowheads="1"/>
          </p:cNvSpPr>
          <p:nvPr/>
        </p:nvSpPr>
        <p:spPr bwMode="auto">
          <a:xfrm rot="10800000">
            <a:off x="1828801" y="1738313"/>
            <a:ext cx="5711825" cy="17589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0774" name="AutoShape 6"/>
          <p:cNvSpPr>
            <a:spLocks noChangeArrowheads="1"/>
          </p:cNvSpPr>
          <p:nvPr/>
        </p:nvSpPr>
        <p:spPr bwMode="auto">
          <a:xfrm rot="21600000">
            <a:off x="1849985" y="-36697"/>
            <a:ext cx="5711825" cy="1760538"/>
          </a:xfrm>
          <a:prstGeom prst="triangle">
            <a:avLst>
              <a:gd name="adj" fmla="val 4978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1905000" y="31242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-14 + 16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0776" name="AutoShape 8"/>
          <p:cNvSpPr>
            <a:spLocks noChangeArrowheads="1"/>
          </p:cNvSpPr>
          <p:nvPr/>
        </p:nvSpPr>
        <p:spPr bwMode="auto">
          <a:xfrm rot="5400000">
            <a:off x="1518198" y="2022660"/>
            <a:ext cx="3519488" cy="2855913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0777" name="Picture 9" descr="198100_20_03_2009_0019385001237503935_art_wol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6477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3962400" y="3429000"/>
            <a:ext cx="2133600" cy="16002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3962400" y="4800600"/>
            <a:ext cx="2133600" cy="1828800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6096000" y="3429000"/>
            <a:ext cx="4343400" cy="3200400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60781" name="Group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73698166"/>
              </p:ext>
            </p:extLst>
          </p:nvPr>
        </p:nvGraphicFramePr>
        <p:xfrm>
          <a:off x="4038600" y="3505200"/>
          <a:ext cx="6324600" cy="3048000"/>
        </p:xfrm>
        <a:graphic>
          <a:graphicData uri="http://schemas.openxmlformats.org/drawingml/2006/table">
            <a:tbl>
              <a:tblPr/>
              <a:tblGrid>
                <a:gridCol w="2057400"/>
                <a:gridCol w="2159000"/>
                <a:gridCol w="2108200"/>
              </a:tblGrid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7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24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36</a:t>
                      </a: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12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0795" name="Group 2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5522303"/>
              </p:ext>
            </p:extLst>
          </p:nvPr>
        </p:nvGraphicFramePr>
        <p:xfrm>
          <a:off x="4059116" y="3520710"/>
          <a:ext cx="6295292" cy="3046962"/>
        </p:xfrm>
        <a:graphic>
          <a:graphicData uri="http://schemas.openxmlformats.org/drawingml/2006/table">
            <a:tbl>
              <a:tblPr/>
              <a:tblGrid>
                <a:gridCol w="2046286"/>
                <a:gridCol w="2150575"/>
                <a:gridCol w="2098431"/>
              </a:tblGrid>
              <a:tr h="149092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7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24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36</a:t>
                      </a: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603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12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0809" name="Rectangle 41"/>
          <p:cNvSpPr>
            <a:spLocks noChangeArrowheads="1"/>
          </p:cNvSpPr>
          <p:nvPr/>
        </p:nvSpPr>
        <p:spPr bwMode="auto">
          <a:xfrm>
            <a:off x="3719878" y="668826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2</a:t>
            </a:r>
            <a:endParaRPr lang="ru-RU" alt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3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556 L 0.17413 -0.3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0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0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0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0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5" grpId="0" animBg="1"/>
      <p:bldP spid="160775" grpId="1" animBg="1"/>
      <p:bldP spid="160779" grpId="0" animBg="1"/>
      <p:bldP spid="1608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542" y="0"/>
            <a:ext cx="12478542" cy="6858000"/>
          </a:xfrm>
          <a:prstGeom prst="rect">
            <a:avLst/>
          </a:prstGeom>
        </p:spPr>
      </p:pic>
      <p:sp>
        <p:nvSpPr>
          <p:cNvPr id="164866" name="Rectangle 2"/>
          <p:cNvSpPr>
            <a:spLocks noChangeArrowheads="1"/>
          </p:cNvSpPr>
          <p:nvPr/>
        </p:nvSpPr>
        <p:spPr bwMode="auto">
          <a:xfrm flipH="1">
            <a:off x="1828801" y="1752600"/>
            <a:ext cx="5711825" cy="351948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>
            <a:off x="1828801" y="1738314"/>
            <a:ext cx="5711825" cy="351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 flipH="1">
            <a:off x="1828801" y="1738314"/>
            <a:ext cx="5711825" cy="351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1828801" y="1738313"/>
            <a:ext cx="5711825" cy="17589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21600000">
            <a:off x="1825626" y="0"/>
            <a:ext cx="5711825" cy="1760538"/>
          </a:xfrm>
          <a:prstGeom prst="triangle">
            <a:avLst>
              <a:gd name="adj" fmla="val 4978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1905000" y="31242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-25 + 21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872" name="AutoShape 8"/>
          <p:cNvSpPr>
            <a:spLocks noChangeArrowheads="1"/>
          </p:cNvSpPr>
          <p:nvPr/>
        </p:nvSpPr>
        <p:spPr bwMode="auto">
          <a:xfrm rot="5400000">
            <a:off x="1478755" y="2092324"/>
            <a:ext cx="3519488" cy="2855913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4873" name="Picture 9" descr="198100_20_03_2009_0019385001237503935_art_wol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6477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3962400" y="3429000"/>
            <a:ext cx="2133600" cy="16002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75" name="Rectangle 11"/>
          <p:cNvSpPr>
            <a:spLocks noChangeArrowheads="1"/>
          </p:cNvSpPr>
          <p:nvPr/>
        </p:nvSpPr>
        <p:spPr bwMode="auto">
          <a:xfrm>
            <a:off x="6067028" y="3451225"/>
            <a:ext cx="4343400" cy="3200400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64876" name="Group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9550848"/>
              </p:ext>
            </p:extLst>
          </p:nvPr>
        </p:nvGraphicFramePr>
        <p:xfrm>
          <a:off x="4038600" y="3505200"/>
          <a:ext cx="6324600" cy="3048000"/>
        </p:xfrm>
        <a:graphic>
          <a:graphicData uri="http://schemas.openxmlformats.org/drawingml/2006/table">
            <a:tbl>
              <a:tblPr/>
              <a:tblGrid>
                <a:gridCol w="2055813"/>
                <a:gridCol w="2160587"/>
                <a:gridCol w="2108200"/>
              </a:tblGrid>
              <a:tr h="1562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7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24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36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5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12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890" name="Rectangle 26"/>
          <p:cNvSpPr>
            <a:spLocks noChangeArrowheads="1"/>
          </p:cNvSpPr>
          <p:nvPr/>
        </p:nvSpPr>
        <p:spPr bwMode="auto">
          <a:xfrm>
            <a:off x="3505200" y="6096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- 4</a:t>
            </a:r>
            <a:endParaRPr lang="ru-RU" alt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8328337"/>
      </p:ext>
    </p:extLst>
  </p:cSld>
  <p:clrMapOvr>
    <a:masterClrMapping/>
  </p:clrMapOvr>
  <p:transition spd="slow" advTm="3000">
    <p:cut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743 -0.3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 animBg="1"/>
      <p:bldP spid="164871" grpId="1" animBg="1"/>
      <p:bldP spid="164890" grpId="0" animBg="1"/>
      <p:bldP spid="16489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" y="-1"/>
            <a:ext cx="12211050" cy="6858000"/>
          </a:xfrm>
          <a:prstGeom prst="rect">
            <a:avLst/>
          </a:prstGeom>
        </p:spPr>
      </p:pic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1905000" y="31242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0.5*3.4</a:t>
            </a:r>
            <a:r>
              <a:rPr lang="ru-RU" alt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:2</a:t>
            </a: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 flipH="1">
            <a:off x="1828801" y="1752600"/>
            <a:ext cx="5711825" cy="351948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916" name="Line 4"/>
          <p:cNvSpPr>
            <a:spLocks noChangeShapeType="1"/>
          </p:cNvSpPr>
          <p:nvPr/>
        </p:nvSpPr>
        <p:spPr bwMode="auto">
          <a:xfrm>
            <a:off x="1828801" y="1738314"/>
            <a:ext cx="5711825" cy="351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 flipH="1">
            <a:off x="1828801" y="1738314"/>
            <a:ext cx="5711825" cy="351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6918" name="AutoShape 6"/>
          <p:cNvSpPr>
            <a:spLocks noChangeArrowheads="1"/>
          </p:cNvSpPr>
          <p:nvPr/>
        </p:nvSpPr>
        <p:spPr bwMode="auto">
          <a:xfrm rot="10800000">
            <a:off x="1828801" y="1738313"/>
            <a:ext cx="5711825" cy="17589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919" name="AutoShape 7"/>
          <p:cNvSpPr>
            <a:spLocks noChangeArrowheads="1"/>
          </p:cNvSpPr>
          <p:nvPr/>
        </p:nvSpPr>
        <p:spPr bwMode="auto">
          <a:xfrm rot="21600000">
            <a:off x="1825626" y="0"/>
            <a:ext cx="5711825" cy="1760538"/>
          </a:xfrm>
          <a:prstGeom prst="triangle">
            <a:avLst>
              <a:gd name="adj" fmla="val 4978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1905000" y="31242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-36 + 12</a:t>
            </a: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6921" name="AutoShape 9"/>
          <p:cNvSpPr>
            <a:spLocks noChangeArrowheads="1"/>
          </p:cNvSpPr>
          <p:nvPr/>
        </p:nvSpPr>
        <p:spPr bwMode="auto">
          <a:xfrm rot="5400000">
            <a:off x="1546102" y="2070101"/>
            <a:ext cx="3519488" cy="2855913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6922" name="Picture 10" descr="198100_20_03_2009_0019385001237503935_art_wol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6477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3962401" y="3429000"/>
            <a:ext cx="2176463" cy="16002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924" name="Rectangle 12"/>
          <p:cNvSpPr>
            <a:spLocks noChangeArrowheads="1"/>
          </p:cNvSpPr>
          <p:nvPr/>
        </p:nvSpPr>
        <p:spPr bwMode="auto">
          <a:xfrm>
            <a:off x="8258175" y="3429000"/>
            <a:ext cx="2209800" cy="3200400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6096000" y="3429000"/>
            <a:ext cx="2209800" cy="16002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926" name="Rectangle 14"/>
          <p:cNvSpPr>
            <a:spLocks noChangeArrowheads="1"/>
          </p:cNvSpPr>
          <p:nvPr/>
        </p:nvSpPr>
        <p:spPr bwMode="auto">
          <a:xfrm>
            <a:off x="6172200" y="5029200"/>
            <a:ext cx="2133600" cy="16002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66927" name="Group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6681697"/>
              </p:ext>
            </p:extLst>
          </p:nvPr>
        </p:nvGraphicFramePr>
        <p:xfrm>
          <a:off x="4038600" y="3505200"/>
          <a:ext cx="6324600" cy="3048000"/>
        </p:xfrm>
        <a:graphic>
          <a:graphicData uri="http://schemas.openxmlformats.org/drawingml/2006/table">
            <a:tbl>
              <a:tblPr/>
              <a:tblGrid>
                <a:gridCol w="2108200"/>
                <a:gridCol w="2108200"/>
                <a:gridCol w="2108200"/>
              </a:tblGrid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7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24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36</a:t>
                      </a: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6941" name="Group 2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94590231"/>
              </p:ext>
            </p:extLst>
          </p:nvPr>
        </p:nvGraphicFramePr>
        <p:xfrm>
          <a:off x="4049591" y="3524007"/>
          <a:ext cx="6324600" cy="3048000"/>
        </p:xfrm>
        <a:graphic>
          <a:graphicData uri="http://schemas.openxmlformats.org/drawingml/2006/table">
            <a:tbl>
              <a:tblPr/>
              <a:tblGrid>
                <a:gridCol w="2108200"/>
                <a:gridCol w="2108200"/>
                <a:gridCol w="2108200"/>
              </a:tblGrid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7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36</a:t>
                      </a: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22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6955" name="Rectangle 43"/>
          <p:cNvSpPr>
            <a:spLocks noChangeArrowheads="1"/>
          </p:cNvSpPr>
          <p:nvPr/>
        </p:nvSpPr>
        <p:spPr bwMode="auto">
          <a:xfrm>
            <a:off x="3505200" y="6096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-2</a:t>
            </a:r>
            <a:r>
              <a:rPr lang="en-US" alt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ru-RU" alt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80281"/>
      </p:ext>
    </p:extLst>
  </p:cSld>
  <p:clrMapOvr>
    <a:masterClrMapping/>
  </p:clrMapOvr>
  <p:transition spd="slow" advTm="3000">
    <p:cut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743 -0.3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6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6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6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6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6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6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0" grpId="0" animBg="1"/>
      <p:bldP spid="1669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526"/>
          </a:xfrm>
          <a:prstGeom prst="rect">
            <a:avLst/>
          </a:prstGeom>
        </p:spPr>
      </p:pic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1905000" y="31242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0.5*3.4</a:t>
            </a:r>
            <a:r>
              <a:rPr lang="ru-RU" alt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:2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 flipH="1">
            <a:off x="1828801" y="1752600"/>
            <a:ext cx="5711825" cy="351948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>
            <a:off x="1828801" y="1738314"/>
            <a:ext cx="5711825" cy="351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 flipH="1">
            <a:off x="1828801" y="1738314"/>
            <a:ext cx="5711825" cy="351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8966" name="AutoShape 6"/>
          <p:cNvSpPr>
            <a:spLocks noChangeArrowheads="1"/>
          </p:cNvSpPr>
          <p:nvPr/>
        </p:nvSpPr>
        <p:spPr bwMode="auto">
          <a:xfrm rot="10800000">
            <a:off x="1828801" y="1738313"/>
            <a:ext cx="5711825" cy="17589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21600000">
            <a:off x="1825626" y="0"/>
            <a:ext cx="5711825" cy="1760538"/>
          </a:xfrm>
          <a:prstGeom prst="triangle">
            <a:avLst>
              <a:gd name="adj" fmla="val 4978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1905000" y="31242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49 + (-13)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5400000">
            <a:off x="1493837" y="2084388"/>
            <a:ext cx="3519488" cy="2855913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8970" name="Picture 10" descr="198100_20_03_2009_0019385001237503935_art_wol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6477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3962401" y="3429000"/>
            <a:ext cx="2176463" cy="16002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8258175" y="5029200"/>
            <a:ext cx="2209800" cy="1600200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8973" name="Rectangle 13"/>
          <p:cNvSpPr>
            <a:spLocks noChangeArrowheads="1"/>
          </p:cNvSpPr>
          <p:nvPr/>
        </p:nvSpPr>
        <p:spPr bwMode="auto">
          <a:xfrm>
            <a:off x="6172200" y="5029200"/>
            <a:ext cx="2133600" cy="16002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8974" name="Rectangle 14"/>
          <p:cNvSpPr>
            <a:spLocks noChangeArrowheads="1"/>
          </p:cNvSpPr>
          <p:nvPr/>
        </p:nvSpPr>
        <p:spPr bwMode="auto">
          <a:xfrm>
            <a:off x="8258175" y="3429000"/>
            <a:ext cx="2209800" cy="1600200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68975" name="Group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157243"/>
              </p:ext>
            </p:extLst>
          </p:nvPr>
        </p:nvGraphicFramePr>
        <p:xfrm>
          <a:off x="4038600" y="3514725"/>
          <a:ext cx="6324600" cy="3048000"/>
        </p:xfrm>
        <a:graphic>
          <a:graphicData uri="http://schemas.openxmlformats.org/drawingml/2006/table">
            <a:tbl>
              <a:tblPr/>
              <a:tblGrid>
                <a:gridCol w="2108200"/>
                <a:gridCol w="2108200"/>
                <a:gridCol w="2108200"/>
              </a:tblGrid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7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36</a:t>
                      </a: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22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8989" name="Group 2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6927446"/>
              </p:ext>
            </p:extLst>
          </p:nvPr>
        </p:nvGraphicFramePr>
        <p:xfrm>
          <a:off x="4053254" y="3511185"/>
          <a:ext cx="6324600" cy="3048000"/>
        </p:xfrm>
        <a:graphic>
          <a:graphicData uri="http://schemas.openxmlformats.org/drawingml/2006/table">
            <a:tbl>
              <a:tblPr/>
              <a:tblGrid>
                <a:gridCol w="2108200"/>
                <a:gridCol w="2108200"/>
                <a:gridCol w="2108200"/>
              </a:tblGrid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7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22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9003" name="Rectangle 43"/>
          <p:cNvSpPr>
            <a:spLocks noChangeArrowheads="1"/>
          </p:cNvSpPr>
          <p:nvPr/>
        </p:nvSpPr>
        <p:spPr bwMode="auto">
          <a:xfrm>
            <a:off x="3505200" y="6096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36</a:t>
            </a:r>
            <a:endParaRPr lang="ru-RU" alt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039199"/>
      </p:ext>
    </p:extLst>
  </p:cSld>
  <p:clrMapOvr>
    <a:masterClrMapping/>
  </p:clrMapOvr>
  <p:transition spd="slow" advTm="3000">
    <p:cut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743 -0.3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9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8" grpId="0" animBg="1"/>
      <p:bldP spid="168968" grpId="1" animBg="1"/>
      <p:bldP spid="168974" grpId="0" animBg="1"/>
      <p:bldP spid="169003" grpId="0" animBg="1"/>
      <p:bldP spid="16900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1905000" y="31242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0.5*3.4</a:t>
            </a:r>
            <a:r>
              <a:rPr lang="ru-RU" alt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:2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 flipH="1">
            <a:off x="1828801" y="1752600"/>
            <a:ext cx="5711825" cy="351948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1012" name="Line 4"/>
          <p:cNvSpPr>
            <a:spLocks noChangeShapeType="1"/>
          </p:cNvSpPr>
          <p:nvPr/>
        </p:nvSpPr>
        <p:spPr bwMode="auto">
          <a:xfrm>
            <a:off x="1828801" y="1738314"/>
            <a:ext cx="5711825" cy="351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1013" name="Line 5"/>
          <p:cNvSpPr>
            <a:spLocks noChangeShapeType="1"/>
          </p:cNvSpPr>
          <p:nvPr/>
        </p:nvSpPr>
        <p:spPr bwMode="auto">
          <a:xfrm flipH="1">
            <a:off x="1828801" y="1738314"/>
            <a:ext cx="5711825" cy="351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1014" name="AutoShape 6"/>
          <p:cNvSpPr>
            <a:spLocks noChangeArrowheads="1"/>
          </p:cNvSpPr>
          <p:nvPr/>
        </p:nvSpPr>
        <p:spPr bwMode="auto">
          <a:xfrm rot="10800000">
            <a:off x="1828801" y="1738313"/>
            <a:ext cx="5711825" cy="17589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1015" name="AutoShape 7"/>
          <p:cNvSpPr>
            <a:spLocks noChangeArrowheads="1"/>
          </p:cNvSpPr>
          <p:nvPr/>
        </p:nvSpPr>
        <p:spPr bwMode="auto">
          <a:xfrm rot="21600000">
            <a:off x="1825626" y="0"/>
            <a:ext cx="5711825" cy="1760538"/>
          </a:xfrm>
          <a:prstGeom prst="triangle">
            <a:avLst>
              <a:gd name="adj" fmla="val 4978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1905000" y="31242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-12 + 32</a:t>
            </a:r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017" name="AutoShape 9"/>
          <p:cNvSpPr>
            <a:spLocks noChangeArrowheads="1"/>
          </p:cNvSpPr>
          <p:nvPr/>
        </p:nvSpPr>
        <p:spPr bwMode="auto">
          <a:xfrm rot="5400000">
            <a:off x="1569732" y="2084389"/>
            <a:ext cx="3519488" cy="2855913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1018" name="Picture 10" descr="198100_20_03_2009_0019385001237503935_art_wol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6477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3962401" y="3429000"/>
            <a:ext cx="2176463" cy="16002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8258175" y="5029200"/>
            <a:ext cx="2209800" cy="1600200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6172200" y="5029200"/>
            <a:ext cx="2133600" cy="16002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71022" name="Group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2001886"/>
              </p:ext>
            </p:extLst>
          </p:nvPr>
        </p:nvGraphicFramePr>
        <p:xfrm>
          <a:off x="4038600" y="3505200"/>
          <a:ext cx="6324600" cy="3048000"/>
        </p:xfrm>
        <a:graphic>
          <a:graphicData uri="http://schemas.openxmlformats.org/drawingml/2006/table">
            <a:tbl>
              <a:tblPr/>
              <a:tblGrid>
                <a:gridCol w="2108200"/>
                <a:gridCol w="2108200"/>
                <a:gridCol w="2108200"/>
              </a:tblGrid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7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22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1036" name="Rectangle 28"/>
          <p:cNvSpPr>
            <a:spLocks noChangeArrowheads="1"/>
          </p:cNvSpPr>
          <p:nvPr/>
        </p:nvSpPr>
        <p:spPr bwMode="auto">
          <a:xfrm>
            <a:off x="3505200" y="6096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20</a:t>
            </a:r>
            <a:endParaRPr lang="ru-RU" alt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730595"/>
      </p:ext>
    </p:extLst>
  </p:cSld>
  <p:clrMapOvr>
    <a:masterClrMapping/>
  </p:clrMapOvr>
  <p:transition spd="slow" advTm="3000">
    <p:cut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743 -0.3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6" grpId="0" animBg="1"/>
      <p:bldP spid="171016" grpId="1" animBg="1"/>
      <p:bldP spid="171036" grpId="0" animBg="1"/>
      <p:bldP spid="17103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8" y="-64232"/>
            <a:ext cx="12242798" cy="6922232"/>
          </a:xfrm>
          <a:prstGeom prst="rect">
            <a:avLst/>
          </a:prstGeom>
        </p:spPr>
      </p:pic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1905000" y="31242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0.5*3.4</a:t>
            </a:r>
            <a:r>
              <a:rPr lang="ru-RU" alt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:2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 flipH="1">
            <a:off x="1828801" y="1752600"/>
            <a:ext cx="5711825" cy="351948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3060" name="Line 4"/>
          <p:cNvSpPr>
            <a:spLocks noChangeShapeType="1"/>
          </p:cNvSpPr>
          <p:nvPr/>
        </p:nvSpPr>
        <p:spPr bwMode="auto">
          <a:xfrm>
            <a:off x="1828801" y="1738314"/>
            <a:ext cx="5711825" cy="351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 flipH="1">
            <a:off x="1828801" y="1738314"/>
            <a:ext cx="5711825" cy="351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3062" name="AutoShape 6"/>
          <p:cNvSpPr>
            <a:spLocks noChangeArrowheads="1"/>
          </p:cNvSpPr>
          <p:nvPr/>
        </p:nvSpPr>
        <p:spPr bwMode="auto">
          <a:xfrm rot="10800000">
            <a:off x="1828801" y="1714746"/>
            <a:ext cx="5711825" cy="17589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3063" name="AutoShape 7"/>
          <p:cNvSpPr>
            <a:spLocks noChangeArrowheads="1"/>
          </p:cNvSpPr>
          <p:nvPr/>
        </p:nvSpPr>
        <p:spPr bwMode="auto">
          <a:xfrm rot="21600000">
            <a:off x="1825626" y="0"/>
            <a:ext cx="5711825" cy="1760538"/>
          </a:xfrm>
          <a:prstGeom prst="triangle">
            <a:avLst>
              <a:gd name="adj" fmla="val 4978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1905000" y="31242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+ (-24)</a:t>
            </a:r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65" name="AutoShape 9"/>
          <p:cNvSpPr>
            <a:spLocks noChangeArrowheads="1"/>
          </p:cNvSpPr>
          <p:nvPr/>
        </p:nvSpPr>
        <p:spPr bwMode="auto">
          <a:xfrm rot="5400000">
            <a:off x="1518932" y="2024856"/>
            <a:ext cx="3519488" cy="2855913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3066" name="Picture 10" descr="198100_20_03_2009_0019385001237503935_art_wol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6477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3962401" y="3429000"/>
            <a:ext cx="2176463" cy="16002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8258175" y="5029200"/>
            <a:ext cx="2209800" cy="1600200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6172200" y="5029200"/>
            <a:ext cx="2133600" cy="16002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73070" name="Group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0009092"/>
              </p:ext>
            </p:extLst>
          </p:nvPr>
        </p:nvGraphicFramePr>
        <p:xfrm>
          <a:off x="4038600" y="3505200"/>
          <a:ext cx="6324600" cy="3048000"/>
        </p:xfrm>
        <a:graphic>
          <a:graphicData uri="http://schemas.openxmlformats.org/drawingml/2006/table">
            <a:tbl>
              <a:tblPr/>
              <a:tblGrid>
                <a:gridCol w="2108200"/>
                <a:gridCol w="2108200"/>
                <a:gridCol w="2108200"/>
              </a:tblGrid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7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22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3084" name="Group 2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3732048"/>
              </p:ext>
            </p:extLst>
          </p:nvPr>
        </p:nvGraphicFramePr>
        <p:xfrm>
          <a:off x="4060703" y="3496657"/>
          <a:ext cx="6324600" cy="3048000"/>
        </p:xfrm>
        <a:graphic>
          <a:graphicData uri="http://schemas.openxmlformats.org/drawingml/2006/table">
            <a:tbl>
              <a:tblPr/>
              <a:tblGrid>
                <a:gridCol w="2108200"/>
                <a:gridCol w="2108200"/>
                <a:gridCol w="2108200"/>
              </a:tblGrid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7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3098" name="Rectangle 42"/>
          <p:cNvSpPr>
            <a:spLocks noChangeArrowheads="1"/>
          </p:cNvSpPr>
          <p:nvPr/>
        </p:nvSpPr>
        <p:spPr bwMode="auto">
          <a:xfrm>
            <a:off x="3505200" y="6096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-22</a:t>
            </a:r>
            <a:endParaRPr lang="ru-RU" alt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627604"/>
      </p:ext>
    </p:extLst>
  </p:cSld>
  <p:clrMapOvr>
    <a:masterClrMapping/>
  </p:clrMapOvr>
  <p:transition spd="slow" advTm="3000">
    <p:cut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743 -0.3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4" grpId="0" animBg="1"/>
      <p:bldP spid="173064" grpId="1" animBg="1"/>
      <p:bldP spid="173069" grpId="0" animBg="1"/>
      <p:bldP spid="173098" grpId="0" animBg="1"/>
      <p:bldP spid="17309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9"/>
            <a:ext cx="12192000" cy="6846521"/>
          </a:xfrm>
          <a:prstGeom prst="rect">
            <a:avLst/>
          </a:prstGeom>
        </p:spPr>
      </p:pic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1905000" y="31242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0.5*3.4</a:t>
            </a:r>
            <a:r>
              <a:rPr lang="ru-RU" alt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:2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 flipH="1">
            <a:off x="1828801" y="1752600"/>
            <a:ext cx="5711825" cy="351948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08" name="Line 4"/>
          <p:cNvSpPr>
            <a:spLocks noChangeShapeType="1"/>
          </p:cNvSpPr>
          <p:nvPr/>
        </p:nvSpPr>
        <p:spPr bwMode="auto">
          <a:xfrm>
            <a:off x="1828801" y="1738314"/>
            <a:ext cx="5711825" cy="351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09" name="Line 5"/>
          <p:cNvSpPr>
            <a:spLocks noChangeShapeType="1"/>
          </p:cNvSpPr>
          <p:nvPr/>
        </p:nvSpPr>
        <p:spPr bwMode="auto">
          <a:xfrm flipH="1">
            <a:off x="1828801" y="1738314"/>
            <a:ext cx="5711825" cy="351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10" name="AutoShape 6"/>
          <p:cNvSpPr>
            <a:spLocks noChangeArrowheads="1"/>
          </p:cNvSpPr>
          <p:nvPr/>
        </p:nvSpPr>
        <p:spPr bwMode="auto">
          <a:xfrm rot="10800000">
            <a:off x="1729764" y="1739107"/>
            <a:ext cx="5711825" cy="17589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11" name="AutoShape 7"/>
          <p:cNvSpPr>
            <a:spLocks noChangeArrowheads="1"/>
          </p:cNvSpPr>
          <p:nvPr/>
        </p:nvSpPr>
        <p:spPr bwMode="auto">
          <a:xfrm rot="21600000">
            <a:off x="1825626" y="0"/>
            <a:ext cx="5711825" cy="1760538"/>
          </a:xfrm>
          <a:prstGeom prst="triangle">
            <a:avLst>
              <a:gd name="adj" fmla="val 4978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1905000" y="31242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 + (-26)</a:t>
            </a:r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5113" name="AutoShape 9"/>
          <p:cNvSpPr>
            <a:spLocks noChangeArrowheads="1"/>
          </p:cNvSpPr>
          <p:nvPr/>
        </p:nvSpPr>
        <p:spPr bwMode="auto">
          <a:xfrm rot="5400000">
            <a:off x="1477596" y="2068024"/>
            <a:ext cx="3519488" cy="2855913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5114" name="Picture 10" descr="198100_20_03_2009_0019385001237503935_art_wol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6477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3962401" y="3429000"/>
            <a:ext cx="2176463" cy="16002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8258175" y="5029200"/>
            <a:ext cx="2209800" cy="1600200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75117" name="Group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4972100"/>
              </p:ext>
            </p:extLst>
          </p:nvPr>
        </p:nvGraphicFramePr>
        <p:xfrm>
          <a:off x="4038600" y="3505200"/>
          <a:ext cx="6324600" cy="3048000"/>
        </p:xfrm>
        <a:graphic>
          <a:graphicData uri="http://schemas.openxmlformats.org/drawingml/2006/table">
            <a:tbl>
              <a:tblPr/>
              <a:tblGrid>
                <a:gridCol w="2108200"/>
                <a:gridCol w="2108200"/>
                <a:gridCol w="2108200"/>
              </a:tblGrid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7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5131" name="Group 2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8014673"/>
              </p:ext>
            </p:extLst>
          </p:nvPr>
        </p:nvGraphicFramePr>
        <p:xfrm>
          <a:off x="4087324" y="3498057"/>
          <a:ext cx="6324600" cy="3066866"/>
        </p:xfrm>
        <a:graphic>
          <a:graphicData uri="http://schemas.openxmlformats.org/drawingml/2006/table">
            <a:tbl>
              <a:tblPr/>
              <a:tblGrid>
                <a:gridCol w="2108200"/>
                <a:gridCol w="2108200"/>
                <a:gridCol w="2108200"/>
              </a:tblGrid>
              <a:tr h="149701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7</a:t>
                      </a: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985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145" name="Rectangle 41"/>
          <p:cNvSpPr>
            <a:spLocks noChangeArrowheads="1"/>
          </p:cNvSpPr>
          <p:nvPr/>
        </p:nvSpPr>
        <p:spPr bwMode="auto">
          <a:xfrm>
            <a:off x="3505200" y="6096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-12</a:t>
            </a:r>
            <a:endParaRPr lang="ru-RU" alt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6981426"/>
      </p:ext>
    </p:extLst>
  </p:cSld>
  <p:clrMapOvr>
    <a:masterClrMapping/>
  </p:clrMapOvr>
  <p:transition spd="slow" advTm="3000">
    <p:cut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743 -0.3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2" grpId="0" animBg="1"/>
      <p:bldP spid="175112" grpId="1" animBg="1"/>
      <p:bldP spid="175116" grpId="0" animBg="1"/>
      <p:bldP spid="175145" grpId="0" animBg="1"/>
      <p:bldP spid="1751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124" y="-229654"/>
            <a:ext cx="12356124" cy="698893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51593" y="536044"/>
            <a:ext cx="3811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350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 хороший,</a:t>
            </a:r>
            <a:endParaRPr lang="ru-RU" sz="5400" b="1" cap="none" spc="0" dirty="0">
              <a:ln w="6350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77337" y="1767006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06745" y="1426637"/>
            <a:ext cx="4101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b="1" cap="none" spc="0" dirty="0" smtClean="0">
                <a:ln w="6350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 всё знаю,</a:t>
            </a:r>
            <a:r>
              <a:rPr lang="ru-RU" sz="54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5400" b="1" cap="none" spc="0" dirty="0">
              <a:ln w="9525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93307" y="2410821"/>
            <a:ext cx="3846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 всё умею,</a:t>
            </a:r>
            <a:endParaRPr lang="ru-RU" sz="5400" b="1" cap="none" spc="0" dirty="0">
              <a:ln w="9525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06745" y="3454794"/>
            <a:ext cx="5627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350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 буду стараться,</a:t>
            </a:r>
            <a:endParaRPr lang="ru-RU" sz="5400" b="1" cap="none" spc="0" dirty="0">
              <a:ln w="6350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06525" y="4565041"/>
            <a:ext cx="7228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350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 меня всё получится</a:t>
            </a:r>
            <a:r>
              <a:rPr lang="ru-RU" sz="5400" b="1" cap="none" spc="0" dirty="0" smtClean="0">
                <a:ln w="6350">
                  <a:solidFill>
                    <a:srgbClr val="0070C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5400" b="1" cap="none" spc="0" dirty="0">
              <a:ln w="6350">
                <a:solidFill>
                  <a:srgbClr val="0070C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75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21" y="-1"/>
            <a:ext cx="12281021" cy="6858001"/>
          </a:xfrm>
          <a:prstGeom prst="rect">
            <a:avLst/>
          </a:prstGeom>
        </p:spPr>
      </p:pic>
      <p:sp>
        <p:nvSpPr>
          <p:cNvPr id="177154" name="Rectangle 2"/>
          <p:cNvSpPr>
            <a:spLocks noChangeArrowheads="1"/>
          </p:cNvSpPr>
          <p:nvPr/>
        </p:nvSpPr>
        <p:spPr bwMode="auto">
          <a:xfrm flipH="1">
            <a:off x="1828801" y="1752600"/>
            <a:ext cx="5711825" cy="351948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7155" name="Line 3"/>
          <p:cNvSpPr>
            <a:spLocks noChangeShapeType="1"/>
          </p:cNvSpPr>
          <p:nvPr/>
        </p:nvSpPr>
        <p:spPr bwMode="auto">
          <a:xfrm>
            <a:off x="1828801" y="1738314"/>
            <a:ext cx="5711825" cy="351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7156" name="Line 4"/>
          <p:cNvSpPr>
            <a:spLocks noChangeShapeType="1"/>
          </p:cNvSpPr>
          <p:nvPr/>
        </p:nvSpPr>
        <p:spPr bwMode="auto">
          <a:xfrm flipH="1">
            <a:off x="1828801" y="1738314"/>
            <a:ext cx="5711825" cy="351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7157" name="AutoShape 5"/>
          <p:cNvSpPr>
            <a:spLocks noChangeArrowheads="1"/>
          </p:cNvSpPr>
          <p:nvPr/>
        </p:nvSpPr>
        <p:spPr bwMode="auto">
          <a:xfrm rot="10800000">
            <a:off x="1828801" y="1738313"/>
            <a:ext cx="5711825" cy="17589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7158" name="AutoShape 6"/>
          <p:cNvSpPr>
            <a:spLocks noChangeArrowheads="1"/>
          </p:cNvSpPr>
          <p:nvPr/>
        </p:nvSpPr>
        <p:spPr bwMode="auto">
          <a:xfrm rot="21600000">
            <a:off x="1825626" y="0"/>
            <a:ext cx="5711825" cy="1760538"/>
          </a:xfrm>
          <a:prstGeom prst="triangle">
            <a:avLst>
              <a:gd name="adj" fmla="val 4978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1828800" y="32004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-15 + 22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60" name="AutoShape 8"/>
          <p:cNvSpPr>
            <a:spLocks noChangeArrowheads="1"/>
          </p:cNvSpPr>
          <p:nvPr/>
        </p:nvSpPr>
        <p:spPr bwMode="auto">
          <a:xfrm rot="5400000">
            <a:off x="1520029" y="2062165"/>
            <a:ext cx="3519488" cy="2855913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7161" name="Picture 9" descr="198100_20_03_2009_0019385001237503935_art_wol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6477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3962401" y="3429000"/>
            <a:ext cx="2176463" cy="16002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77163" name="Group 11"/>
          <p:cNvGraphicFramePr>
            <a:graphicFrameLocks noGrp="1"/>
          </p:cNvGraphicFramePr>
          <p:nvPr>
            <p:ph sz="half" idx="1"/>
          </p:nvPr>
        </p:nvGraphicFramePr>
        <p:xfrm>
          <a:off x="4038600" y="3505200"/>
          <a:ext cx="6324600" cy="3048000"/>
        </p:xfrm>
        <a:graphic>
          <a:graphicData uri="http://schemas.openxmlformats.org/drawingml/2006/table">
            <a:tbl>
              <a:tblPr/>
              <a:tblGrid>
                <a:gridCol w="2108200"/>
                <a:gridCol w="2108200"/>
                <a:gridCol w="2108200"/>
              </a:tblGrid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</a:rPr>
                        <a:t>7</a:t>
                      </a: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7177" name="Rectangle 25"/>
          <p:cNvSpPr>
            <a:spLocks noChangeArrowheads="1"/>
          </p:cNvSpPr>
          <p:nvPr/>
        </p:nvSpPr>
        <p:spPr bwMode="auto">
          <a:xfrm>
            <a:off x="3505200" y="533400"/>
            <a:ext cx="1981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7</a:t>
            </a:r>
            <a:endParaRPr lang="ru-RU" alt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639425"/>
      </p:ext>
    </p:extLst>
  </p:cSld>
  <p:clrMapOvr>
    <a:masterClrMapping/>
  </p:clrMapOvr>
  <p:transition spd="slow" advTm="3000">
    <p:cut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743 -0.3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07 0.08681 C 0.03108 -0.04629 -0.05191 -0.1787 -0.09392 -0.2449 C -0.13593 -0.31088 -0.1368 -0.31088 -0.1375 -0.31111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-1990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771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  <p:bldP spid="177157" grpId="0" animBg="1"/>
      <p:bldP spid="177158" grpId="0" animBg="1"/>
      <p:bldP spid="177159" grpId="0" animBg="1"/>
      <p:bldP spid="177159" grpId="1" animBg="1"/>
      <p:bldP spid="177159" grpId="2" animBg="1"/>
      <p:bldP spid="177160" grpId="0" animBg="1"/>
      <p:bldP spid="177162" grpId="0" animBg="1"/>
      <p:bldP spid="177177" grpId="0" animBg="1"/>
      <p:bldP spid="17717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842288">
            <a:off x="2964952" y="2447957"/>
            <a:ext cx="87693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Физкультминутка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 descr="black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8188" y="0"/>
            <a:ext cx="12694471" cy="704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7031728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0578" y="428604"/>
            <a:ext cx="1643074" cy="1643074"/>
          </a:xfrm>
          <a:prstGeom prst="rect">
            <a:avLst/>
          </a:prstGeom>
        </p:spPr>
      </p:pic>
      <p:pic>
        <p:nvPicPr>
          <p:cNvPr id="3" name="Рисунок 2" descr="90473611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77869" y="381124"/>
            <a:ext cx="1066800" cy="956100"/>
          </a:xfrm>
          <a:prstGeom prst="rect">
            <a:avLst/>
          </a:prstGeom>
          <a:effectLst/>
        </p:spPr>
      </p:pic>
      <p:pic>
        <p:nvPicPr>
          <p:cNvPr id="18" name="Рисунок 17" descr="90473611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56138" y="357167"/>
            <a:ext cx="1066800" cy="1019175"/>
          </a:xfrm>
          <a:prstGeom prst="rect">
            <a:avLst/>
          </a:prstGeom>
          <a:effectLst/>
        </p:spPr>
      </p:pic>
      <p:pic>
        <p:nvPicPr>
          <p:cNvPr id="20" name="Рисунок 19" descr="90473611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234634" y="420242"/>
            <a:ext cx="1066800" cy="1019175"/>
          </a:xfrm>
          <a:prstGeom prst="rect">
            <a:avLst/>
          </a:prstGeom>
          <a:effectLst/>
        </p:spPr>
      </p:pic>
      <p:pic>
        <p:nvPicPr>
          <p:cNvPr id="23" name="Рисунок 22" descr="90473611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281241" y="5338758"/>
            <a:ext cx="1066800" cy="1019175"/>
          </a:xfrm>
          <a:prstGeom prst="rect">
            <a:avLst/>
          </a:prstGeom>
          <a:effectLst/>
        </p:spPr>
      </p:pic>
      <p:pic>
        <p:nvPicPr>
          <p:cNvPr id="25" name="Рисунок 24" descr="90473611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57896" y="5338759"/>
            <a:ext cx="1066800" cy="1019175"/>
          </a:xfrm>
          <a:prstGeom prst="rect">
            <a:avLst/>
          </a:prstGeom>
          <a:effectLst/>
        </p:spPr>
      </p:pic>
      <p:pic>
        <p:nvPicPr>
          <p:cNvPr id="26" name="Рисунок 25" descr="90473611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06193" y="5299075"/>
            <a:ext cx="1066800" cy="1019175"/>
          </a:xfrm>
          <a:prstGeom prst="rect">
            <a:avLst/>
          </a:prstGeom>
          <a:effectLst/>
        </p:spPr>
      </p:pic>
      <p:pic>
        <p:nvPicPr>
          <p:cNvPr id="28" name="Рисунок 27" descr="90473611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47349" y="2847963"/>
            <a:ext cx="1066800" cy="1019175"/>
          </a:xfrm>
          <a:prstGeom prst="rect">
            <a:avLst/>
          </a:prstGeom>
          <a:effectLst/>
        </p:spPr>
      </p:pic>
      <p:sp>
        <p:nvSpPr>
          <p:cNvPr id="29" name="Овал 28"/>
          <p:cNvSpPr/>
          <p:nvPr/>
        </p:nvSpPr>
        <p:spPr>
          <a:xfrm>
            <a:off x="5211107" y="2397897"/>
            <a:ext cx="1928826" cy="1928826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3" descr="ma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3360" y="753367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4" descr="1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04368" y="305117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1" descr="earth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8414" y="4214818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2" descr="4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24035" y="3786191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3" descr="56r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77850" y="2857496"/>
            <a:ext cx="151671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90473611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192164" y="3000373"/>
            <a:ext cx="1066800" cy="1019175"/>
          </a:xfrm>
          <a:prstGeom prst="rect">
            <a:avLst/>
          </a:prstGeom>
          <a:effectLst/>
        </p:spPr>
      </p:pic>
      <p:pic>
        <p:nvPicPr>
          <p:cNvPr id="31" name="Рисунок 30" descr="14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357486" y="4286256"/>
            <a:ext cx="1919298" cy="18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2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34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5811 C 0.01016 -0.0713 0.02709 -0.07801 0.0405 -0.07801 C 0.06042 -0.07801 0.07956 -0.06806 0.09076 -0.05139 C 0.13789 0.01458 0.17396 0.15902 0.17396 0.33078 C 0.17396 0.33148 0.17396 0.33356 0.17396 0.33426 C 0.17396 0.33356 0.17396 0.33727 0.17396 0.33773 C 0.17396 0.50902 0.13789 0.65694 0.09076 0.72291 C 0.07956 0.73611 0.06042 0.74606 0.0405 0.74606 C 0.02709 0.74606 0.01016 0.73958 -0.00078 0.72592 C -0.01185 0.71319 -0.01731 0.69652 -0.01731 0.67639 C -0.01731 0.65347 -0.00911 0.63402 0.00495 0.62106 C 0.06042 0.56157 0.18216 0.51852 0.3267 0.51852 C 0.3267 0.51921 0.32891 0.51852 0.32891 0.51921 C 0.32891 0.51852 0.33203 0.51852 0.33203 0.51921 C 0.47644 0.51852 0.60131 0.56157 0.65664 0.62106 C 0.66758 0.63402 0.67617 0.65347 0.67617 0.67639 C 0.67617 0.69652 0.67032 0.71319 0.65938 0.72592 C 0.64844 0.73958 0.63438 0.74606 0.61758 0.74606 C 0.59818 0.74606 0.5819 0.73611 0.57084 0.72291 C 0.52084 0.65694 0.48451 0.50902 0.48451 0.33727 C 0.48451 0.33773 0.48451 0.33356 0.48451 0.33426 C 0.48451 0.33356 0.48451 0.33078 0.48451 0.33148 C 0.48451 0.15902 0.52084 0.01458 0.57084 -0.05486 C 0.5819 -0.06806 0.59818 -0.07801 0.61758 -0.07801 C 0.63438 -0.07801 0.64844 -0.0713 0.65938 -0.05811 C 0.67032 -0.04514 0.67617 -0.025 0.67617 -0.0088 C 0.67617 0.01458 0.66758 0.03402 0.65664 0.05046 C 0.60131 0.10648 0.47644 0.14953 0.33203 0.14953 C 0.33203 0.15 0.33203 0.14953 0.32891 0.14953 C 0.32891 0.15 0.3267 0.14953 0.3267 0.15 C 0.18216 0.14953 0.06042 0.10648 0.00495 0.05046 C -0.00911 0.03402 -0.01731 0.01458 -0.01731 -0.0088 C -0.01731 -0.025 -0.01185 -0.04514 -0.00078 -0.05811 Z " pathEditMode="relative" rAng="0" ptsTypes="AAAAAAAAAAAAAAAAAAAAAAAAAAAAAAAAA">
                                      <p:cBhvr>
                                        <p:cTn id="73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21" y="3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000"/>
                            </p:stCondLst>
                            <p:childTnLst>
                              <p:par>
                                <p:cTn id="79" presetID="1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16745 0.39954 L -0.16745 0.39954 L 8.33333E-7 -3.7037E-7 Z " pathEditMode="relative" rAng="0" ptsTypes="AAAA"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3000"/>
                            </p:stCondLst>
                            <p:childTnLst>
                              <p:par>
                                <p:cTn id="89" presetID="2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1 0.0044 C -0.01211 -0.0456 0.00976 -0.08611 0.03698 -0.08611 L 0.15143 -0.08611 C 0.17864 -0.08611 0.20117 -0.0456 0.20117 0.0044 L 0.20117 0.21088 C 0.20117 0.26111 0.17864 0.30347 0.15143 0.30347 L 0.03698 0.30347 C 0.00976 0.30347 -0.01211 0.26111 -0.01211 0.21088 L -0.01211 0.0044 Z " pathEditMode="relative" rAng="0" ptsTypes="AAAAAAAAA">
                                      <p:cBhvr>
                                        <p:cTn id="9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9000"/>
                            </p:stCondLst>
                            <p:childTnLst>
                              <p:par>
                                <p:cTn id="92" presetID="49" presetClass="entr" presetSubtype="0" repeatCount="300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500"/>
                            </p:stCondLst>
                            <p:childTnLst>
                              <p:par>
                                <p:cTn id="99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4798E-6 C 4.16667E-6 -0.19561 -0.12969 -0.35677 -0.28889 -0.35677 C -0.47657 -0.35677 -0.5441 -0.17804 -0.57257 -0.07099 L -0.60174 0.07144 C -0.63091 0.17849 -0.70313 0.35653 -0.91511 0.35653 C -1.0507 0.35653 -1.20487 0.1963 -1.20487 2.94798E-6 C -1.20487 -0.19561 -1.0507 -0.35677 -0.91511 -0.35677 C -0.70313 -0.35677 -0.63091 -0.17804 -0.60174 -0.07099 L -0.57257 0.07144 C -0.5441 0.17849 -0.47657 0.35653 -0.28889 0.35653 C -0.12969 0.35653 4.16667E-6 0.1963 4.16667E-6 2.94798E-6 Z " pathEditMode="relative" rAng="10800000" ptsTypes="ffFffffFfff">
                                      <p:cBhvr>
                                        <p:cTn id="100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500"/>
                            </p:stCondLst>
                            <p:childTnLst>
                              <p:par>
                                <p:cTn id="102" presetID="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61 L -0.62518 0.61109 L -1.25174 -0.03261 L -0.62518 -0.67885 L 0.00069 -0.03261 Z " pathEditMode="relative" rAng="10800000" ptsTypes="FFFFF">
                                      <p:cBhvr>
                                        <p:cTn id="10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2500"/>
                            </p:stCondLst>
                            <p:childTnLst>
                              <p:par>
                                <p:cTn id="1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13873E-6 L 1.29063 -0.02173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5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50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2222 -0.2837 L -0.00868 -0.27329 " pathEditMode="relative" rAng="0" ptsTypes="AA">
                                      <p:cBhvr>
                                        <p:cTn id="11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500"/>
                            </p:stCondLst>
                            <p:childTnLst>
                              <p:par>
                                <p:cTn id="118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5 -0.57873 L 1.27743 -0.58797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86546" y="365125"/>
            <a:ext cx="84672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cap="none" spc="0" dirty="0" smtClean="0">
                <a:ln w="31550" cmpd="sng">
                  <a:gradFill>
                    <a:gsLst>
                      <a:gs pos="70000">
                        <a:srgbClr val="002060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работа:</a:t>
            </a:r>
            <a:endParaRPr lang="ru-RU" sz="6000" cap="none" spc="0" dirty="0">
              <a:ln w="31550" cmpd="sng">
                <a:gradFill>
                  <a:gsLst>
                    <a:gs pos="70000">
                      <a:srgbClr val="002060"/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/>
          <p:nvPr/>
        </p:nvPicPr>
        <p:blipFill rotWithShape="1">
          <a:blip r:embed="rId3"/>
          <a:srcRect l="20524" t="33080" r="44682" b="32700"/>
          <a:stretch/>
        </p:blipFill>
        <p:spPr bwMode="auto">
          <a:xfrm>
            <a:off x="2886546" y="1144587"/>
            <a:ext cx="9305453" cy="5396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3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3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005" t="35461" r="44955" b="30209"/>
          <a:stretch/>
        </p:blipFill>
        <p:spPr>
          <a:xfrm>
            <a:off x="2625969" y="893762"/>
            <a:ext cx="939669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575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90504" y="1718327"/>
            <a:ext cx="960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  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на уроке я научился…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 Мне было интересно…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 Мне было трудно: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 Я понял …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 Я почувствовал, что…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 Больше всего мне понравилось…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 Мне было интересно…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 Своей работой на уроке я доволен (не совсем, не доволен), потому что…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player.myshared.ru/592716/data/images/img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3927" y="1626960"/>
            <a:ext cx="1737594" cy="2513966"/>
          </a:xfrm>
          <a:prstGeom prst="rect">
            <a:avLst/>
          </a:prstGeom>
          <a:noFill/>
        </p:spPr>
      </p:pic>
      <p:pic>
        <p:nvPicPr>
          <p:cNvPr id="24580" name="Picture 4" descr="http://player.myshared.ru/592716/data/images/img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59566" y="2495005"/>
            <a:ext cx="1532434" cy="23288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78151" y="707461"/>
            <a:ext cx="7270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«Лесенка достижений»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738318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3905" y="834827"/>
            <a:ext cx="7075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ДОМАШНЕЕ ЗАДАНИЕ: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7422" y="2228850"/>
            <a:ext cx="846268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выучить правило сложения чисел с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разными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знаками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№1081(а-е), 1083(а, б), задача 1085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>
              <a:spcAft>
                <a:spcPts val="600"/>
              </a:spcAft>
            </a:pP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желанию найти в интернете, когда и кем были придуманы отрицательные числа.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</p:spPr>
      </p:pic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21013" y="889000"/>
            <a:ext cx="8278812" cy="504190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8000" b="1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урок!</a:t>
            </a:r>
            <a:r>
              <a:rPr lang="en-US" sz="8000" b="1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8000" b="1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8000" b="1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8000" b="1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819" name="Picture 7" descr="BD0494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882900"/>
            <a:ext cx="3600450" cy="2952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407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15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15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5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62922" y="593636"/>
            <a:ext cx="8198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Два числа, отличающиеся друг от друга только знаками, называются противоположными числами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0721" y="2332732"/>
            <a:ext cx="58831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6B09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Для каждого числа есть два </a:t>
            </a:r>
          </a:p>
          <a:p>
            <a:r>
              <a:rPr lang="ru-RU" sz="3200" b="1" dirty="0" smtClean="0">
                <a:solidFill>
                  <a:srgbClr val="6B09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Противоположных ему числа</a:t>
            </a:r>
            <a:endParaRPr lang="ru-RU" sz="3200" b="1" dirty="0">
              <a:solidFill>
                <a:srgbClr val="6B094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8899" y="3573925"/>
            <a:ext cx="5003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Модуль числа 0 равен 0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0721" y="4442576"/>
            <a:ext cx="5139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6B09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Модуль числа -2 равен 2</a:t>
            </a:r>
            <a:endParaRPr lang="ru-RU" sz="3200" b="1" dirty="0">
              <a:solidFill>
                <a:srgbClr val="6B094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2922" y="5486315"/>
            <a:ext cx="8581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Модуль числа может быть отрицательным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935634" y="1209081"/>
            <a:ext cx="457200" cy="495300"/>
          </a:xfrm>
          <a:prstGeom prst="rect">
            <a:avLst/>
          </a:prstGeom>
          <a:solidFill>
            <a:srgbClr val="339966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1010900" y="4442576"/>
            <a:ext cx="457200" cy="457200"/>
          </a:xfrm>
          <a:prstGeom prst="rect">
            <a:avLst/>
          </a:prstGeom>
          <a:solidFill>
            <a:srgbClr val="339966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994348" y="3401246"/>
            <a:ext cx="482119" cy="483324"/>
          </a:xfrm>
          <a:prstGeom prst="rect">
            <a:avLst/>
          </a:prstGeom>
          <a:solidFill>
            <a:srgbClr val="339966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0957934" y="2408882"/>
            <a:ext cx="457200" cy="533400"/>
          </a:xfrm>
          <a:prstGeom prst="rect">
            <a:avLst/>
          </a:prstGeom>
          <a:solidFill>
            <a:srgbClr val="FF0000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1029950" y="5486315"/>
            <a:ext cx="457200" cy="533400"/>
          </a:xfrm>
          <a:prstGeom prst="rect">
            <a:avLst/>
          </a:prstGeom>
          <a:solidFill>
            <a:srgbClr val="FF0000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 rot="1363304">
            <a:off x="7665460" y="2355341"/>
            <a:ext cx="2057400" cy="28194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 rot="20231673">
            <a:off x="4588581" y="2285658"/>
            <a:ext cx="2097088" cy="2895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6" y="0"/>
            <a:ext cx="12192000" cy="689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40915" y="748407"/>
            <a:ext cx="67101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6B09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Противоположные числа имеют </a:t>
            </a:r>
          </a:p>
          <a:p>
            <a:r>
              <a:rPr lang="ru-RU" sz="3200" b="1" dirty="0" smtClean="0">
                <a:solidFill>
                  <a:srgbClr val="6B09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разные модули</a:t>
            </a:r>
            <a:endParaRPr lang="ru-RU" sz="3200" b="1" dirty="0">
              <a:solidFill>
                <a:srgbClr val="6B094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0015" y="1960562"/>
            <a:ext cx="8193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Из дух отрицательных чисел больше то, модуль которого меньше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66330" y="3281581"/>
            <a:ext cx="8787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6B09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Нуль меньше любого отрицательного числа</a:t>
            </a:r>
            <a:endParaRPr lang="ru-RU" sz="3200" b="1" dirty="0">
              <a:solidFill>
                <a:srgbClr val="6B094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1315" y="4201348"/>
            <a:ext cx="7448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Нуль меньше положительного числа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6330" y="5099745"/>
            <a:ext cx="7998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B09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Если к любому числу прибавить нуль,      то число не изменится</a:t>
            </a:r>
            <a:endParaRPr lang="ru-RU" sz="3200" b="1" dirty="0">
              <a:solidFill>
                <a:srgbClr val="6B094A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324468" y="2041971"/>
            <a:ext cx="457200" cy="457200"/>
          </a:xfrm>
          <a:prstGeom prst="rect">
            <a:avLst/>
          </a:prstGeom>
          <a:solidFill>
            <a:srgbClr val="339966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1427057" y="4265135"/>
            <a:ext cx="457200" cy="457200"/>
          </a:xfrm>
          <a:prstGeom prst="rect">
            <a:avLst/>
          </a:prstGeom>
          <a:solidFill>
            <a:srgbClr val="339966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1427057" y="5409754"/>
            <a:ext cx="457200" cy="457200"/>
          </a:xfrm>
          <a:prstGeom prst="rect">
            <a:avLst/>
          </a:prstGeom>
          <a:solidFill>
            <a:srgbClr val="339966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1368442" y="3332956"/>
            <a:ext cx="457200" cy="533400"/>
          </a:xfrm>
          <a:prstGeom prst="rect">
            <a:avLst/>
          </a:prstGeom>
          <a:solidFill>
            <a:srgbClr val="FF0000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1315700" y="898162"/>
            <a:ext cx="457200" cy="533400"/>
          </a:xfrm>
          <a:prstGeom prst="rect">
            <a:avLst/>
          </a:prstGeom>
          <a:solidFill>
            <a:srgbClr val="FF0000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3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874169" y="692029"/>
            <a:ext cx="6443662" cy="1916113"/>
          </a:xfrm>
          <a:prstGeom prst="cloudCallout">
            <a:avLst>
              <a:gd name="adj1" fmla="val 58730"/>
              <a:gd name="adj2" fmla="val 18430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i="1" dirty="0">
                <a:latin typeface="Georgia" pitchFamily="18" charset="0"/>
              </a:rPr>
              <a:t>Укажите </a:t>
            </a:r>
            <a:r>
              <a:rPr lang="ru-RU" sz="2400" b="1" i="1" dirty="0" smtClean="0">
                <a:latin typeface="Georgia" pitchFamily="18" charset="0"/>
              </a:rPr>
              <a:t>среди данных чисел - положительные.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579077" y="4508501"/>
            <a:ext cx="4436879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-16; </a:t>
            </a:r>
            <a:r>
              <a:rPr lang="ru-RU" sz="4000" b="1" dirty="0" smtClean="0">
                <a:solidFill>
                  <a:schemeClr val="tx1"/>
                </a:solidFill>
              </a:rPr>
              <a:t> -</a:t>
            </a:r>
            <a:r>
              <a:rPr lang="ru-RU" sz="4000" b="1" dirty="0">
                <a:solidFill>
                  <a:schemeClr val="tx1"/>
                </a:solidFill>
              </a:rPr>
              <a:t>26; </a:t>
            </a:r>
            <a:r>
              <a:rPr lang="ru-RU" sz="4000" b="1" dirty="0" smtClean="0">
                <a:solidFill>
                  <a:schemeClr val="tx1"/>
                </a:solidFill>
              </a:rPr>
              <a:t> 28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r>
              <a:rPr lang="ru-RU" sz="4000" b="1" dirty="0" smtClean="0">
                <a:solidFill>
                  <a:schemeClr val="tx1"/>
                </a:solidFill>
              </a:rPr>
              <a:t> 32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r>
              <a:rPr lang="ru-RU" sz="4000" b="1" dirty="0" smtClean="0">
                <a:solidFill>
                  <a:schemeClr val="tx1"/>
                </a:solidFill>
              </a:rPr>
              <a:t>  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579077" y="3429000"/>
            <a:ext cx="4436879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-15</a:t>
            </a:r>
            <a:r>
              <a:rPr lang="ru-RU" sz="4000" b="1" dirty="0" smtClean="0">
                <a:solidFill>
                  <a:schemeClr val="tx1"/>
                </a:solidFill>
              </a:rPr>
              <a:t>;   </a:t>
            </a:r>
            <a:r>
              <a:rPr lang="ru-RU" sz="4000" b="1" dirty="0">
                <a:solidFill>
                  <a:schemeClr val="tx1"/>
                </a:solidFill>
              </a:rPr>
              <a:t>-2; </a:t>
            </a:r>
            <a:r>
              <a:rPr lang="ru-RU" sz="4000" b="1" dirty="0" smtClean="0">
                <a:solidFill>
                  <a:schemeClr val="tx1"/>
                </a:solidFill>
              </a:rPr>
              <a:t> -</a:t>
            </a:r>
            <a:r>
              <a:rPr lang="ru-RU" sz="4000" b="1" dirty="0">
                <a:solidFill>
                  <a:schemeClr val="tx1"/>
                </a:solidFill>
              </a:rPr>
              <a:t>17</a:t>
            </a:r>
            <a:r>
              <a:rPr lang="ru-RU" sz="4000" b="1" dirty="0" smtClean="0">
                <a:solidFill>
                  <a:schemeClr val="tx1"/>
                </a:solidFill>
              </a:rPr>
              <a:t>;  </a:t>
            </a:r>
            <a:r>
              <a:rPr lang="ru-RU" sz="4000" b="1" dirty="0">
                <a:solidFill>
                  <a:schemeClr val="tx1"/>
                </a:solidFill>
              </a:rPr>
              <a:t>-9; </a:t>
            </a:r>
            <a:r>
              <a:rPr lang="ru-RU" sz="4000" b="1" dirty="0" smtClean="0">
                <a:solidFill>
                  <a:schemeClr val="tx1"/>
                </a:solidFill>
              </a:rPr>
              <a:t>  8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D:\презентации в документе\Картинки-клипы\school10-0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52806" y="4700015"/>
            <a:ext cx="1866900" cy="1838897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8027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526384" y="3470672"/>
            <a:ext cx="4436879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   8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526383" y="4537195"/>
            <a:ext cx="4436879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  28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r>
              <a:rPr lang="ru-RU" sz="4000" b="1" dirty="0" smtClean="0">
                <a:solidFill>
                  <a:schemeClr val="tx1"/>
                </a:solidFill>
              </a:rPr>
              <a:t> 32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20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874169" y="692029"/>
            <a:ext cx="6443662" cy="1916113"/>
          </a:xfrm>
          <a:prstGeom prst="cloudCallout">
            <a:avLst>
              <a:gd name="adj1" fmla="val 58730"/>
              <a:gd name="adj2" fmla="val 18430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i="1" dirty="0">
                <a:latin typeface="Georgia" pitchFamily="18" charset="0"/>
              </a:rPr>
              <a:t>Укажите </a:t>
            </a:r>
            <a:r>
              <a:rPr lang="ru-RU" sz="2400" b="1" i="1" dirty="0" smtClean="0">
                <a:latin typeface="Georgia" pitchFamily="18" charset="0"/>
              </a:rPr>
              <a:t>среди данных чисел - отрицательные.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579077" y="4508501"/>
            <a:ext cx="4436879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-16; </a:t>
            </a:r>
            <a:r>
              <a:rPr lang="ru-RU" sz="4000" b="1" dirty="0" smtClean="0">
                <a:solidFill>
                  <a:schemeClr val="tx1"/>
                </a:solidFill>
              </a:rPr>
              <a:t> -</a:t>
            </a:r>
            <a:r>
              <a:rPr lang="ru-RU" sz="4000" b="1" dirty="0">
                <a:solidFill>
                  <a:schemeClr val="tx1"/>
                </a:solidFill>
              </a:rPr>
              <a:t>26; </a:t>
            </a:r>
            <a:r>
              <a:rPr lang="ru-RU" sz="4000" b="1" dirty="0" smtClean="0">
                <a:solidFill>
                  <a:schemeClr val="tx1"/>
                </a:solidFill>
              </a:rPr>
              <a:t> 28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r>
              <a:rPr lang="ru-RU" sz="4000" b="1" dirty="0" smtClean="0">
                <a:solidFill>
                  <a:schemeClr val="tx1"/>
                </a:solidFill>
              </a:rPr>
              <a:t> 32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r>
              <a:rPr lang="ru-RU" sz="4000" b="1" dirty="0" smtClean="0">
                <a:solidFill>
                  <a:schemeClr val="tx1"/>
                </a:solidFill>
              </a:rPr>
              <a:t>  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579077" y="3429000"/>
            <a:ext cx="4436879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-15</a:t>
            </a:r>
            <a:r>
              <a:rPr lang="ru-RU" sz="4000" b="1" dirty="0" smtClean="0">
                <a:solidFill>
                  <a:schemeClr val="tx1"/>
                </a:solidFill>
              </a:rPr>
              <a:t>;   </a:t>
            </a:r>
            <a:r>
              <a:rPr lang="ru-RU" sz="4000" b="1" dirty="0">
                <a:solidFill>
                  <a:schemeClr val="tx1"/>
                </a:solidFill>
              </a:rPr>
              <a:t>-2; </a:t>
            </a:r>
            <a:r>
              <a:rPr lang="ru-RU" sz="4000" b="1" dirty="0" smtClean="0">
                <a:solidFill>
                  <a:schemeClr val="tx1"/>
                </a:solidFill>
              </a:rPr>
              <a:t> -</a:t>
            </a:r>
            <a:r>
              <a:rPr lang="ru-RU" sz="4000" b="1" dirty="0">
                <a:solidFill>
                  <a:schemeClr val="tx1"/>
                </a:solidFill>
              </a:rPr>
              <a:t>17</a:t>
            </a:r>
            <a:r>
              <a:rPr lang="ru-RU" sz="4000" b="1" dirty="0" smtClean="0">
                <a:solidFill>
                  <a:schemeClr val="tx1"/>
                </a:solidFill>
              </a:rPr>
              <a:t>;  </a:t>
            </a:r>
            <a:r>
              <a:rPr lang="ru-RU" sz="4000" b="1" dirty="0">
                <a:solidFill>
                  <a:schemeClr val="tx1"/>
                </a:solidFill>
              </a:rPr>
              <a:t>-9; </a:t>
            </a:r>
            <a:r>
              <a:rPr lang="ru-RU" sz="4000" b="1" dirty="0" smtClean="0">
                <a:solidFill>
                  <a:schemeClr val="tx1"/>
                </a:solidFill>
              </a:rPr>
              <a:t>  8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D:\презентации в документе\Картинки-клипы\school10-0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52806" y="4700015"/>
            <a:ext cx="1866900" cy="1838897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8027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579076" y="3431958"/>
            <a:ext cx="4436879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-15</a:t>
            </a:r>
            <a:r>
              <a:rPr lang="ru-RU" sz="4000" b="1" dirty="0" smtClean="0">
                <a:solidFill>
                  <a:schemeClr val="tx1"/>
                </a:solidFill>
              </a:rPr>
              <a:t>;   </a:t>
            </a:r>
            <a:r>
              <a:rPr lang="ru-RU" sz="4000" b="1" dirty="0">
                <a:solidFill>
                  <a:schemeClr val="tx1"/>
                </a:solidFill>
              </a:rPr>
              <a:t>-2; </a:t>
            </a:r>
            <a:r>
              <a:rPr lang="ru-RU" sz="4000" b="1" dirty="0" smtClean="0">
                <a:solidFill>
                  <a:schemeClr val="tx1"/>
                </a:solidFill>
              </a:rPr>
              <a:t> -</a:t>
            </a:r>
            <a:r>
              <a:rPr lang="ru-RU" sz="4000" b="1" dirty="0">
                <a:solidFill>
                  <a:schemeClr val="tx1"/>
                </a:solidFill>
              </a:rPr>
              <a:t>17</a:t>
            </a:r>
            <a:r>
              <a:rPr lang="ru-RU" sz="4000" b="1" dirty="0" smtClean="0">
                <a:solidFill>
                  <a:schemeClr val="tx1"/>
                </a:solidFill>
              </a:rPr>
              <a:t>;  </a:t>
            </a:r>
            <a:r>
              <a:rPr lang="ru-RU" sz="4000" b="1" dirty="0">
                <a:solidFill>
                  <a:schemeClr val="tx1"/>
                </a:solidFill>
              </a:rPr>
              <a:t>-9; </a:t>
            </a:r>
            <a:r>
              <a:rPr lang="ru-RU" sz="4000" b="1" dirty="0" smtClean="0">
                <a:solidFill>
                  <a:schemeClr val="tx1"/>
                </a:solidFill>
              </a:rPr>
              <a:t> 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579075" y="4537195"/>
            <a:ext cx="4436879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-16; </a:t>
            </a:r>
            <a:r>
              <a:rPr lang="ru-RU" sz="4000" b="1" dirty="0" smtClean="0">
                <a:solidFill>
                  <a:schemeClr val="tx1"/>
                </a:solidFill>
              </a:rPr>
              <a:t> -</a:t>
            </a:r>
            <a:r>
              <a:rPr lang="ru-RU" sz="4000" b="1" dirty="0">
                <a:solidFill>
                  <a:schemeClr val="tx1"/>
                </a:solidFill>
              </a:rPr>
              <a:t>26; 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71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25"/>
            <a:ext cx="12192000" cy="6896100"/>
          </a:xfrm>
          <a:prstGeom prst="rect">
            <a:avLst/>
          </a:prstGeom>
          <a:noFill/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874169" y="692029"/>
            <a:ext cx="6443662" cy="1916113"/>
          </a:xfrm>
          <a:prstGeom prst="cloudCallout">
            <a:avLst>
              <a:gd name="adj1" fmla="val 58730"/>
              <a:gd name="adj2" fmla="val 18430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i="1" dirty="0" smtClean="0">
                <a:latin typeface="Georgia" panose="02040502050405020303" pitchFamily="18" charset="0"/>
              </a:rPr>
              <a:t>Назовите </a:t>
            </a:r>
            <a:r>
              <a:rPr lang="ru-RU" sz="2400" b="1" i="1" dirty="0">
                <a:latin typeface="Georgia" panose="02040502050405020303" pitchFamily="18" charset="0"/>
              </a:rPr>
              <a:t>модуль каждого числа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579077" y="4508501"/>
            <a:ext cx="4436879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-16; </a:t>
            </a:r>
            <a:r>
              <a:rPr lang="ru-RU" sz="4000" b="1" dirty="0" smtClean="0">
                <a:solidFill>
                  <a:schemeClr val="tx1"/>
                </a:solidFill>
              </a:rPr>
              <a:t> -</a:t>
            </a:r>
            <a:r>
              <a:rPr lang="ru-RU" sz="4000" b="1" dirty="0">
                <a:solidFill>
                  <a:schemeClr val="tx1"/>
                </a:solidFill>
              </a:rPr>
              <a:t>26; </a:t>
            </a:r>
            <a:r>
              <a:rPr lang="ru-RU" sz="4000" b="1" dirty="0" smtClean="0">
                <a:solidFill>
                  <a:schemeClr val="tx1"/>
                </a:solidFill>
              </a:rPr>
              <a:t> 28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r>
              <a:rPr lang="ru-RU" sz="4000" b="1" dirty="0" smtClean="0">
                <a:solidFill>
                  <a:schemeClr val="tx1"/>
                </a:solidFill>
              </a:rPr>
              <a:t> 32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r>
              <a:rPr lang="ru-RU" sz="4000" b="1" dirty="0" smtClean="0">
                <a:solidFill>
                  <a:schemeClr val="tx1"/>
                </a:solidFill>
              </a:rPr>
              <a:t>  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579077" y="3429000"/>
            <a:ext cx="4436879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-15</a:t>
            </a:r>
            <a:r>
              <a:rPr lang="ru-RU" sz="4000" b="1" dirty="0" smtClean="0">
                <a:solidFill>
                  <a:schemeClr val="tx1"/>
                </a:solidFill>
              </a:rPr>
              <a:t>;   </a:t>
            </a:r>
            <a:r>
              <a:rPr lang="ru-RU" sz="4000" b="1" dirty="0">
                <a:solidFill>
                  <a:schemeClr val="tx1"/>
                </a:solidFill>
              </a:rPr>
              <a:t>-2; </a:t>
            </a:r>
            <a:r>
              <a:rPr lang="ru-RU" sz="4000" b="1" dirty="0" smtClean="0">
                <a:solidFill>
                  <a:schemeClr val="tx1"/>
                </a:solidFill>
              </a:rPr>
              <a:t> -</a:t>
            </a:r>
            <a:r>
              <a:rPr lang="ru-RU" sz="4000" b="1" dirty="0">
                <a:solidFill>
                  <a:schemeClr val="tx1"/>
                </a:solidFill>
              </a:rPr>
              <a:t>17</a:t>
            </a:r>
            <a:r>
              <a:rPr lang="ru-RU" sz="4000" b="1" dirty="0" smtClean="0">
                <a:solidFill>
                  <a:schemeClr val="tx1"/>
                </a:solidFill>
              </a:rPr>
              <a:t>;  </a:t>
            </a:r>
            <a:r>
              <a:rPr lang="ru-RU" sz="4000" b="1" dirty="0">
                <a:solidFill>
                  <a:schemeClr val="tx1"/>
                </a:solidFill>
              </a:rPr>
              <a:t>-9; </a:t>
            </a:r>
            <a:r>
              <a:rPr lang="ru-RU" sz="4000" b="1" dirty="0" smtClean="0">
                <a:solidFill>
                  <a:schemeClr val="tx1"/>
                </a:solidFill>
              </a:rPr>
              <a:t>  8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D:\презентации в документе\Картинки-клипы\school10-0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52806" y="4700015"/>
            <a:ext cx="1866900" cy="1838897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8027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579077" y="3472138"/>
            <a:ext cx="4436879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15;   2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r>
              <a:rPr lang="ru-RU" sz="4000" b="1" dirty="0" smtClean="0">
                <a:solidFill>
                  <a:schemeClr val="tx1"/>
                </a:solidFill>
              </a:rPr>
              <a:t> 17;  9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r>
              <a:rPr lang="ru-RU" sz="4000" b="1" dirty="0" smtClean="0">
                <a:solidFill>
                  <a:schemeClr val="tx1"/>
                </a:solidFill>
              </a:rPr>
              <a:t>  8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602585" y="4537195"/>
            <a:ext cx="4436879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16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r>
              <a:rPr lang="ru-RU" sz="4000" b="1" dirty="0" smtClean="0">
                <a:solidFill>
                  <a:schemeClr val="tx1"/>
                </a:solidFill>
              </a:rPr>
              <a:t> 26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r>
              <a:rPr lang="ru-RU" sz="4000" b="1" dirty="0" smtClean="0">
                <a:solidFill>
                  <a:schemeClr val="tx1"/>
                </a:solidFill>
              </a:rPr>
              <a:t> 28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r>
              <a:rPr lang="ru-RU" sz="4000" b="1" dirty="0" smtClean="0">
                <a:solidFill>
                  <a:schemeClr val="tx1"/>
                </a:solidFill>
              </a:rPr>
              <a:t> 32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r>
              <a:rPr lang="ru-RU" sz="4000" b="1" dirty="0" smtClean="0">
                <a:solidFill>
                  <a:schemeClr val="tx1"/>
                </a:solidFill>
              </a:rPr>
              <a:t>  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62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874169" y="692029"/>
            <a:ext cx="6443662" cy="1916113"/>
          </a:xfrm>
          <a:prstGeom prst="cloudCallout">
            <a:avLst>
              <a:gd name="adj1" fmla="val 58730"/>
              <a:gd name="adj2" fmla="val 18430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i="1" dirty="0" smtClean="0">
                <a:latin typeface="Georgia" panose="02040502050405020303" pitchFamily="18" charset="0"/>
              </a:rPr>
              <a:t>Назовите </a:t>
            </a:r>
            <a:r>
              <a:rPr lang="ru-RU" sz="2400" b="1" i="1" dirty="0">
                <a:latin typeface="Georgia" panose="02040502050405020303" pitchFamily="18" charset="0"/>
              </a:rPr>
              <a:t>в каждой строчке число, модуль которого больше</a:t>
            </a:r>
            <a:r>
              <a:rPr lang="ru-RU" sz="2400" b="1" i="1" dirty="0" smtClean="0">
                <a:latin typeface="Georgia" pitchFamily="18" charset="0"/>
              </a:rPr>
              <a:t>.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579077" y="4508501"/>
            <a:ext cx="4436879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-16; </a:t>
            </a:r>
            <a:r>
              <a:rPr lang="ru-RU" sz="4000" b="1" dirty="0" smtClean="0">
                <a:solidFill>
                  <a:schemeClr val="tx1"/>
                </a:solidFill>
              </a:rPr>
              <a:t> -</a:t>
            </a:r>
            <a:r>
              <a:rPr lang="ru-RU" sz="4000" b="1" dirty="0">
                <a:solidFill>
                  <a:schemeClr val="tx1"/>
                </a:solidFill>
              </a:rPr>
              <a:t>26; </a:t>
            </a:r>
            <a:r>
              <a:rPr lang="ru-RU" sz="4000" b="1" dirty="0" smtClean="0">
                <a:solidFill>
                  <a:schemeClr val="tx1"/>
                </a:solidFill>
              </a:rPr>
              <a:t> 28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r>
              <a:rPr lang="ru-RU" sz="4000" b="1" dirty="0" smtClean="0">
                <a:solidFill>
                  <a:schemeClr val="tx1"/>
                </a:solidFill>
              </a:rPr>
              <a:t> 32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r>
              <a:rPr lang="ru-RU" sz="4000" b="1" dirty="0" smtClean="0">
                <a:solidFill>
                  <a:schemeClr val="tx1"/>
                </a:solidFill>
              </a:rPr>
              <a:t>  0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675029" y="3345891"/>
            <a:ext cx="4436879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-15</a:t>
            </a:r>
            <a:r>
              <a:rPr lang="ru-RU" sz="4000" b="1" dirty="0" smtClean="0">
                <a:solidFill>
                  <a:schemeClr val="tx1"/>
                </a:solidFill>
              </a:rPr>
              <a:t>;   </a:t>
            </a:r>
            <a:r>
              <a:rPr lang="ru-RU" sz="4000" b="1" dirty="0">
                <a:solidFill>
                  <a:schemeClr val="tx1"/>
                </a:solidFill>
              </a:rPr>
              <a:t>-2; </a:t>
            </a:r>
            <a:r>
              <a:rPr lang="ru-RU" sz="4000" b="1" dirty="0" smtClean="0">
                <a:solidFill>
                  <a:schemeClr val="tx1"/>
                </a:solidFill>
              </a:rPr>
              <a:t> -</a:t>
            </a:r>
            <a:r>
              <a:rPr lang="ru-RU" sz="4000" b="1" dirty="0">
                <a:solidFill>
                  <a:schemeClr val="tx1"/>
                </a:solidFill>
              </a:rPr>
              <a:t>17</a:t>
            </a:r>
            <a:r>
              <a:rPr lang="ru-RU" sz="4000" b="1" dirty="0" smtClean="0">
                <a:solidFill>
                  <a:schemeClr val="tx1"/>
                </a:solidFill>
              </a:rPr>
              <a:t>;  </a:t>
            </a:r>
            <a:r>
              <a:rPr lang="ru-RU" sz="4000" b="1" dirty="0">
                <a:solidFill>
                  <a:schemeClr val="tx1"/>
                </a:solidFill>
              </a:rPr>
              <a:t>-9; </a:t>
            </a:r>
            <a:r>
              <a:rPr lang="ru-RU" sz="4000" b="1" dirty="0" smtClean="0">
                <a:solidFill>
                  <a:schemeClr val="tx1"/>
                </a:solidFill>
              </a:rPr>
              <a:t>  8</a:t>
            </a:r>
            <a:r>
              <a:rPr lang="ru-RU" sz="4000" b="1" dirty="0">
                <a:solidFill>
                  <a:schemeClr val="tx1"/>
                </a:solidFill>
              </a:rPr>
              <a:t>;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D:\презентации в документе\Картинки-клипы\school10-0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52806" y="4700015"/>
            <a:ext cx="1866900" cy="1838897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8027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579076" y="3313899"/>
            <a:ext cx="4436879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  -</a:t>
            </a:r>
            <a:r>
              <a:rPr lang="ru-RU" sz="4000" b="1" dirty="0">
                <a:solidFill>
                  <a:schemeClr val="tx1"/>
                </a:solidFill>
              </a:rPr>
              <a:t>17</a:t>
            </a:r>
            <a:r>
              <a:rPr lang="ru-RU" sz="4000" b="1" dirty="0" smtClean="0">
                <a:solidFill>
                  <a:schemeClr val="tx1"/>
                </a:solidFill>
              </a:rPr>
              <a:t>; 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579076" y="4551469"/>
            <a:ext cx="4436879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32;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7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" descr="H:\USERS\User\Мои документы\Мои рисунки\Рису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543" y="0"/>
            <a:ext cx="12192000" cy="6896100"/>
          </a:xfrm>
          <a:prstGeom prst="rect">
            <a:avLst/>
          </a:prstGeom>
          <a:noFill/>
        </p:spPr>
      </p:pic>
      <p:pic>
        <p:nvPicPr>
          <p:cNvPr id="36244" name="Picture 404" descr="ожерелье"/>
          <p:cNvPicPr>
            <a:picLocks noChangeAspect="1" noChangeArrowheads="1" noCrop="1"/>
          </p:cNvPicPr>
          <p:nvPr/>
        </p:nvPicPr>
        <p:blipFill>
          <a:blip r:embed="rId6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2895">
            <a:off x="9481509" y="1627047"/>
            <a:ext cx="1524000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spac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-1071563"/>
            <a:ext cx="1143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spac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10668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1" name="Picture 21" descr="ожерелье"/>
          <p:cNvPicPr>
            <a:picLocks noChangeAspect="1" noChangeArrowheads="1" noCrop="1"/>
          </p:cNvPicPr>
          <p:nvPr/>
        </p:nvPicPr>
        <p:blipFill>
          <a:blip r:embed="rId6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2895">
            <a:off x="9321742" y="1078073"/>
            <a:ext cx="114300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3263173" y="897414"/>
            <a:ext cx="2820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dirty="0"/>
              <a:t>-</a:t>
            </a:r>
            <a:r>
              <a:rPr lang="ru-RU" sz="4000" dirty="0" smtClean="0"/>
              <a:t>15 + </a:t>
            </a:r>
            <a:r>
              <a:rPr lang="ru-RU" sz="4000" dirty="0"/>
              <a:t>(-23</a:t>
            </a:r>
            <a:r>
              <a:rPr lang="ru-RU" sz="4000" dirty="0" smtClean="0"/>
              <a:t>) </a:t>
            </a:r>
            <a:r>
              <a:rPr lang="ru-RU" sz="4000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=</a:t>
            </a:r>
            <a:r>
              <a:rPr lang="ru-RU" altLang="ru-RU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altLang="ru-RU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3191657" y="1643201"/>
            <a:ext cx="2704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dirty="0"/>
              <a:t>-</a:t>
            </a:r>
            <a:r>
              <a:rPr lang="ru-RU" sz="4000" dirty="0" smtClean="0"/>
              <a:t>41 + (-</a:t>
            </a:r>
            <a:r>
              <a:rPr lang="ru-RU" sz="4000" dirty="0"/>
              <a:t>32</a:t>
            </a:r>
            <a:r>
              <a:rPr lang="ru-RU" sz="4000" dirty="0" smtClean="0"/>
              <a:t>) =</a:t>
            </a:r>
            <a:endParaRPr lang="ru-RU" altLang="ru-RU" sz="40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3077155" y="2463939"/>
            <a:ext cx="29354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000" dirty="0"/>
              <a:t>-</a:t>
            </a:r>
            <a:r>
              <a:rPr lang="ru-RU" sz="4000" dirty="0" smtClean="0"/>
              <a:t>26 + (-</a:t>
            </a:r>
            <a:r>
              <a:rPr lang="ru-RU" sz="4000" dirty="0"/>
              <a:t>87</a:t>
            </a:r>
            <a:r>
              <a:rPr lang="ru-RU" sz="4000" dirty="0" smtClean="0"/>
              <a:t>) = </a:t>
            </a:r>
            <a:endParaRPr lang="ru-RU" altLang="ru-RU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5879" name="Object 39"/>
          <p:cNvGraphicFramePr>
            <a:graphicFrameLocks noGrp="1" noChangeAspect="1"/>
          </p:cNvGraphicFramePr>
          <p:nvPr>
            <p:ph sz="half" idx="1"/>
          </p:nvPr>
        </p:nvGraphicFramePr>
        <p:xfrm>
          <a:off x="4057650" y="39306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Формула" r:id="rId8" imgW="114120" imgH="215640" progId="Equation.3">
                  <p:embed/>
                </p:oleObj>
              </mc:Choice>
              <mc:Fallback>
                <p:oleObj name="Формула" r:id="rId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39306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3184524" y="3284677"/>
            <a:ext cx="2820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dirty="0"/>
              <a:t>- 2 + (-123) </a:t>
            </a:r>
            <a:r>
              <a:rPr lang="ru-RU" sz="4000" dirty="0" smtClean="0"/>
              <a:t>=</a:t>
            </a:r>
            <a:endParaRPr lang="ru-RU" altLang="ru-RU" sz="40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885" name="Text Box 45"/>
          <p:cNvSpPr txBox="1">
            <a:spLocks noChangeArrowheads="1"/>
          </p:cNvSpPr>
          <p:nvPr/>
        </p:nvSpPr>
        <p:spPr bwMode="auto">
          <a:xfrm>
            <a:off x="3117858" y="3997325"/>
            <a:ext cx="27558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dirty="0"/>
              <a:t>-456 + </a:t>
            </a:r>
            <a:r>
              <a:rPr lang="ru-RU" sz="4000" dirty="0" smtClean="0"/>
              <a:t>287 =</a:t>
            </a:r>
            <a:endParaRPr lang="ru-RU" altLang="ru-RU" sz="40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6018" name="Text Box 178"/>
          <p:cNvSpPr txBox="1">
            <a:spLocks noChangeArrowheads="1"/>
          </p:cNvSpPr>
          <p:nvPr/>
        </p:nvSpPr>
        <p:spPr bwMode="auto">
          <a:xfrm>
            <a:off x="6203080" y="905367"/>
            <a:ext cx="8611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-38</a:t>
            </a:r>
            <a:endParaRPr lang="ru-RU" altLang="ru-RU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019" name="Text Box 179"/>
          <p:cNvSpPr txBox="1">
            <a:spLocks noChangeArrowheads="1"/>
          </p:cNvSpPr>
          <p:nvPr/>
        </p:nvSpPr>
        <p:spPr bwMode="auto">
          <a:xfrm>
            <a:off x="6263147" y="1594705"/>
            <a:ext cx="8611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-73</a:t>
            </a:r>
            <a:endParaRPr lang="ru-RU" altLang="ru-RU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020" name="Text Box 180"/>
          <p:cNvSpPr txBox="1">
            <a:spLocks noChangeArrowheads="1"/>
          </p:cNvSpPr>
          <p:nvPr/>
        </p:nvSpPr>
        <p:spPr bwMode="auto">
          <a:xfrm>
            <a:off x="6249907" y="2447451"/>
            <a:ext cx="11208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-113</a:t>
            </a:r>
            <a:endParaRPr lang="ru-RU" altLang="ru-RU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021" name="Text Box 181"/>
          <p:cNvSpPr txBox="1">
            <a:spLocks noChangeArrowheads="1"/>
          </p:cNvSpPr>
          <p:nvPr/>
        </p:nvSpPr>
        <p:spPr bwMode="auto">
          <a:xfrm>
            <a:off x="6213743" y="3272083"/>
            <a:ext cx="11208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-125</a:t>
            </a:r>
            <a:endParaRPr lang="ru-RU" altLang="ru-RU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022" name="Text Box 182"/>
          <p:cNvSpPr txBox="1">
            <a:spLocks noChangeArrowheads="1"/>
          </p:cNvSpPr>
          <p:nvPr/>
        </p:nvSpPr>
        <p:spPr bwMode="auto">
          <a:xfrm>
            <a:off x="6213743" y="3989535"/>
            <a:ext cx="4219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36027" name="Rectangle 187"/>
          <p:cNvSpPr>
            <a:spLocks noChangeArrowheads="1"/>
          </p:cNvSpPr>
          <p:nvPr/>
        </p:nvSpPr>
        <p:spPr bwMode="auto">
          <a:xfrm>
            <a:off x="4419600" y="5486400"/>
            <a:ext cx="76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/>
          </a:p>
        </p:txBody>
      </p:sp>
      <p:sp>
        <p:nvSpPr>
          <p:cNvPr id="36028" name="Line 188"/>
          <p:cNvSpPr>
            <a:spLocks noChangeShapeType="1"/>
          </p:cNvSpPr>
          <p:nvPr/>
        </p:nvSpPr>
        <p:spPr bwMode="auto">
          <a:xfrm>
            <a:off x="4419600" y="5486400"/>
            <a:ext cx="762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234" name="Text Box 394"/>
          <p:cNvSpPr txBox="1">
            <a:spLocks noChangeArrowheads="1"/>
          </p:cNvSpPr>
          <p:nvPr/>
        </p:nvSpPr>
        <p:spPr bwMode="auto">
          <a:xfrm>
            <a:off x="3733800" y="5638800"/>
            <a:ext cx="3706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>
                <a:solidFill>
                  <a:srgbClr val="FFFFFF"/>
                </a:solidFill>
              </a:rPr>
              <a:t>Р</a:t>
            </a:r>
          </a:p>
        </p:txBody>
      </p:sp>
      <p:sp>
        <p:nvSpPr>
          <p:cNvPr id="36235" name="Text Box 395"/>
          <p:cNvSpPr txBox="1">
            <a:spLocks noChangeArrowheads="1"/>
          </p:cNvSpPr>
          <p:nvPr/>
        </p:nvSpPr>
        <p:spPr bwMode="auto">
          <a:xfrm>
            <a:off x="6858000" y="5638800"/>
            <a:ext cx="412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</a:rPr>
              <a:t> </a:t>
            </a:r>
            <a:r>
              <a:rPr lang="ru-RU" altLang="ru-RU" sz="2800">
                <a:solidFill>
                  <a:srgbClr val="FFFFFF"/>
                </a:solidFill>
              </a:rPr>
              <a:t>Е</a:t>
            </a:r>
          </a:p>
        </p:txBody>
      </p:sp>
      <p:sp>
        <p:nvSpPr>
          <p:cNvPr id="36236" name="Text Box 396"/>
          <p:cNvSpPr txBox="1">
            <a:spLocks noChangeArrowheads="1"/>
          </p:cNvSpPr>
          <p:nvPr/>
        </p:nvSpPr>
        <p:spPr bwMode="auto">
          <a:xfrm>
            <a:off x="9220200" y="5638800"/>
            <a:ext cx="4651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FFFF"/>
                </a:solidFill>
              </a:rPr>
              <a:t>  </a:t>
            </a:r>
            <a:r>
              <a:rPr lang="ru-RU" altLang="ru-RU" sz="2800">
                <a:solidFill>
                  <a:srgbClr val="FFFFFF"/>
                </a:solidFill>
              </a:rPr>
              <a:t>Е</a:t>
            </a:r>
          </a:p>
        </p:txBody>
      </p:sp>
      <p:sp>
        <p:nvSpPr>
          <p:cNvPr id="36237" name="Text Box 397"/>
          <p:cNvSpPr txBox="1">
            <a:spLocks noChangeArrowheads="1"/>
          </p:cNvSpPr>
          <p:nvPr/>
        </p:nvSpPr>
        <p:spPr bwMode="auto">
          <a:xfrm>
            <a:off x="4495800" y="5638800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>
                <a:solidFill>
                  <a:srgbClr val="FFFFFF"/>
                </a:solidFill>
              </a:rPr>
              <a:t>А</a:t>
            </a:r>
          </a:p>
        </p:txBody>
      </p:sp>
      <p:sp>
        <p:nvSpPr>
          <p:cNvPr id="36239" name="Text Box 399"/>
          <p:cNvSpPr txBox="1">
            <a:spLocks noChangeArrowheads="1"/>
          </p:cNvSpPr>
          <p:nvPr/>
        </p:nvSpPr>
        <p:spPr bwMode="auto">
          <a:xfrm>
            <a:off x="6096000" y="5638800"/>
            <a:ext cx="4090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>
                <a:solidFill>
                  <a:srgbClr val="FFFFFF"/>
                </a:solidFill>
              </a:rPr>
              <a:t>Н</a:t>
            </a:r>
          </a:p>
        </p:txBody>
      </p:sp>
      <p:sp>
        <p:nvSpPr>
          <p:cNvPr id="36240" name="Text Box 400"/>
          <p:cNvSpPr txBox="1">
            <a:spLocks noChangeArrowheads="1"/>
          </p:cNvSpPr>
          <p:nvPr/>
        </p:nvSpPr>
        <p:spPr bwMode="auto">
          <a:xfrm>
            <a:off x="2819400" y="5638801"/>
            <a:ext cx="452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FFFFFF"/>
                </a:solidFill>
              </a:rPr>
              <a:t>У</a:t>
            </a:r>
          </a:p>
        </p:txBody>
      </p:sp>
      <p:sp>
        <p:nvSpPr>
          <p:cNvPr id="36241" name="Text Box 401"/>
          <p:cNvSpPr txBox="1">
            <a:spLocks noChangeArrowheads="1"/>
          </p:cNvSpPr>
          <p:nvPr/>
        </p:nvSpPr>
        <p:spPr bwMode="auto">
          <a:xfrm>
            <a:off x="7696200" y="5638800"/>
            <a:ext cx="4090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>
                <a:solidFill>
                  <a:srgbClr val="FFFFFF"/>
                </a:solidFill>
              </a:rPr>
              <a:t>Н</a:t>
            </a:r>
          </a:p>
        </p:txBody>
      </p:sp>
      <p:sp>
        <p:nvSpPr>
          <p:cNvPr id="36242" name="Text Box 402"/>
          <p:cNvSpPr txBox="1">
            <a:spLocks noChangeArrowheads="1"/>
          </p:cNvSpPr>
          <p:nvPr/>
        </p:nvSpPr>
        <p:spPr bwMode="auto">
          <a:xfrm>
            <a:off x="5334000" y="5638800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>
                <a:solidFill>
                  <a:srgbClr val="FFFFFF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628057943"/>
      </p:ext>
    </p:ext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9" grpId="0"/>
      <p:bldP spid="35876" grpId="0"/>
      <p:bldP spid="35878" grpId="0"/>
      <p:bldP spid="35884" grpId="0"/>
      <p:bldP spid="35885" grpId="0"/>
      <p:bldP spid="36020" grpId="0"/>
      <p:bldP spid="36234" grpId="0"/>
      <p:bldP spid="36235" grpId="0"/>
      <p:bldP spid="36237" grpId="0"/>
      <p:bldP spid="36239" grpId="0"/>
      <p:bldP spid="36240" grpId="0"/>
      <p:bldP spid="362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768</Words>
  <Application>Microsoft Office PowerPoint</Application>
  <PresentationFormat>Широкоэкранный</PresentationFormat>
  <Paragraphs>205</Paragraphs>
  <Slides>27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Georgia</vt:lpstr>
      <vt:lpstr>Times New Roman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Спасибо за урок!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32</cp:revision>
  <dcterms:created xsi:type="dcterms:W3CDTF">2015-12-04T14:25:39Z</dcterms:created>
  <dcterms:modified xsi:type="dcterms:W3CDTF">2015-12-05T14:46:29Z</dcterms:modified>
</cp:coreProperties>
</file>