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79906" autoAdjust="0"/>
  </p:normalViewPr>
  <p:slideViewPr>
    <p:cSldViewPr>
      <p:cViewPr varScale="1">
        <p:scale>
          <a:sx n="90" d="100"/>
          <a:sy n="90" d="100"/>
        </p:scale>
        <p:origin x="-6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82AC1-5454-47A7-A03A-C4FC2DF6AE1B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62CFC-DC1E-463E-AE50-5168AFE048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2CFC-DC1E-463E-AE50-5168AFE048E9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2CFC-DC1E-463E-AE50-5168AFE048E9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E421-EF3B-4E0B-86F3-EBCF0DDEFE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22AE-590C-4B45-850D-2B13D7EF2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E421-EF3B-4E0B-86F3-EBCF0DDEFE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22AE-590C-4B45-850D-2B13D7EF2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E421-EF3B-4E0B-86F3-EBCF0DDEFE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22AE-590C-4B45-850D-2B13D7EF2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E421-EF3B-4E0B-86F3-EBCF0DDEFE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22AE-590C-4B45-850D-2B13D7EF2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E421-EF3B-4E0B-86F3-EBCF0DDEFE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22AE-590C-4B45-850D-2B13D7EF2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E421-EF3B-4E0B-86F3-EBCF0DDEFE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22AE-590C-4B45-850D-2B13D7EF2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E421-EF3B-4E0B-86F3-EBCF0DDEFE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22AE-590C-4B45-850D-2B13D7EF2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E421-EF3B-4E0B-86F3-EBCF0DDEFE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22AE-590C-4B45-850D-2B13D7EF2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E421-EF3B-4E0B-86F3-EBCF0DDEFE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22AE-590C-4B45-850D-2B13D7EF2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E421-EF3B-4E0B-86F3-EBCF0DDEFE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22AE-590C-4B45-850D-2B13D7EF2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E421-EF3B-4E0B-86F3-EBCF0DDEFE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22AE-590C-4B45-850D-2B13D7EF2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8E421-EF3B-4E0B-86F3-EBCF0DDEFE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222AE-590C-4B45-850D-2B13D7EF2A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42976" y="1"/>
            <a:ext cx="8001024" cy="1500174"/>
          </a:xfrm>
        </p:spPr>
        <p:txBody>
          <a:bodyPr/>
          <a:lstStyle/>
          <a:p>
            <a:r>
              <a:rPr lang="ru-RU" b="1" dirty="0" err="1">
                <a:latin typeface="Monotype Corsiva" pitchFamily="66" charset="0"/>
              </a:rPr>
              <a:t>Переяславль</a:t>
            </a:r>
            <a:r>
              <a:rPr lang="ru-RU" b="1" dirty="0">
                <a:latin typeface="Monotype Corsiva" pitchFamily="66" charset="0"/>
              </a:rPr>
              <a:t> –</a:t>
            </a: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r>
              <a:rPr lang="ru-RU" b="1" dirty="0">
                <a:latin typeface="Monotype Corsiva" pitchFamily="66" charset="0"/>
              </a:rPr>
              <a:t>Рязанский</a:t>
            </a:r>
            <a:r>
              <a:rPr lang="ru-RU" b="1" dirty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6000" contrast="-12000"/>
          </a:blip>
          <a:srcRect/>
          <a:stretch>
            <a:fillRect/>
          </a:stretch>
        </p:blipFill>
        <p:spPr bwMode="auto">
          <a:xfrm>
            <a:off x="2357422" y="1357298"/>
            <a:ext cx="492922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r>
              <a:rPr lang="ru-RU" sz="3600" dirty="0"/>
              <a:t>Но самая высокая была  Введенская башня. </a:t>
            </a:r>
            <a:r>
              <a:rPr lang="ru-RU" sz="3600" b="1" dirty="0"/>
              <a:t>Определить её высоту,</a:t>
            </a:r>
            <a:r>
              <a:rPr lang="ru-RU" sz="3600" dirty="0"/>
              <a:t> </a:t>
            </a:r>
            <a:r>
              <a:rPr lang="ru-RU" sz="3600" b="1" u="sng" dirty="0"/>
              <a:t> если </a:t>
            </a:r>
            <a:r>
              <a:rPr lang="ru-RU" sz="3600" b="1" u="sng" dirty="0" err="1"/>
              <a:t>известно,что</a:t>
            </a:r>
            <a:r>
              <a:rPr lang="ru-RU" sz="3600" b="1" u="sng" dirty="0"/>
              <a:t> высота  </a:t>
            </a:r>
            <a:r>
              <a:rPr lang="ru-RU" sz="3600" b="1" u="sng" dirty="0" err="1"/>
              <a:t>Глебовской</a:t>
            </a:r>
            <a:r>
              <a:rPr lang="ru-RU" sz="3600" b="1" u="sng" dirty="0"/>
              <a:t> башни 13 м., а с зубцами на 30 % больше. Введенская же башня на 1,1 м  выше.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200" b="1" dirty="0"/>
              <a:t>Собор представляет собой почти куб. Здание стоит на пьедестале - </a:t>
            </a:r>
            <a:r>
              <a:rPr lang="ru-RU" sz="3200" b="1" dirty="0" err="1"/>
              <a:t>подклете</a:t>
            </a:r>
            <a:r>
              <a:rPr lang="ru-RU" sz="3200" b="1" dirty="0"/>
              <a:t> . </a:t>
            </a:r>
            <a:endParaRPr lang="ru-RU" sz="3200" b="1" dirty="0" smtClean="0"/>
          </a:p>
          <a:p>
            <a:r>
              <a:rPr lang="ru-RU" sz="3200" b="1" dirty="0" smtClean="0"/>
              <a:t>Высота </a:t>
            </a:r>
            <a:r>
              <a:rPr lang="ru-RU" sz="3200" b="1" dirty="0"/>
              <a:t>портала храма 11,2 м., что составляет 0,4 высоты самого </a:t>
            </a:r>
            <a:r>
              <a:rPr lang="ru-RU" sz="3200" b="1" dirty="0" smtClean="0"/>
              <a:t>здания. Высота </a:t>
            </a:r>
            <a:r>
              <a:rPr lang="ru-RU" sz="3200" b="1" dirty="0" err="1"/>
              <a:t>подклета</a:t>
            </a:r>
            <a:r>
              <a:rPr lang="ru-RU" sz="3200" b="1" dirty="0"/>
              <a:t> составляет от высоты здания, а высота куполов с барабанами составляет 110% от высоты собора с </a:t>
            </a:r>
            <a:r>
              <a:rPr lang="ru-RU" sz="3200" b="1" dirty="0" err="1"/>
              <a:t>подклетом</a:t>
            </a:r>
            <a:r>
              <a:rPr lang="ru-RU" sz="3200" b="1" dirty="0"/>
              <a:t>.</a:t>
            </a:r>
            <a:endParaRPr lang="ru-RU" sz="3200" dirty="0"/>
          </a:p>
          <a:p>
            <a:r>
              <a:rPr lang="ru-RU" sz="3200" b="1" dirty="0"/>
              <a:t>Найти высоту всего собора</a:t>
            </a:r>
            <a:r>
              <a:rPr lang="ru-RU" sz="3200" b="1" dirty="0" smtClean="0"/>
              <a:t>.</a:t>
            </a:r>
            <a:endParaRPr lang="ru-RU" sz="3200" dirty="0"/>
          </a:p>
          <a:p>
            <a:endParaRPr lang="ru-RU" dirty="0"/>
          </a:p>
        </p:txBody>
      </p:sp>
      <p:pic>
        <p:nvPicPr>
          <p:cNvPr id="26628" name="Picture 4" descr="Рязанская область Рязань Собор Успения Пресвятой Богородицы Царские врата Фотограф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071546"/>
            <a:ext cx="4714908" cy="4195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79704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/>
              <a:t>Под стать величественному собору позже, в XVIII веке, на месте старой Глебовой башни, была построена колокольня.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/>
              <a:t>Колокольня строилась около 50 лет, она состояла из  4 разных по стилю и  высоте ярусов, выполненных  разными архитекторами: И.С, </a:t>
            </a:r>
            <a:r>
              <a:rPr lang="ru-RU" sz="2200" dirty="0" err="1"/>
              <a:t>Русско</a:t>
            </a:r>
            <a:r>
              <a:rPr lang="ru-RU" sz="2200" dirty="0"/>
              <a:t>,  К.А. Тоном (автором проекта храма </a:t>
            </a:r>
            <a:r>
              <a:rPr lang="ru-RU" sz="2200" dirty="0" smtClean="0"/>
              <a:t>Христа </a:t>
            </a:r>
            <a:r>
              <a:rPr lang="ru-RU" sz="2200" dirty="0"/>
              <a:t>Спасителя) и </a:t>
            </a:r>
            <a:r>
              <a:rPr lang="ru-RU" sz="2200" dirty="0" smtClean="0"/>
              <a:t>губернским архитектором  Н.И.Воронихиным.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85720" y="2285992"/>
            <a:ext cx="5000660" cy="3840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sz="3200" dirty="0" smtClean="0"/>
              <a:t>Высота </a:t>
            </a:r>
            <a:r>
              <a:rPr lang="ru-RU" sz="3200" dirty="0"/>
              <a:t>колокольни 83 м. Высота колокольни на плане 13 см. Определить высоту шпиля и высоту первого яруса, если на плане они имеют высоту 4 см. и  2 см.</a:t>
            </a:r>
          </a:p>
        </p:txBody>
      </p:sp>
      <p:pic>
        <p:nvPicPr>
          <p:cNvPr id="8" name="Рисунок 7" descr="Записки путешественницы. Рязань. Архитектура и дизайн Архиновости"/>
          <p:cNvPicPr/>
          <p:nvPr/>
        </p:nvPicPr>
        <p:blipFill>
          <a:blip r:embed="rId2"/>
          <a:srcRect l="24189" r="23433" b="7945"/>
          <a:stretch>
            <a:fillRect/>
          </a:stretch>
        </p:blipFill>
        <p:spPr bwMode="auto">
          <a:xfrm>
            <a:off x="5643570" y="2143116"/>
            <a:ext cx="314327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Вычислить и расшифровать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428596" y="1500174"/>
            <a:ext cx="8401080" cy="4668839"/>
          </a:xfrm>
        </p:spPr>
        <p:txBody>
          <a:bodyPr/>
          <a:lstStyle/>
          <a:p>
            <a:pPr>
              <a:buNone/>
            </a:pPr>
            <a:r>
              <a:rPr lang="ru-RU" b="1" dirty="0"/>
              <a:t>10,8 + 6,8;   </a:t>
            </a:r>
            <a:r>
              <a:rPr lang="ru-RU" b="1" dirty="0" smtClean="0">
                <a:solidFill>
                  <a:srgbClr val="C00000"/>
                </a:solidFill>
              </a:rPr>
              <a:t>Найти </a:t>
            </a:r>
            <a:r>
              <a:rPr lang="ru-RU" b="1" dirty="0">
                <a:solidFill>
                  <a:srgbClr val="C00000"/>
                </a:solidFill>
              </a:rPr>
              <a:t>число     которого равны </a:t>
            </a:r>
            <a:r>
              <a:rPr lang="ru-RU" b="1" dirty="0" smtClean="0">
                <a:solidFill>
                  <a:srgbClr val="C00000"/>
                </a:solidFill>
              </a:rPr>
              <a:t>22</a:t>
            </a:r>
          </a:p>
          <a:p>
            <a:pPr>
              <a:buNone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/>
              <a:t>  66 </a:t>
            </a:r>
            <a:r>
              <a:rPr lang="ru-RU" b="1" dirty="0"/>
              <a:t>· 0,5;       </a:t>
            </a:r>
            <a:r>
              <a:rPr lang="ru-RU" b="1" dirty="0" smtClean="0"/>
              <a:t>  </a:t>
            </a:r>
            <a:r>
              <a:rPr lang="ru-RU" b="1" dirty="0">
                <a:solidFill>
                  <a:srgbClr val="C00000"/>
                </a:solidFill>
              </a:rPr>
              <a:t>20 – 0,87</a:t>
            </a:r>
            <a:r>
              <a:rPr lang="ru-RU" b="1" dirty="0"/>
              <a:t>;        </a:t>
            </a:r>
            <a:r>
              <a:rPr lang="ru-RU" b="1" dirty="0" smtClean="0"/>
              <a:t>  </a:t>
            </a:r>
            <a:r>
              <a:rPr lang="ru-RU" b="1" dirty="0"/>
              <a:t>Найти 10% от13</a:t>
            </a:r>
            <a:r>
              <a:rPr lang="ru-RU" b="1" dirty="0" smtClean="0"/>
              <a:t>;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/>
              <a:t>6,5 · 1   + 6,5 ∙    ;           </a:t>
            </a:r>
            <a:r>
              <a:rPr lang="ru-RU" b="1" dirty="0">
                <a:solidFill>
                  <a:srgbClr val="C00000"/>
                </a:solidFill>
              </a:rPr>
              <a:t>Найти 0,25 от 120</a:t>
            </a:r>
            <a:r>
              <a:rPr lang="ru-RU" b="1" dirty="0"/>
              <a:t>.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571612"/>
            <a:ext cx="285752" cy="874065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072074"/>
            <a:ext cx="190323" cy="566738"/>
          </a:xfrm>
          <a:prstGeom prst="rect">
            <a:avLst/>
          </a:prstGeom>
          <a:noFill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072074"/>
            <a:ext cx="214313" cy="566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1428736"/>
            <a:ext cx="88583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17,6    18;   6;   33;   19,13;    1, 3;   13;   30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   Е     Р     Е     Я       С   Л      А  В    Л      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57161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429652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1571612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2857496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42844" y="1643050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2786058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46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5000"/>
            <a:ext cx="8229600" cy="92871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Осада  Рязани  монгола – татарами </a:t>
            </a:r>
            <a:endParaRPr lang="ru-RU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3082924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>
                <a:solidFill>
                  <a:srgbClr val="FF0000"/>
                </a:solidFill>
              </a:rPr>
              <a:t>Запись о заложении </a:t>
            </a:r>
            <a:r>
              <a:rPr lang="ru-RU" sz="2400" b="1" i="1" dirty="0" err="1">
                <a:solidFill>
                  <a:srgbClr val="FF0000"/>
                </a:solidFill>
              </a:rPr>
              <a:t>Переяславля-Рязанского</a:t>
            </a:r>
            <a:r>
              <a:rPr lang="ru-RU" sz="2400" b="1" i="1" dirty="0" smtClean="0">
                <a:solidFill>
                  <a:srgbClr val="FF0000"/>
                </a:solidFill>
              </a:rPr>
              <a:t>,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«</a:t>
            </a:r>
            <a:r>
              <a:rPr lang="ru-RU" sz="2400" b="1" i="1" dirty="0">
                <a:solidFill>
                  <a:srgbClr val="FF0000"/>
                </a:solidFill>
              </a:rPr>
              <a:t>Следованная Псалтырь», XVI век</a:t>
            </a:r>
            <a:r>
              <a:rPr lang="ru-RU" sz="2400" b="1" i="1" dirty="0" smtClean="0">
                <a:solidFill>
                  <a:srgbClr val="FF0000"/>
                </a:solidFill>
              </a:rPr>
              <a:t>:«</a:t>
            </a:r>
            <a:r>
              <a:rPr lang="ru-RU" sz="2400" b="1" i="1" dirty="0">
                <a:solidFill>
                  <a:srgbClr val="FF0000"/>
                </a:solidFill>
              </a:rPr>
              <a:t>В лета </a:t>
            </a:r>
            <a:r>
              <a:rPr lang="ru-RU" sz="2400" b="1" i="1" dirty="0" smtClean="0">
                <a:solidFill>
                  <a:srgbClr val="FF0000"/>
                </a:solidFill>
              </a:rPr>
              <a:t>6603(1095 </a:t>
            </a:r>
            <a:r>
              <a:rPr lang="ru-RU" sz="2400" b="1" i="1" dirty="0">
                <a:solidFill>
                  <a:srgbClr val="FF0000"/>
                </a:solidFill>
              </a:rPr>
              <a:t>год от начала нашей эры—примеч. авторов) заложен </a:t>
            </a:r>
            <a:r>
              <a:rPr lang="ru-RU" sz="2400" b="1" i="1" dirty="0" err="1">
                <a:solidFill>
                  <a:srgbClr val="FF0000"/>
                </a:solidFill>
              </a:rPr>
              <a:t>быстъ</a:t>
            </a:r>
            <a:r>
              <a:rPr lang="ru-RU" sz="2400" b="1" i="1" dirty="0">
                <a:solidFill>
                  <a:srgbClr val="FF0000"/>
                </a:solidFill>
              </a:rPr>
              <a:t> град </a:t>
            </a:r>
            <a:r>
              <a:rPr lang="ru-RU" sz="2400" b="1" i="1" dirty="0" err="1">
                <a:solidFill>
                  <a:srgbClr val="FF0000"/>
                </a:solidFill>
              </a:rPr>
              <a:t>Переяславлъ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Рязанъской</a:t>
            </a:r>
            <a:r>
              <a:rPr lang="ru-RU" sz="2400" b="1" i="1" dirty="0">
                <a:solidFill>
                  <a:srgbClr val="FF0000"/>
                </a:solidFill>
              </a:rPr>
              <a:t> около церкви святого </a:t>
            </a:r>
            <a:r>
              <a:rPr lang="ru-RU" sz="2400" b="1" i="1" dirty="0" smtClean="0">
                <a:solidFill>
                  <a:srgbClr val="FF0000"/>
                </a:solidFill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Николы </a:t>
            </a:r>
            <a:r>
              <a:rPr lang="ru-RU" sz="2400" b="1" i="1" dirty="0">
                <a:solidFill>
                  <a:srgbClr val="FF0000"/>
                </a:solidFill>
              </a:rPr>
              <a:t>Старого. 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643314"/>
            <a:ext cx="8186766" cy="24828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       1 0 9 5</a:t>
            </a:r>
            <a:endParaRPr lang="ru-RU" sz="9600" dirty="0"/>
          </a:p>
        </p:txBody>
      </p:sp>
      <p:pic>
        <p:nvPicPr>
          <p:cNvPr id="18434" name="Picture 2" descr="Запись о заложении Переяславля-Рязанско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85728"/>
            <a:ext cx="1714512" cy="2462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oollib.net/i/41/165741/pic_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142984"/>
            <a:ext cx="5562600" cy="5000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428892"/>
          </a:xfrm>
        </p:spPr>
        <p:txBody>
          <a:bodyPr>
            <a:normAutofit/>
          </a:bodyPr>
          <a:lstStyle/>
          <a:p>
            <a:r>
              <a:rPr lang="ru-RU" sz="3200" dirty="0"/>
              <a:t>На земляном валу возвышались  5 метровые стены, срубленные из дерева, толщина             которых составляет     высоты. Определить толщину стен. (устно)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357686" y="1643050"/>
          <a:ext cx="357190" cy="642960"/>
        </p:xfrm>
        <a:graphic>
          <a:graphicData uri="http://schemas.openxmlformats.org/presentationml/2006/ole">
            <p:oleObj spid="_x0000_s20484" name="Формула" r:id="rId4" imgW="152334" imgH="507780" progId="Equation.3">
              <p:embed/>
            </p:oleObj>
          </a:graphicData>
        </a:graphic>
      </p:graphicFrame>
      <p:pic>
        <p:nvPicPr>
          <p:cNvPr id="20487" name="Picture 7" descr="Общение Молодежный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2500306"/>
            <a:ext cx="721523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Стены кремля укреплялись  12 башнями, из них  часть составляют проезжие башни, остальные глухие. Сколько было проезжих и сколько глухих?</a:t>
            </a:r>
            <a:r>
              <a:rPr lang="ru-RU" sz="3200" b="1" dirty="0"/>
              <a:t> </a:t>
            </a:r>
            <a:r>
              <a:rPr lang="ru-RU" sz="3200" dirty="0"/>
              <a:t>(устно)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23554" name="Picture 2" descr="Столица ханст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85992"/>
            <a:ext cx="7000924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392909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/>
              <a:t>Одна из башен  была каменная.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r>
              <a:rPr lang="ru-RU" sz="3600" b="1" dirty="0"/>
              <a:t>Это  </a:t>
            </a:r>
            <a:r>
              <a:rPr lang="ru-RU" sz="3600" b="1" dirty="0" err="1"/>
              <a:t>Глебовская</a:t>
            </a:r>
            <a:r>
              <a:rPr lang="ru-RU" sz="3600" b="1" dirty="0"/>
              <a:t> башня.  Длина её  24 м., а ширина составляет </a:t>
            </a:r>
            <a:r>
              <a:rPr lang="ru-RU" sz="3600" b="1" dirty="0" smtClean="0"/>
              <a:t>  1/3    </a:t>
            </a:r>
            <a:r>
              <a:rPr lang="ru-RU" sz="3600" b="1" dirty="0"/>
              <a:t>длины.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Какова её площадь</a:t>
            </a:r>
            <a:r>
              <a:rPr lang="ru-RU" sz="3600" b="1" dirty="0" smtClean="0"/>
              <a:t>?</a:t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r>
              <a:rPr lang="ru-RU" sz="3600" b="1" dirty="0"/>
              <a:t>И сколько % составляет площадь нашего класса составляет от площади, занимаемой этой башней, если площадь класса 72м </a:t>
            </a:r>
            <a:r>
              <a:rPr lang="ru-RU" sz="3600" b="1" baseline="30000" dirty="0"/>
              <a:t>2</a:t>
            </a:r>
            <a:r>
              <a:rPr lang="ru-RU" sz="3600" b="1" dirty="0"/>
              <a:t>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281</Words>
  <Application>Microsoft Office PowerPoint</Application>
  <PresentationFormat>Экран (4:3)</PresentationFormat>
  <Paragraphs>26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Microsoft Equation 3.0</vt:lpstr>
      <vt:lpstr>Переяславль – Рязанский.</vt:lpstr>
      <vt:lpstr>Вычислить и расшифровать </vt:lpstr>
      <vt:lpstr>Слайд 3</vt:lpstr>
      <vt:lpstr>Осада  Рязани  монгола – татарами </vt:lpstr>
      <vt:lpstr>Запись о заложении Переяславля-Рязанского, «Следованная Псалтырь», XVI век:«В лета 6603(1095 год от начала нашей эры—примеч. авторов) заложен быстъ град Переяславлъ Рязанъской около церкви святого  Николы Старого. </vt:lpstr>
      <vt:lpstr>Слайд 6</vt:lpstr>
      <vt:lpstr>На земляном валу возвышались  5 метровые стены, срубленные из дерева, толщина             которых составляет     высоты. Определить толщину стен. (устно)</vt:lpstr>
      <vt:lpstr>Стены кремля укреплялись  12 башнями, из них  часть составляют проезжие башни, остальные глухие. Сколько было проезжих и сколько глухих? (устно) </vt:lpstr>
      <vt:lpstr>Одна из башен  была каменная.   Это  Глебовская башня.  Длина её  24 м., а ширина составляет   1/3    длины. Какова её площадь?  И сколько % составляет площадь нашего класса составляет от площади, занимаемой этой башней, если площадь класса 72м 2?  </vt:lpstr>
      <vt:lpstr>Но самая высокая была  Введенская башня. Определить её высоту,  если известно,что высота  Глебовской башни 13 м., а с зубцами на 30 % больше. Введенская же башня на 1,1 м  выше.  </vt:lpstr>
      <vt:lpstr>Слайд 11</vt:lpstr>
      <vt:lpstr>Под стать величественному собору позже, в XVIII веке, на месте старой Глебовой башни, была построена колокольня.   Колокольня строилась около 50 лет, она состояла из  4 разных по стилю и  высоте ярусов, выполненных  разными архитекторами: И.С, Русско,  К.А. Тоном (автором проекта храма Христа Спасителя) и губернским архитектором  Н.И.Воронихиным.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Переяславль – Рязанский.</dc:title>
  <dc:creator>www.PHILka.RU</dc:creator>
  <cp:lastModifiedBy>www.PHILka.RU</cp:lastModifiedBy>
  <cp:revision>16</cp:revision>
  <dcterms:created xsi:type="dcterms:W3CDTF">2015-03-12T05:18:46Z</dcterms:created>
  <dcterms:modified xsi:type="dcterms:W3CDTF">2015-03-12T07:54:30Z</dcterms:modified>
</cp:coreProperties>
</file>