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72" r:id="rId11"/>
    <p:sldId id="263" r:id="rId12"/>
    <p:sldId id="264" r:id="rId13"/>
    <p:sldId id="265" r:id="rId14"/>
    <p:sldId id="266" r:id="rId15"/>
    <p:sldId id="269" r:id="rId16"/>
    <p:sldId id="267" r:id="rId17"/>
    <p:sldId id="268" r:id="rId18"/>
    <p:sldId id="270" r:id="rId19"/>
    <p:sldId id="273" r:id="rId20"/>
    <p:sldId id="275" r:id="rId2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24.11.14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817B216-116D-4DD3-8092-9A74A3E92103}" type="slidenum">
              <a:rPr lang="ru-RU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24.11.14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2A2CE27-CE8C-43F2-9414-5FDD2073646B}" type="slidenum">
              <a:rPr lang="ru-RU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Calibri"/>
              </a:rPr>
              <a:t>Новые Митрофанушки или
цивилизованные рынки</a:t>
            </a: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90063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18"/>
              </a:rPr>
              <a:t>Новые Митрофанушки или</a:t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18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18"/>
              </a:rPr>
              <a:t>цивилизованные рынки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772" y="2505376"/>
            <a:ext cx="7102456" cy="184724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7300" y="1768475"/>
            <a:ext cx="7219950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Новые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митрофанушки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/>
              <a:t>на рынке труда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Урок географии</a:t>
            </a:r>
            <a:endParaRPr/>
          </a:p>
        </p:txBody>
      </p:sp>
      <p:pic>
        <p:nvPicPr>
          <p:cNvPr id="100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840" y="3286080"/>
            <a:ext cx="1757520" cy="2476440"/>
          </a:xfrm>
          <a:prstGeom prst="rect">
            <a:avLst/>
          </a:prstGeom>
        </p:spPr>
      </p:pic>
      <p:pic>
        <p:nvPicPr>
          <p:cNvPr id="101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14760" y="2857320"/>
            <a:ext cx="1288080" cy="2650320"/>
          </a:xfrm>
          <a:prstGeom prst="rect">
            <a:avLst/>
          </a:prstGeom>
        </p:spPr>
      </p:pic>
      <p:sp>
        <p:nvSpPr>
          <p:cNvPr id="102" name="CustomShape 2"/>
          <p:cNvSpPr/>
          <p:nvPr/>
        </p:nvSpPr>
        <p:spPr>
          <a:xfrm rot="1626000">
            <a:off x="640080" y="1507320"/>
            <a:ext cx="2016000" cy="1728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03" name="CustomShape 3"/>
          <p:cNvSpPr/>
          <p:nvPr/>
        </p:nvSpPr>
        <p:spPr>
          <a:xfrm rot="1626000">
            <a:off x="3171960" y="1313640"/>
            <a:ext cx="2733840" cy="1728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pic>
        <p:nvPicPr>
          <p:cNvPr id="104" name="Рисунок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86760" y="4286160"/>
            <a:ext cx="1429560" cy="2298240"/>
          </a:xfrm>
          <a:prstGeom prst="rect">
            <a:avLst/>
          </a:prstGeom>
        </p:spPr>
      </p:pic>
      <p:sp>
        <p:nvSpPr>
          <p:cNvPr id="105" name="CustomShape 4"/>
          <p:cNvSpPr/>
          <p:nvPr/>
        </p:nvSpPr>
        <p:spPr>
          <a:xfrm rot="17854800">
            <a:off x="5288040" y="2743560"/>
            <a:ext cx="2531880" cy="240912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06" name="CustomShape 5"/>
          <p:cNvSpPr/>
          <p:nvPr/>
        </p:nvSpPr>
        <p:spPr>
          <a:xfrm>
            <a:off x="1000080" y="1714320"/>
            <a:ext cx="1519920" cy="1461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000000"/>
                </a:solidFill>
                <a:latin typeface="Calibri"/>
              </a:rPr>
              <a:t>Запомните,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как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искать стороны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света.</a:t>
            </a:r>
            <a:endParaRPr dirty="0"/>
          </a:p>
        </p:txBody>
      </p:sp>
      <p:sp>
        <p:nvSpPr>
          <p:cNvPr id="107" name="CustomShape 6"/>
          <p:cNvSpPr/>
          <p:nvPr/>
        </p:nvSpPr>
        <p:spPr>
          <a:xfrm>
            <a:off x="3429000" y="1714320"/>
            <a:ext cx="261900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Без  этого нельзя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путешествовать.</a:t>
            </a:r>
            <a:endParaRPr dirty="0"/>
          </a:p>
        </p:txBody>
      </p:sp>
      <p:sp>
        <p:nvSpPr>
          <p:cNvPr id="108" name="CustomShape 7"/>
          <p:cNvSpPr/>
          <p:nvPr/>
        </p:nvSpPr>
        <p:spPr>
          <a:xfrm>
            <a:off x="5715000" y="3143160"/>
            <a:ext cx="1773000" cy="173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У всех GPS  есть, и зачем нам эта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география?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Приглашение </a:t>
            </a:r>
            <a:endParaRPr/>
          </a:p>
        </p:txBody>
      </p:sp>
      <p:pic>
        <p:nvPicPr>
          <p:cNvPr id="110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20" y="3143160"/>
            <a:ext cx="2729160" cy="2999880"/>
          </a:xfrm>
          <a:prstGeom prst="rect">
            <a:avLst/>
          </a:prstGeom>
        </p:spPr>
      </p:pic>
      <p:pic>
        <p:nvPicPr>
          <p:cNvPr id="111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57920" y="3143160"/>
            <a:ext cx="1429560" cy="2714400"/>
          </a:xfrm>
          <a:prstGeom prst="rect">
            <a:avLst/>
          </a:prstGeom>
        </p:spPr>
      </p:pic>
      <p:sp>
        <p:nvSpPr>
          <p:cNvPr id="112" name="CustomShape 2"/>
          <p:cNvSpPr/>
          <p:nvPr/>
        </p:nvSpPr>
        <p:spPr>
          <a:xfrm>
            <a:off x="1500120" y="1285920"/>
            <a:ext cx="3214440" cy="185688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13" name="CustomShape 3"/>
          <p:cNvSpPr/>
          <p:nvPr/>
        </p:nvSpPr>
        <p:spPr>
          <a:xfrm>
            <a:off x="6000840" y="1071720"/>
            <a:ext cx="2857320" cy="185688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14" name="CustomShape 4"/>
          <p:cNvSpPr/>
          <p:nvPr/>
        </p:nvSpPr>
        <p:spPr>
          <a:xfrm>
            <a:off x="1643040" y="1571760"/>
            <a:ext cx="2999880" cy="1461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Приглашаю тебя на день рожденья, завтра  в три часа. Адрес запомнишь?  К северу  от…</a:t>
            </a:r>
            <a:endParaRPr/>
          </a:p>
        </p:txBody>
      </p:sp>
      <p:sp>
        <p:nvSpPr>
          <p:cNvPr id="115" name="CustomShape 5"/>
          <p:cNvSpPr/>
          <p:nvPr/>
        </p:nvSpPr>
        <p:spPr>
          <a:xfrm>
            <a:off x="6215040" y="1357200"/>
            <a:ext cx="2214360" cy="1461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Да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зачем?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ейчас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на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айфоне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 дом пометим -  в два счета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доберусь!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285920" y="274680"/>
            <a:ext cx="740052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Потерялся </a:t>
            </a:r>
            <a:endParaRPr/>
          </a:p>
        </p:txBody>
      </p:sp>
      <p:pic>
        <p:nvPicPr>
          <p:cNvPr id="117" name="Содержимое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4213" y="3876660"/>
            <a:ext cx="1814760" cy="2642760"/>
          </a:xfrm>
          <a:prstGeom prst="rect">
            <a:avLst/>
          </a:prstGeom>
        </p:spPr>
      </p:pic>
      <p:sp>
        <p:nvSpPr>
          <p:cNvPr id="118" name="CustomShape 2"/>
          <p:cNvSpPr/>
          <p:nvPr/>
        </p:nvSpPr>
        <p:spPr>
          <a:xfrm>
            <a:off x="1028537" y="1411380"/>
            <a:ext cx="3214440" cy="214272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19" name="CustomShape 3"/>
          <p:cNvSpPr/>
          <p:nvPr/>
        </p:nvSpPr>
        <p:spPr>
          <a:xfrm>
            <a:off x="1421477" y="1736744"/>
            <a:ext cx="2428560" cy="173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Вот беда! Телефон разрядился!  Куда идти? На север… Девочка, где север?</a:t>
            </a:r>
            <a:endParaRPr dirty="0"/>
          </a:p>
        </p:txBody>
      </p:sp>
      <p:pic>
        <p:nvPicPr>
          <p:cNvPr id="120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15040" y="3538440"/>
            <a:ext cx="1611000" cy="3319200"/>
          </a:xfrm>
          <a:prstGeom prst="rect">
            <a:avLst/>
          </a:prstGeom>
        </p:spPr>
      </p:pic>
      <p:sp>
        <p:nvSpPr>
          <p:cNvPr id="121" name="CustomShape 4"/>
          <p:cNvSpPr/>
          <p:nvPr/>
        </p:nvSpPr>
        <p:spPr>
          <a:xfrm rot="20337600">
            <a:off x="4601160" y="1132560"/>
            <a:ext cx="3796560" cy="270036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22" name="CustomShape 5"/>
          <p:cNvSpPr/>
          <p:nvPr/>
        </p:nvSpPr>
        <p:spPr>
          <a:xfrm>
            <a:off x="4968000" y="1928880"/>
            <a:ext cx="3246840" cy="173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Если встать спиной к югу, то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впереди будет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 север.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А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еще с северной стороны на деревьях растет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мох…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Содержимое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680" y="2928960"/>
            <a:ext cx="1757520" cy="3071520"/>
          </a:xfrm>
          <a:prstGeom prst="rect">
            <a:avLst/>
          </a:prstGeom>
        </p:spPr>
      </p:pic>
      <p:sp>
        <p:nvSpPr>
          <p:cNvPr id="124" name="CustomShape 1"/>
          <p:cNvSpPr/>
          <p:nvPr/>
        </p:nvSpPr>
        <p:spPr>
          <a:xfrm>
            <a:off x="500040" y="1285920"/>
            <a:ext cx="3642840" cy="149976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25" name="CustomShape 2"/>
          <p:cNvSpPr/>
          <p:nvPr/>
        </p:nvSpPr>
        <p:spPr>
          <a:xfrm>
            <a:off x="785880" y="1785960"/>
            <a:ext cx="2999880" cy="700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</a:rPr>
              <a:t>Какой </a:t>
            </a: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мох</a:t>
            </a: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??</a:t>
            </a: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libri"/>
              </a:rPr>
              <a:t>Куда идти-то?</a:t>
            </a:r>
            <a:endParaRPr dirty="0"/>
          </a:p>
        </p:txBody>
      </p:sp>
      <p:pic>
        <p:nvPicPr>
          <p:cNvPr id="126" name="Picture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07993" y="3210120"/>
            <a:ext cx="2928600" cy="3647880"/>
          </a:xfrm>
          <a:prstGeom prst="rect">
            <a:avLst/>
          </a:prstGeom>
        </p:spPr>
      </p:pic>
      <p:pic>
        <p:nvPicPr>
          <p:cNvPr id="127" name="Picture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88653" y="271800"/>
            <a:ext cx="4295880" cy="2214360"/>
          </a:xfrm>
          <a:prstGeom prst="rect">
            <a:avLst/>
          </a:prstGeom>
        </p:spPr>
      </p:pic>
      <p:sp>
        <p:nvSpPr>
          <p:cNvPr id="128" name="CustomShape 3"/>
          <p:cNvSpPr/>
          <p:nvPr/>
        </p:nvSpPr>
        <p:spPr>
          <a:xfrm rot="1426789">
            <a:off x="5784938" y="1863540"/>
            <a:ext cx="3061800" cy="269316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29" name="CustomShape 4"/>
          <p:cNvSpPr/>
          <p:nvPr/>
        </p:nvSpPr>
        <p:spPr>
          <a:xfrm>
            <a:off x="6398148" y="2726820"/>
            <a:ext cx="2214360" cy="13100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Где</a:t>
            </a: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 же ты </a:t>
            </a:r>
            <a:r>
              <a:rPr lang="ru-RU" sz="2000" dirty="0">
                <a:solidFill>
                  <a:srgbClr val="000000"/>
                </a:solidFill>
                <a:latin typeface="Calibri"/>
              </a:rPr>
              <a:t>был</a:t>
            </a: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?!  </a:t>
            </a:r>
            <a:r>
              <a:rPr lang="ru-RU" sz="2000" dirty="0">
                <a:solidFill>
                  <a:srgbClr val="000000"/>
                </a:solidFill>
                <a:latin typeface="Calibri"/>
              </a:rPr>
              <a:t>Мы уже все  торты </a:t>
            </a: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съели </a:t>
            </a:r>
            <a:r>
              <a:rPr lang="ru-RU" sz="2000" dirty="0">
                <a:solidFill>
                  <a:srgbClr val="000000"/>
                </a:solidFill>
                <a:latin typeface="Calibri"/>
              </a:rPr>
              <a:t>и гулять идем!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07640" y="260640"/>
            <a:ext cx="8350200" cy="63363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35" name="Line 2"/>
          <p:cNvSpPr/>
          <p:nvPr/>
        </p:nvSpPr>
        <p:spPr>
          <a:xfrm>
            <a:off x="827280" y="1772640"/>
            <a:ext cx="0" cy="35283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36" name="Line 3"/>
          <p:cNvSpPr/>
          <p:nvPr/>
        </p:nvSpPr>
        <p:spPr>
          <a:xfrm flipH="1">
            <a:off x="827280" y="5301000"/>
            <a:ext cx="4240080" cy="828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37" name="CustomShape 4"/>
          <p:cNvSpPr/>
          <p:nvPr/>
        </p:nvSpPr>
        <p:spPr>
          <a:xfrm>
            <a:off x="251640" y="1052640"/>
            <a:ext cx="262836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alibri"/>
              </a:rPr>
              <a:t>Заработная плата</a:t>
            </a:r>
            <a:endParaRPr b="1" dirty="0"/>
          </a:p>
        </p:txBody>
      </p:sp>
      <p:sp>
        <p:nvSpPr>
          <p:cNvPr id="138" name="CustomShape 5"/>
          <p:cNvSpPr/>
          <p:nvPr/>
        </p:nvSpPr>
        <p:spPr>
          <a:xfrm>
            <a:off x="5292000" y="5013000"/>
            <a:ext cx="187200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alibri"/>
              </a:rPr>
              <a:t>Количество рабочих мест </a:t>
            </a:r>
            <a:endParaRPr b="1" dirty="0"/>
          </a:p>
        </p:txBody>
      </p:sp>
      <p:sp>
        <p:nvSpPr>
          <p:cNvPr id="139" name="Line 6"/>
          <p:cNvSpPr/>
          <p:nvPr/>
        </p:nvSpPr>
        <p:spPr>
          <a:xfrm>
            <a:off x="1331640" y="1916640"/>
            <a:ext cx="3384360" cy="2376360"/>
          </a:xfrm>
          <a:prstGeom prst="line">
            <a:avLst/>
          </a:prstGeom>
          <a:ln w="31680">
            <a:solidFill>
              <a:srgbClr val="FF0000"/>
            </a:solidFill>
            <a:round/>
          </a:ln>
        </p:spPr>
      </p:sp>
      <p:sp>
        <p:nvSpPr>
          <p:cNvPr id="140" name="CustomShape 7"/>
          <p:cNvSpPr/>
          <p:nvPr/>
        </p:nvSpPr>
        <p:spPr>
          <a:xfrm>
            <a:off x="1187640" y="1556640"/>
            <a:ext cx="252000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alibri"/>
              </a:rPr>
              <a:t>Спрос работодателей </a:t>
            </a:r>
            <a:endParaRPr b="1" dirty="0"/>
          </a:p>
        </p:txBody>
      </p:sp>
      <p:sp>
        <p:nvSpPr>
          <p:cNvPr id="141" name="Line 8"/>
          <p:cNvSpPr/>
          <p:nvPr/>
        </p:nvSpPr>
        <p:spPr>
          <a:xfrm flipV="1">
            <a:off x="1547640" y="2132640"/>
            <a:ext cx="3384360" cy="2376360"/>
          </a:xfrm>
          <a:prstGeom prst="line">
            <a:avLst/>
          </a:prstGeom>
          <a:ln w="31680">
            <a:solidFill>
              <a:srgbClr val="215968"/>
            </a:solidFill>
            <a:round/>
          </a:ln>
        </p:spPr>
      </p:sp>
      <p:sp>
        <p:nvSpPr>
          <p:cNvPr id="142" name="CustomShape 9"/>
          <p:cNvSpPr/>
          <p:nvPr/>
        </p:nvSpPr>
        <p:spPr>
          <a:xfrm>
            <a:off x="5076000" y="2061000"/>
            <a:ext cx="2484000" cy="912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alibri"/>
              </a:rPr>
              <a:t>Предложение работников</a:t>
            </a:r>
            <a:endParaRPr b="1" dirty="0"/>
          </a:p>
        </p:txBody>
      </p:sp>
      <p:sp>
        <p:nvSpPr>
          <p:cNvPr id="143" name="CustomShape 10"/>
          <p:cNvSpPr/>
          <p:nvPr/>
        </p:nvSpPr>
        <p:spPr>
          <a:xfrm>
            <a:off x="2555640" y="404640"/>
            <a:ext cx="3384000" cy="547200"/>
          </a:xfrm>
          <a:prstGeom prst="rect">
            <a:avLst/>
          </a:prstGeom>
          <a:gradFill>
            <a:gsLst>
              <a:gs pos="0">
                <a:srgbClr val="CE3A36"/>
              </a:gs>
              <a:gs pos="50000">
                <a:srgbClr val="9C2F2C"/>
              </a:gs>
              <a:gs pos="100000">
                <a:srgbClr val="CE3A36"/>
              </a:gs>
            </a:gsLst>
            <a:lin ang="16200000"/>
          </a:gradFill>
          <a:ln w="9360">
            <a:solidFill>
              <a:srgbClr val="BE4B48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Calibri"/>
              </a:rPr>
              <a:t>Рынок   труда</a:t>
            </a:r>
            <a:endParaRPr/>
          </a:p>
        </p:txBody>
      </p:sp>
      <p:sp>
        <p:nvSpPr>
          <p:cNvPr id="144" name="Line 11"/>
          <p:cNvSpPr/>
          <p:nvPr/>
        </p:nvSpPr>
        <p:spPr>
          <a:xfrm flipH="1">
            <a:off x="755280" y="3284640"/>
            <a:ext cx="252036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45" name="CustomShape 12"/>
          <p:cNvSpPr/>
          <p:nvPr/>
        </p:nvSpPr>
        <p:spPr>
          <a:xfrm>
            <a:off x="288000" y="2592000"/>
            <a:ext cx="1656000" cy="1591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alibri"/>
              </a:rPr>
              <a:t>Средняя по </a:t>
            </a:r>
            <a:r>
              <a:rPr lang="ru-RU" b="1" dirty="0" smtClean="0">
                <a:solidFill>
                  <a:srgbClr val="000000"/>
                </a:solidFill>
                <a:latin typeface="Calibri"/>
              </a:rPr>
              <a:t>отрасли заработная </a:t>
            </a:r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000000"/>
                </a:solidFill>
                <a:latin typeface="Calibri"/>
              </a:rPr>
              <a:t>плата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pic>
        <p:nvPicPr>
          <p:cNvPr id="131" name="Содержимое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9856" y="1088983"/>
            <a:ext cx="8396349" cy="57690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2371" y="293914"/>
            <a:ext cx="726077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Рекламные грамотеи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pic>
        <p:nvPicPr>
          <p:cNvPr id="133" name="Содержимое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578428"/>
            <a:ext cx="8534400" cy="52795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2371" y="293913"/>
            <a:ext cx="7260772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Рекламные грамотеи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115640" y="274680"/>
            <a:ext cx="7570800" cy="92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rgbClr val="000000"/>
                </a:solidFill>
                <a:latin typeface="Calibri"/>
              </a:rPr>
              <a:t>Требования к соискателю</a:t>
            </a:r>
            <a:endParaRPr dirty="0"/>
          </a:p>
        </p:txBody>
      </p:sp>
      <p:sp>
        <p:nvSpPr>
          <p:cNvPr id="1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err="1">
                <a:solidFill>
                  <a:srgbClr val="000000"/>
                </a:solidFill>
                <a:latin typeface="Calibri"/>
              </a:rPr>
              <a:t>Авиакассир</a:t>
            </a:r>
            <a:r>
              <a:rPr lang="ru-RU" sz="2400" b="1" dirty="0">
                <a:solidFill>
                  <a:srgbClr val="000000"/>
                </a:solidFill>
                <a:latin typeface="Calibri"/>
              </a:rPr>
              <a:t>/менеджер по продаже авиа и железнодорожных билетов</a:t>
            </a: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 Опыт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работы от 2-х лет, знание систем </a:t>
            </a:r>
            <a:r>
              <a:rPr lang="ru-RU" sz="2400" b="1" dirty="0" err="1">
                <a:solidFill>
                  <a:srgbClr val="000000"/>
                </a:solidFill>
                <a:latin typeface="Calibri"/>
              </a:rPr>
              <a:t>Galileo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Calibri"/>
              </a:rPr>
              <a:t>Сирена, СПЖД, </a:t>
            </a:r>
            <a:r>
              <a:rPr lang="ru-RU" sz="2400" b="1" dirty="0" err="1">
                <a:solidFill>
                  <a:srgbClr val="000000"/>
                </a:solidFill>
                <a:latin typeface="Calibri"/>
              </a:rPr>
              <a:t>Gabriel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.</a:t>
            </a: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 Исполнительность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, доброжелательность, грамотная речь</a:t>
            </a: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Calibri"/>
              </a:rPr>
              <a:t> хорошие навыки устного счета.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alibri"/>
              </a:rPr>
              <a:t>Монтажник </a:t>
            </a: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 Опыт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работы на монтаже технологических трубопроводов и оборудования‚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нание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требований техники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безопасности.   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Навыки работы с электроинструментом. Грамотная речь, умение читать чертежи и инструкции. Математические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навыки.</a:t>
            </a:r>
            <a:r>
              <a:rPr lang="ru-RU" sz="2000" dirty="0">
                <a:solidFill>
                  <a:srgbClr val="000000"/>
                </a:solidFill>
                <a:latin typeface="Calibri"/>
              </a:rPr>
              <a:t>
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>Заполним кроссворд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G:\Documents and Settings\mama\Мои документы\Мои рисунки\nedoros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871" y="1306285"/>
            <a:ext cx="7877175" cy="5388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68085" y="2286000"/>
            <a:ext cx="8229240" cy="3494314"/>
          </a:xfrm>
        </p:spPr>
        <p:txBody>
          <a:bodyPr/>
          <a:lstStyle/>
          <a:p>
            <a:r>
              <a:rPr lang="ru-RU" sz="2800" dirty="0" smtClean="0"/>
              <a:t>Почему комедия «Недоросль»,</a:t>
            </a:r>
          </a:p>
          <a:p>
            <a:pPr>
              <a:buNone/>
            </a:pPr>
            <a:r>
              <a:rPr lang="ru-RU" sz="2800" dirty="0" smtClean="0"/>
              <a:t>написанная  Д.И. Фонвизиным в 1781(!) году, </a:t>
            </a:r>
          </a:p>
          <a:p>
            <a:pPr>
              <a:buNone/>
            </a:pPr>
            <a:r>
              <a:rPr lang="ru-RU" sz="2800" dirty="0" smtClean="0"/>
              <a:t>и сегодня актуальна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 </a:t>
            </a:r>
            <a:endParaRPr lang="ru-RU" sz="2800" dirty="0" smtClean="0"/>
          </a:p>
          <a:p>
            <a:r>
              <a:rPr lang="ru-RU" sz="2800" dirty="0" smtClean="0"/>
              <a:t>Кто перечислит ключевые слова по экономике, </a:t>
            </a:r>
          </a:p>
          <a:p>
            <a:pPr>
              <a:buNone/>
            </a:pPr>
            <a:r>
              <a:rPr lang="ru-RU" sz="2800" dirty="0" smtClean="0"/>
              <a:t>которые нам сегодня понадобились,</a:t>
            </a:r>
          </a:p>
          <a:p>
            <a:pPr>
              <a:buNone/>
            </a:pPr>
            <a:r>
              <a:rPr lang="ru-RU" sz="2800" dirty="0" smtClean="0"/>
              <a:t>когда </a:t>
            </a:r>
            <a:r>
              <a:rPr lang="ru-RU" sz="2800" dirty="0" smtClean="0"/>
              <a:t>мы говорили о </a:t>
            </a:r>
            <a:r>
              <a:rPr lang="ru-RU" sz="2800" dirty="0" smtClean="0"/>
              <a:t>мотивации </a:t>
            </a:r>
            <a:r>
              <a:rPr lang="ru-RU" sz="2800" dirty="0" smtClean="0"/>
              <a:t>к учению?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rgbClr val="FFFFFF"/>
                </a:solidFill>
                <a:latin typeface="Calibri"/>
              </a:rPr>
              <a:t>Новые Митрофанушки или
цивилизованные рынки</a:t>
            </a:r>
            <a:endParaRPr dirty="0"/>
          </a:p>
        </p:txBody>
      </p:sp>
      <p:sp>
        <p:nvSpPr>
          <p:cNvPr id="7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u="sng" dirty="0" smtClean="0">
                <a:solidFill>
                  <a:srgbClr val="000000"/>
                </a:solidFill>
                <a:latin typeface="Calibri"/>
              </a:rPr>
              <a:t>Вспомним, </a:t>
            </a:r>
            <a:r>
              <a:rPr lang="ru-RU" sz="3200" b="1" u="sng" dirty="0">
                <a:solidFill>
                  <a:srgbClr val="000000"/>
                </a:solidFill>
                <a:latin typeface="Calibri"/>
              </a:rPr>
              <a:t>кто такие:</a:t>
            </a:r>
            <a:endParaRPr b="1" u="sng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Calibri"/>
              </a:rPr>
              <a:t>Митрофанушка</a:t>
            </a:r>
            <a:endParaRPr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Calibri"/>
              </a:rPr>
              <a:t>Г-жа </a:t>
            </a:r>
            <a:r>
              <a:rPr lang="ru-RU" sz="3200" dirty="0" err="1">
                <a:solidFill>
                  <a:srgbClr val="000000"/>
                </a:solidFill>
                <a:latin typeface="Calibri"/>
              </a:rPr>
              <a:t>Простакова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dirty="0">
                <a:solidFill>
                  <a:srgbClr val="000000"/>
                </a:solidFill>
                <a:latin typeface="Calibri"/>
              </a:rPr>
              <a:t>Цыфиркин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Calibri"/>
              </a:rPr>
              <a:t>Кутейкин</a:t>
            </a:r>
            <a:endParaRPr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Calibri"/>
              </a:rPr>
              <a:t>Вральман</a:t>
            </a:r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Calibri"/>
              </a:rPr>
              <a:t>Стародум</a:t>
            </a:r>
            <a:endParaRPr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4350" y="185057"/>
            <a:ext cx="7772400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400" dirty="0" smtClean="0"/>
              <a:t>Новые </a:t>
            </a:r>
            <a:r>
              <a:rPr lang="ru-RU" sz="4400" dirty="0" err="1" smtClean="0"/>
              <a:t>митрофанушки</a:t>
            </a:r>
            <a:r>
              <a:rPr lang="ru-RU" sz="4400" dirty="0" smtClean="0"/>
              <a:t> </a:t>
            </a:r>
            <a:r>
              <a:rPr lang="en-US" sz="4400" dirty="0" smtClean="0"/>
              <a:t>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400" dirty="0" smtClean="0"/>
              <a:t>на рынке труда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552450" y="2895600"/>
            <a:ext cx="8229240" cy="30099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 smtClean="0">
                <a:solidFill>
                  <a:srgbClr val="000000"/>
                </a:solidFill>
                <a:latin typeface="Calibri"/>
              </a:rPr>
              <a:t>Вспомним, </a:t>
            </a:r>
            <a:r>
              <a:rPr lang="ru-RU" sz="4400" dirty="0">
                <a:solidFill>
                  <a:srgbClr val="000000"/>
                </a:solidFill>
                <a:latin typeface="Calibri"/>
              </a:rPr>
              <a:t>что такое: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4400" dirty="0">
                <a:solidFill>
                  <a:srgbClr val="000000"/>
                </a:solidFill>
                <a:latin typeface="Calibri"/>
              </a:rPr>
              <a:t>Рынок товаров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4400" dirty="0">
                <a:solidFill>
                  <a:srgbClr val="000000"/>
                </a:solidFill>
                <a:latin typeface="Calibri"/>
              </a:rPr>
              <a:t>Рынок труда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Calibri"/>
              </a:rPr>
              <a:t>Новые Митрофанушки или
цивилизованные рынки</a:t>
            </a:r>
            <a:endParaRPr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23900" y="358775"/>
            <a:ext cx="7772400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400" dirty="0" smtClean="0"/>
              <a:t>Новые </a:t>
            </a:r>
            <a:r>
              <a:rPr lang="ru-RU" sz="4400" dirty="0" err="1" smtClean="0"/>
              <a:t>митрофанушки</a:t>
            </a:r>
            <a:r>
              <a:rPr lang="ru-RU" sz="4400" dirty="0" smtClean="0"/>
              <a:t> </a:t>
            </a:r>
            <a:r>
              <a:rPr lang="en-US" sz="4400" dirty="0" smtClean="0"/>
              <a:t>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400" dirty="0" smtClean="0"/>
              <a:t>на рынке труда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pic>
        <p:nvPicPr>
          <p:cNvPr id="80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45800"/>
            <a:ext cx="9189720" cy="7455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Урок русского языка</a:t>
            </a:r>
            <a:endParaRPr/>
          </a:p>
        </p:txBody>
      </p:sp>
      <p:pic>
        <p:nvPicPr>
          <p:cNvPr id="82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2786040"/>
            <a:ext cx="2304000" cy="2304000"/>
          </a:xfrm>
          <a:prstGeom prst="rect">
            <a:avLst/>
          </a:prstGeom>
        </p:spPr>
      </p:pic>
      <p:pic>
        <p:nvPicPr>
          <p:cNvPr id="83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120" y="2714760"/>
            <a:ext cx="3238200" cy="3579840"/>
          </a:xfrm>
          <a:prstGeom prst="rect">
            <a:avLst/>
          </a:prstGeom>
        </p:spPr>
      </p:pic>
      <p:sp>
        <p:nvSpPr>
          <p:cNvPr id="84" name="CustomShape 2"/>
          <p:cNvSpPr/>
          <p:nvPr/>
        </p:nvSpPr>
        <p:spPr>
          <a:xfrm rot="4043400">
            <a:off x="6590880" y="2189160"/>
            <a:ext cx="2126160" cy="23418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85" name="CustomShape 3"/>
          <p:cNvSpPr/>
          <p:nvPr/>
        </p:nvSpPr>
        <p:spPr>
          <a:xfrm rot="18276600">
            <a:off x="322200" y="1296360"/>
            <a:ext cx="1800000" cy="1728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86" name="CustomShape 4"/>
          <p:cNvSpPr/>
          <p:nvPr/>
        </p:nvSpPr>
        <p:spPr>
          <a:xfrm>
            <a:off x="500040" y="1643040"/>
            <a:ext cx="1511640" cy="91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Выучить словарные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слова !</a:t>
            </a:r>
            <a:endParaRPr dirty="0"/>
          </a:p>
        </p:txBody>
      </p:sp>
      <p:sp>
        <p:nvSpPr>
          <p:cNvPr id="87" name="CustomShape 5"/>
          <p:cNvSpPr/>
          <p:nvPr/>
        </p:nvSpPr>
        <p:spPr>
          <a:xfrm>
            <a:off x="6929280" y="2643120"/>
            <a:ext cx="1439640" cy="2009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Зачем время тратить? Компьютер все ошибки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поправит.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rgbClr val="000000"/>
                </a:solidFill>
                <a:latin typeface="Calibri"/>
              </a:rPr>
              <a:t>Улица, на которой </a:t>
            </a:r>
            <a:r>
              <a:rPr lang="ru-RU" sz="4400" dirty="0" smtClean="0">
                <a:solidFill>
                  <a:srgbClr val="000000"/>
                </a:solidFill>
                <a:latin typeface="Calibri"/>
              </a:rPr>
              <a:t>исчезли все </a:t>
            </a:r>
            <a:r>
              <a:rPr lang="ru-RU" sz="4400" dirty="0">
                <a:solidFill>
                  <a:srgbClr val="000000"/>
                </a:solidFill>
                <a:latin typeface="Calibri"/>
              </a:rPr>
              <a:t>вывески</a:t>
            </a:r>
            <a:endParaRPr dirty="0"/>
          </a:p>
        </p:txBody>
      </p:sp>
      <p:pic>
        <p:nvPicPr>
          <p:cNvPr id="89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7640" y="2853000"/>
            <a:ext cx="2165760" cy="3154320"/>
          </a:xfrm>
          <a:prstGeom prst="rect">
            <a:avLst/>
          </a:prstGeom>
        </p:spPr>
      </p:pic>
      <p:sp>
        <p:nvSpPr>
          <p:cNvPr id="90" name="CustomShape 2"/>
          <p:cNvSpPr/>
          <p:nvPr/>
        </p:nvSpPr>
        <p:spPr>
          <a:xfrm rot="3328069">
            <a:off x="3536557" y="2036971"/>
            <a:ext cx="3827786" cy="3059872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91" name="CustomShape 3"/>
          <p:cNvSpPr/>
          <p:nvPr/>
        </p:nvSpPr>
        <p:spPr>
          <a:xfrm>
            <a:off x="3981450" y="2469450"/>
            <a:ext cx="2551350" cy="221685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</a:rPr>
              <a:t>Срочно надо найти аптеку. Бабушка болеет. Нужно купить лекарство. Где же была аптека?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11640" y="1484640"/>
            <a:ext cx="5328360" cy="791640"/>
          </a:xfrm>
          <a:prstGeom prst="rect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9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На стене дома самодельная надпись</a:t>
            </a:r>
            <a:endParaRPr/>
          </a:p>
        </p:txBody>
      </p:sp>
      <p:sp>
        <p:nvSpPr>
          <p:cNvPr id="94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rgbClr val="000000"/>
                </a:solidFill>
                <a:latin typeface="Calibri"/>
              </a:rPr>
              <a:t>   ОПТЕКА  </a:t>
            </a:r>
            <a:r>
              <a:rPr lang="ru-RU" sz="3200" b="1" dirty="0">
                <a:solidFill>
                  <a:srgbClr val="000000"/>
                </a:solidFill>
                <a:latin typeface="Calibri"/>
              </a:rPr>
              <a:t>ТАМ</a:t>
            </a:r>
            <a:endParaRPr dirty="0"/>
          </a:p>
        </p:txBody>
      </p:sp>
      <p:sp>
        <p:nvSpPr>
          <p:cNvPr id="95" name="CustomShape 4"/>
          <p:cNvSpPr/>
          <p:nvPr/>
        </p:nvSpPr>
        <p:spPr>
          <a:xfrm>
            <a:off x="3780000" y="1628640"/>
            <a:ext cx="1439640" cy="431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pic>
        <p:nvPicPr>
          <p:cNvPr id="96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40" y="3933000"/>
            <a:ext cx="1728000" cy="2516400"/>
          </a:xfrm>
          <a:prstGeom prst="rect">
            <a:avLst/>
          </a:prstGeom>
        </p:spPr>
      </p:pic>
      <p:sp>
        <p:nvSpPr>
          <p:cNvPr id="97" name="CustomShape 5"/>
          <p:cNvSpPr/>
          <p:nvPr/>
        </p:nvSpPr>
        <p:spPr>
          <a:xfrm rot="2295600">
            <a:off x="2227680" y="2522880"/>
            <a:ext cx="3413520" cy="285192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98" name="CustomShape 6"/>
          <p:cNvSpPr/>
          <p:nvPr/>
        </p:nvSpPr>
        <p:spPr>
          <a:xfrm>
            <a:off x="2771640" y="2565000"/>
            <a:ext cx="2160000" cy="2558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АПТЕКА ИЛИ ОПТИКА? Очки или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лекарства? Вот грамотеи!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Словарные слова не могут выучить! А у меня бабушка болеет!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314" y="293730"/>
            <a:ext cx="822924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800" dirty="0" smtClean="0"/>
              <a:t>Компетенции </a:t>
            </a:r>
            <a:r>
              <a:rPr lang="ru-RU" sz="4800" dirty="0" smtClean="0"/>
              <a:t>– это…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74878" y="2294659"/>
            <a:ext cx="8229240" cy="25527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знания</a:t>
            </a:r>
            <a:r>
              <a:rPr lang="ru-RU" dirty="0" smtClean="0"/>
              <a:t>, умения, навыки,</a:t>
            </a:r>
          </a:p>
          <a:p>
            <a:r>
              <a:rPr lang="ru-RU" dirty="0" smtClean="0"/>
              <a:t> которые человек применяет</a:t>
            </a:r>
          </a:p>
          <a:p>
            <a:r>
              <a:rPr lang="ru-RU" dirty="0" smtClean="0"/>
              <a:t> на </a:t>
            </a:r>
            <a:r>
              <a:rPr lang="ru-RU" dirty="0" smtClean="0"/>
              <a:t>практике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4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17444" y="983974"/>
            <a:ext cx="8229240" cy="45259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3600" dirty="0" smtClean="0"/>
              <a:t>Прочные  школьные знания, </a:t>
            </a:r>
          </a:p>
          <a:p>
            <a:pPr algn="ctr">
              <a:buNone/>
            </a:pPr>
            <a:r>
              <a:rPr lang="ru-RU" sz="3600" dirty="0" smtClean="0"/>
              <a:t>активная работа </a:t>
            </a:r>
          </a:p>
          <a:p>
            <a:pPr algn="ctr">
              <a:buNone/>
            </a:pPr>
            <a:r>
              <a:rPr lang="ru-RU" sz="3600" dirty="0" smtClean="0"/>
              <a:t>на уроках – основа будущего </a:t>
            </a:r>
          </a:p>
          <a:p>
            <a:pPr algn="ctr">
              <a:buNone/>
            </a:pPr>
            <a:r>
              <a:rPr lang="ru-RU" sz="3600" dirty="0" smtClean="0"/>
              <a:t>успеха в любой </a:t>
            </a:r>
          </a:p>
          <a:p>
            <a:pPr algn="ctr">
              <a:buNone/>
            </a:pPr>
            <a:r>
              <a:rPr lang="ru-RU" sz="3600" dirty="0"/>
              <a:t>п</a:t>
            </a:r>
            <a:r>
              <a:rPr lang="ru-RU" sz="3600" dirty="0" smtClean="0"/>
              <a:t>рофессии.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406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Компетенции – это…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Заполним кроссворд </vt:lpstr>
      <vt:lpstr>Итог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oem</cp:lastModifiedBy>
  <cp:revision>23</cp:revision>
  <dcterms:modified xsi:type="dcterms:W3CDTF">2015-01-30T13:14:19Z</dcterms:modified>
</cp:coreProperties>
</file>