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36"/>
  </p:notesMasterIdLst>
  <p:sldIdLst>
    <p:sldId id="273" r:id="rId2"/>
    <p:sldId id="275" r:id="rId3"/>
    <p:sldId id="278" r:id="rId4"/>
    <p:sldId id="292" r:id="rId5"/>
    <p:sldId id="279" r:id="rId6"/>
    <p:sldId id="276" r:id="rId7"/>
    <p:sldId id="309" r:id="rId8"/>
    <p:sldId id="277" r:id="rId9"/>
    <p:sldId id="311" r:id="rId10"/>
    <p:sldId id="288" r:id="rId11"/>
    <p:sldId id="293" r:id="rId12"/>
    <p:sldId id="289" r:id="rId13"/>
    <p:sldId id="294" r:id="rId14"/>
    <p:sldId id="296" r:id="rId15"/>
    <p:sldId id="297" r:id="rId16"/>
    <p:sldId id="295" r:id="rId17"/>
    <p:sldId id="291" r:id="rId18"/>
    <p:sldId id="299" r:id="rId19"/>
    <p:sldId id="300" r:id="rId20"/>
    <p:sldId id="298" r:id="rId21"/>
    <p:sldId id="287" r:id="rId22"/>
    <p:sldId id="280" r:id="rId23"/>
    <p:sldId id="282" r:id="rId24"/>
    <p:sldId id="301" r:id="rId25"/>
    <p:sldId id="302" r:id="rId26"/>
    <p:sldId id="303" r:id="rId27"/>
    <p:sldId id="283" r:id="rId28"/>
    <p:sldId id="285" r:id="rId29"/>
    <p:sldId id="304" r:id="rId30"/>
    <p:sldId id="305" r:id="rId31"/>
    <p:sldId id="306" r:id="rId32"/>
    <p:sldId id="312" r:id="rId33"/>
    <p:sldId id="313" r:id="rId34"/>
    <p:sldId id="274" r:id="rId35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1pPr>
    <a:lvl2pPr marL="431800" indent="-215900" algn="l" defTabSz="449263" rtl="0" fontAlgn="base" hangingPunct="0"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2pPr>
    <a:lvl3pPr marL="647700" indent="-215900" algn="l" defTabSz="449263" rtl="0" fontAlgn="base" hangingPunct="0"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3pPr>
    <a:lvl4pPr marL="863600" indent="-215900" algn="l" defTabSz="449263" rtl="0" fontAlgn="base" hangingPunct="0"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4pPr>
    <a:lvl5pPr marL="1079500" indent="-215900" algn="l" defTabSz="449263" rtl="0" fontAlgn="base" hangingPunct="0"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CC0000"/>
    <a:srgbClr val="FFFF00"/>
    <a:srgbClr val="FFCC00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194" y="-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5A3FB544-1058-4D00-882E-F315353233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990033"/>
                </a:solidFill>
                <a:effectLst/>
                <a:latin typeface="Regina Kursiv" pitchFamily="2" charset="0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A8265-362A-497C-8D9C-FE8AA06E27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D1D55-E944-4B39-8C61-CE6B93DB90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FC071-5B88-4F7C-B17A-6E9128FD9A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604B6-2778-4932-B374-66AF06C264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r">
              <a:defRPr sz="4400" b="1" cap="non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3"/>
            <a:ext cx="8568531" cy="1520691"/>
          </a:xfrm>
        </p:spPr>
        <p:txBody>
          <a:bodyPr anchor="b"/>
          <a:lstStyle>
            <a:lvl1pPr marL="0" indent="0" algn="r">
              <a:buNone/>
              <a:defRPr sz="2200">
                <a:solidFill>
                  <a:srgbClr val="C00000"/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BEDEE-C879-4319-85FE-9BD5FAE486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6CE8A-E318-4A13-B52A-B14C83E203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29D7C-4E31-4C2F-A2A3-5FF564D3A5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8D69-8FF7-4C39-B866-E79980BFCD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34283-6458-4A71-BE3A-640684ACD6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28499-6A24-4995-8495-81C2387EEC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B100B-DCEC-445D-9308-21B243537C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4150" cy="1258887"/>
          </a:xfrm>
          <a:prstGeom prst="rect">
            <a:avLst/>
          </a:prstGeom>
          <a:blipFill dpi="0" rotWithShape="1">
            <a:blip r:embed="rId14" cstate="email">
              <a:alphaModFix amt="31000"/>
            </a:blip>
            <a:srcRect/>
            <a:tile tx="57150" ty="0" sx="100000" sy="100000" flip="xy" algn="br"/>
          </a:blipFill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3238" y="1763713"/>
            <a:ext cx="9074150" cy="4989512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42000"/>
                </a:schemeClr>
              </a:gs>
              <a:gs pos="35000">
                <a:schemeClr val="accent2">
                  <a:tint val="37000"/>
                  <a:satMod val="300000"/>
                  <a:alpha val="46000"/>
                </a:schemeClr>
              </a:gs>
              <a:gs pos="100000">
                <a:schemeClr val="accent2">
                  <a:tint val="15000"/>
                  <a:satMod val="350000"/>
                  <a:alpha val="69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3238" y="7007225"/>
            <a:ext cx="2352675" cy="401638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 b="1">
                <a:solidFill>
                  <a:srgbClr val="C00000"/>
                </a:solidFill>
                <a:latin typeface="Arial" charset="0"/>
                <a:ea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 b="1">
                <a:solidFill>
                  <a:srgbClr val="FFC000"/>
                </a:solidFill>
                <a:latin typeface="Arial" charset="0"/>
                <a:ea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 b="1">
                <a:solidFill>
                  <a:srgbClr val="FFC000"/>
                </a:solidFill>
                <a:latin typeface="Arial" charset="0"/>
                <a:ea typeface="Lucida Sans Unicode" pitchFamily="34" charset="0"/>
              </a:defRPr>
            </a:lvl1pPr>
          </a:lstStyle>
          <a:p>
            <a:pPr>
              <a:defRPr/>
            </a:pPr>
            <a:fld id="{5C2DF12D-C66F-4F22-8668-E57FD60849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>
    <p:fade/>
  </p:transition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FFC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Ribbon Heart" pitchFamily="34" charset="0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6000">
          <a:solidFill>
            <a:srgbClr val="FFC000"/>
          </a:solidFill>
          <a:latin typeface="Ribbon Heart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6000">
          <a:solidFill>
            <a:srgbClr val="FFC000"/>
          </a:solidFill>
          <a:latin typeface="Ribbon Heart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6000">
          <a:solidFill>
            <a:srgbClr val="FFC000"/>
          </a:solidFill>
          <a:latin typeface="Ribbon Heart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6000">
          <a:solidFill>
            <a:srgbClr val="FFC000"/>
          </a:solidFill>
          <a:latin typeface="Ribbon Heart"/>
        </a:defRPr>
      </a:lvl5pPr>
      <a:lvl6pPr marL="457200" algn="ctr" defTabSz="1006475" rtl="0" fontAlgn="base">
        <a:spcBef>
          <a:spcPct val="0"/>
        </a:spcBef>
        <a:spcAft>
          <a:spcPct val="0"/>
        </a:spcAft>
        <a:defRPr sz="6000">
          <a:solidFill>
            <a:srgbClr val="FFC000"/>
          </a:solidFill>
          <a:latin typeface="Ribbon Heart"/>
        </a:defRPr>
      </a:lvl6pPr>
      <a:lvl7pPr marL="914400" algn="ctr" defTabSz="1006475" rtl="0" fontAlgn="base">
        <a:spcBef>
          <a:spcPct val="0"/>
        </a:spcBef>
        <a:spcAft>
          <a:spcPct val="0"/>
        </a:spcAft>
        <a:defRPr sz="6000">
          <a:solidFill>
            <a:srgbClr val="FFC000"/>
          </a:solidFill>
          <a:latin typeface="Ribbon Heart"/>
        </a:defRPr>
      </a:lvl7pPr>
      <a:lvl8pPr marL="1371600" algn="ctr" defTabSz="1006475" rtl="0" fontAlgn="base">
        <a:spcBef>
          <a:spcPct val="0"/>
        </a:spcBef>
        <a:spcAft>
          <a:spcPct val="0"/>
        </a:spcAft>
        <a:defRPr sz="6000">
          <a:solidFill>
            <a:srgbClr val="FFC000"/>
          </a:solidFill>
          <a:latin typeface="Ribbon Heart"/>
        </a:defRPr>
      </a:lvl8pPr>
      <a:lvl9pPr marL="1828800" algn="ctr" defTabSz="1006475" rtl="0" fontAlgn="base">
        <a:spcBef>
          <a:spcPct val="0"/>
        </a:spcBef>
        <a:spcAft>
          <a:spcPct val="0"/>
        </a:spcAft>
        <a:defRPr sz="6000">
          <a:solidFill>
            <a:srgbClr val="FFC000"/>
          </a:solidFill>
          <a:latin typeface="Ribbon Heart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 kern="1200">
          <a:solidFill>
            <a:srgbClr val="C00000"/>
          </a:solidFill>
          <a:latin typeface="Mon Amour Two" pitchFamily="2" charset="0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rgbClr val="C00000"/>
          </a:solidFill>
          <a:latin typeface="Mon Amour Two" pitchFamily="2" charset="0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rgbClr val="C00000"/>
          </a:solidFill>
          <a:latin typeface="Mon Amour Two" pitchFamily="2" charset="0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rgbClr val="C00000"/>
          </a:solidFill>
          <a:latin typeface="Mon Amour Two" pitchFamily="2" charset="0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rgbClr val="C00000"/>
          </a:solidFill>
          <a:latin typeface="Mon Amour Two" pitchFamily="2" charset="0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2163" y="1619250"/>
            <a:ext cx="8496300" cy="3313113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CC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Встать! Суд идёт!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«Любовь «за» и «против»»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4463" y="303213"/>
            <a:ext cx="9720262" cy="596900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Ученый – химик – свидетель защиты: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619625" y="971550"/>
            <a:ext cx="5461000" cy="101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eaLnBrk="0">
              <a:defRPr/>
            </a:pPr>
            <a:r>
              <a:rPr lang="ru-RU" sz="2000" b="1">
                <a:solidFill>
                  <a:srgbClr val="FF0000"/>
                </a:solidFill>
                <a:latin typeface="Times New Roman" pitchFamily="18" charset="0"/>
              </a:rPr>
              <a:t>Попробуй химию любви понять </a:t>
            </a:r>
            <a:r>
              <a:rPr lang="ru-RU" sz="2000" b="1">
                <a:solidFill>
                  <a:srgbClr val="FF0000"/>
                </a:solidFill>
              </a:rPr>
              <a:t>–</a:t>
            </a:r>
            <a:endParaRPr lang="ru-RU" sz="1000" b="1">
              <a:solidFill>
                <a:srgbClr val="FF0000"/>
              </a:solidFill>
            </a:endParaRPr>
          </a:p>
          <a:p>
            <a:pPr algn="r" eaLnBrk="0">
              <a:buClrTx/>
              <a:buSzTx/>
              <a:buFontTx/>
              <a:buNone/>
              <a:defRPr/>
            </a:pPr>
            <a:r>
              <a:rPr lang="ru-RU" sz="2000" b="1">
                <a:solidFill>
                  <a:srgbClr val="FF0000"/>
                </a:solidFill>
                <a:latin typeface="Times New Roman" pitchFamily="18" charset="0"/>
              </a:rPr>
              <a:t>Влюбленность, страсть и умиротворенность. </a:t>
            </a:r>
            <a:endParaRPr lang="ru-RU" sz="1000" b="1">
              <a:solidFill>
                <a:srgbClr val="FF0000"/>
              </a:solidFill>
            </a:endParaRPr>
          </a:p>
          <a:p>
            <a:pPr algn="r" eaLnBrk="0">
              <a:buClrTx/>
              <a:buSzTx/>
              <a:buFontTx/>
              <a:buNone/>
              <a:defRPr/>
            </a:pPr>
            <a:r>
              <a:rPr lang="ru-RU" sz="2000" b="1">
                <a:solidFill>
                  <a:srgbClr val="FF0000"/>
                </a:solidFill>
                <a:latin typeface="Times New Roman" pitchFamily="18" charset="0"/>
              </a:rPr>
              <a:t>И как своей любовью управлять?</a:t>
            </a:r>
            <a:endParaRPr lang="ru-RU" sz="3200" b="1">
              <a:solidFill>
                <a:srgbClr val="FF0000"/>
              </a:solidFill>
            </a:endParaRPr>
          </a:p>
        </p:txBody>
      </p:sp>
      <p:pic>
        <p:nvPicPr>
          <p:cNvPr id="717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84325" y="2359025"/>
            <a:ext cx="7056438" cy="5200650"/>
          </a:xfrm>
          <a:noFill/>
          <a:ex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1800" y="323850"/>
            <a:ext cx="44862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19175" y="2505075"/>
            <a:ext cx="3311525" cy="523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err="1">
                <a:solidFill>
                  <a:srgbClr val="FF0000"/>
                </a:solidFill>
              </a:rPr>
              <a:t>Фенилэтиламин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1800" y="3492500"/>
            <a:ext cx="5743575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19175" y="5335588"/>
            <a:ext cx="3311525" cy="523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</a:rPr>
              <a:t>Адреналин</a:t>
            </a: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5976938" y="323850"/>
            <a:ext cx="1800225" cy="6769100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549232" y="2666206"/>
            <a:ext cx="4743450" cy="20018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err="1">
                <a:solidFill>
                  <a:srgbClr val="FF0000"/>
                </a:solidFill>
              </a:rPr>
              <a:t>Амфетамины</a:t>
            </a:r>
            <a:r>
              <a:rPr lang="ru-RU" sz="4400" b="1" dirty="0">
                <a:solidFill>
                  <a:srgbClr val="FF000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</a:rPr>
              <a:t>или</a:t>
            </a:r>
          </a:p>
          <a:p>
            <a:pPr algn="ctr">
              <a:defRPr/>
            </a:pPr>
            <a:r>
              <a:rPr lang="ru-RU" sz="4400" b="1" dirty="0" err="1">
                <a:solidFill>
                  <a:srgbClr val="FF0000"/>
                </a:solidFill>
              </a:rPr>
              <a:t>Котехоламины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3238" y="2484438"/>
            <a:ext cx="9074150" cy="1800225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ru-RU" b="1" dirty="0" smtClean="0"/>
              <a:t>Адреналин активизирует  обмен веществ и энергии для жизнедеятельности вырабатывается больше.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37138" y="0"/>
            <a:ext cx="5038725" cy="19081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ru-RU" b="1" dirty="0" err="1">
                <a:solidFill>
                  <a:srgbClr val="FF0000"/>
                </a:solidFill>
              </a:rPr>
              <a:t>Г.А.Гухман</a:t>
            </a:r>
            <a:r>
              <a:rPr lang="ru-RU" b="1" dirty="0">
                <a:solidFill>
                  <a:srgbClr val="FF0000"/>
                </a:solidFill>
              </a:rPr>
              <a:t> : </a:t>
            </a:r>
          </a:p>
          <a:p>
            <a:pPr algn="r">
              <a:defRPr/>
            </a:pPr>
            <a:r>
              <a:rPr lang="ru-RU" sz="2000" b="1" dirty="0">
                <a:solidFill>
                  <a:srgbClr val="FF0000"/>
                </a:solidFill>
              </a:rPr>
              <a:t>“ Симптомы любви и стресса подозрительно похожи друг на друга, потому что пути перемещения химических веществ в обеих ситуациях одни и те же”. </a:t>
            </a: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65350" y="5160963"/>
            <a:ext cx="574516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40213" y="1524000"/>
            <a:ext cx="5840412" cy="12001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u="sng" dirty="0" err="1">
                <a:solidFill>
                  <a:srgbClr val="FF0000"/>
                </a:solidFill>
              </a:rPr>
              <a:t>Эндорфины</a:t>
            </a:r>
            <a:r>
              <a:rPr lang="ru-RU" sz="2400" b="1" u="sng" dirty="0">
                <a:solidFill>
                  <a:srgbClr val="FF0000"/>
                </a:solidFill>
              </a:rPr>
              <a:t> обеспечивают благостное, светлое, спокойное состояние человека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7813" y="323850"/>
            <a:ext cx="3754437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1800" y="3492500"/>
            <a:ext cx="8991600" cy="33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503238" y="466725"/>
            <a:ext cx="8713787" cy="2305050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ru-RU" b="1" dirty="0" smtClean="0"/>
              <a:t>Окситоцин </a:t>
            </a:r>
            <a:r>
              <a:rPr lang="ru-RU" b="1" dirty="0"/>
              <a:t>- </a:t>
            </a:r>
            <a:r>
              <a:rPr lang="en-US" sz="4400" b="1" dirty="0" smtClean="0"/>
              <a:t>C</a:t>
            </a:r>
            <a:r>
              <a:rPr lang="en-US" sz="3200" b="1" dirty="0" smtClean="0"/>
              <a:t>20</a:t>
            </a:r>
            <a:r>
              <a:rPr lang="en-US" sz="4400" b="1" dirty="0" smtClean="0"/>
              <a:t>H</a:t>
            </a:r>
            <a:r>
              <a:rPr lang="en-US" sz="3200" b="1" dirty="0" smtClean="0"/>
              <a:t>25</a:t>
            </a:r>
            <a:r>
              <a:rPr lang="en-US" sz="4400" b="1" dirty="0" smtClean="0"/>
              <a:t>Cl N</a:t>
            </a:r>
            <a:r>
              <a:rPr lang="en-US" sz="3200" b="1" dirty="0" smtClean="0"/>
              <a:t>2</a:t>
            </a:r>
            <a:r>
              <a:rPr lang="en-US" sz="4400" b="1" dirty="0" smtClean="0"/>
              <a:t>O</a:t>
            </a:r>
            <a:r>
              <a:rPr lang="en-US" sz="3200" b="1" dirty="0" smtClean="0"/>
              <a:t>5</a:t>
            </a:r>
            <a:endParaRPr lang="ru-RU" sz="3200" b="1" dirty="0" smtClean="0"/>
          </a:p>
          <a:p>
            <a:pPr algn="ctr">
              <a:buFont typeface="Arial" pitchFamily="34" charset="0"/>
              <a:buNone/>
              <a:defRPr/>
            </a:pPr>
            <a:r>
              <a:rPr lang="ru-RU" sz="4400" b="1" dirty="0" smtClean="0"/>
              <a:t> </a:t>
            </a:r>
            <a:r>
              <a:rPr lang="ru-RU" sz="4800" b="1" dirty="0"/>
              <a:t>- </a:t>
            </a:r>
            <a:r>
              <a:rPr lang="ru-RU" sz="3900" dirty="0"/>
              <a:t>вещество, повышающее </a:t>
            </a:r>
            <a:r>
              <a:rPr lang="ru-RU" sz="3900" dirty="0" smtClean="0"/>
              <a:t>чувствительность систем органов </a:t>
            </a:r>
            <a:r>
              <a:rPr lang="ru-RU" sz="3900" dirty="0"/>
              <a:t>и стимулирующее сокращение мышц</a:t>
            </a:r>
            <a:r>
              <a:rPr lang="ru-RU" dirty="0"/>
              <a:t>. </a:t>
            </a:r>
            <a:endParaRPr lang="ru-RU" sz="2200" dirty="0" smtClean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87563" y="2916238"/>
            <a:ext cx="5689600" cy="39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27200" y="323850"/>
            <a:ext cx="7559675" cy="6480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503238" y="466725"/>
            <a:ext cx="9074150" cy="6286500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2500"/>
          </a:bodyPr>
          <a:lstStyle/>
          <a:p>
            <a:pPr>
              <a:buFont typeface="Arial" pitchFamily="34" charset="0"/>
              <a:buNone/>
              <a:defRPr/>
            </a:pPr>
            <a:r>
              <a:rPr lang="ru-RU" dirty="0" smtClean="0"/>
              <a:t>Химические свойства </a:t>
            </a:r>
            <a:r>
              <a:rPr lang="ru-RU" dirty="0" err="1" smtClean="0"/>
              <a:t>амфетаминов</a:t>
            </a:r>
            <a:r>
              <a:rPr lang="ru-RU" dirty="0" smtClean="0"/>
              <a:t>: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 smtClean="0"/>
              <a:t>горение, протекающее с образованием азота, углекислого газа и воды; 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 smtClean="0"/>
              <a:t>взаимодействие с водой, сопровождающееся высвобождением гидроксильной группы - ОН и созданием щелочной среды; 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 smtClean="0"/>
              <a:t>взаимодействием с кислотами аминокислотами с образованием более сложных веществ.</a:t>
            </a:r>
          </a:p>
          <a:p>
            <a:pPr marL="514350" indent="-514350" algn="ctr">
              <a:buFont typeface="Arial" pitchFamily="34" charset="0"/>
              <a:buNone/>
              <a:defRPr/>
            </a:pPr>
            <a:r>
              <a:rPr lang="ru-RU" b="1" dirty="0" smtClean="0"/>
              <a:t>Эти синтезы новых веществ, оказывают физиологическое воздействие на различные органы и организм в целом.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3" y="303213"/>
            <a:ext cx="9720262" cy="668337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Ученый – химик – свидетель обвинения: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4463" y="1881188"/>
            <a:ext cx="7559675" cy="1873250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indent="0" algn="r">
              <a:buFont typeface="Arial" pitchFamily="34" charset="0"/>
              <a:buNone/>
              <a:defRPr/>
            </a:pPr>
            <a:r>
              <a:rPr lang="ru-RU" b="1" dirty="0" smtClean="0"/>
              <a:t>Установлено: чем выше концентрация </a:t>
            </a:r>
            <a:r>
              <a:rPr lang="ru-RU" b="1" dirty="0" err="1" smtClean="0"/>
              <a:t>амфетаминов</a:t>
            </a:r>
            <a:r>
              <a:rPr lang="ru-RU" b="1" dirty="0" smtClean="0"/>
              <a:t>, тем больше токсинов выделяется. </a:t>
            </a: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48600" y="1751013"/>
            <a:ext cx="2016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103688" y="4356100"/>
            <a:ext cx="5761037" cy="2246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defTabSz="1006475" eaLnBrk="0">
              <a:spcBef>
                <a:spcPct val="20000"/>
              </a:spcBef>
              <a:buClrTx/>
              <a:buSzTx/>
              <a:defRPr/>
            </a:pPr>
            <a:r>
              <a:rPr lang="ru-RU" sz="3500" dirty="0">
                <a:solidFill>
                  <a:srgbClr val="C00000"/>
                </a:solidFill>
                <a:cs typeface="+mn-cs"/>
              </a:rPr>
              <a:t>В результате влюбленный худеет, бледнеет, плохо спит, теряет аппетит и прочее. </a:t>
            </a:r>
          </a:p>
        </p:txBody>
      </p:sp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1300" y="3863975"/>
            <a:ext cx="372745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76525" y="2635250"/>
            <a:ext cx="47625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71663" y="107950"/>
            <a:ext cx="63722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7050" y="450850"/>
            <a:ext cx="6480175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417513"/>
            <a:ext cx="6408738" cy="1384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800" b="1">
                <a:solidFill>
                  <a:srgbClr val="FF0000"/>
                </a:solidFill>
                <a:latin typeface="Times New Roman" pitchFamily="18" charset="0"/>
              </a:rPr>
              <a:t>в кровь выделяются токсичные для организма продукты – аммиак  и перекись водорода</a:t>
            </a:r>
            <a:endParaRPr lang="ru-RU" altLang="ru-RU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Цель: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238" y="1763713"/>
            <a:ext cx="9074150" cy="2303462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CC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с</a:t>
            </a:r>
            <a:r>
              <a:rPr lang="ru-RU" dirty="0" smtClean="0"/>
              <a:t>формировать знание о химических и физиологических предпосылках чувства любви, общее представление об отношении к любви разных деятелей искусства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700" y="3708400"/>
            <a:ext cx="9074150" cy="1830388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dirty="0" err="1" smtClean="0"/>
              <a:t>Эндорфин</a:t>
            </a:r>
            <a:r>
              <a:rPr lang="ru-RU" dirty="0" smtClean="0"/>
              <a:t> обладает опиоидной активностью, приводит человека в состояние эйфории, его иногда называют “ природным наркотиком” или “ гормоном радости”. 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55763" y="387350"/>
            <a:ext cx="7056437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719138" y="900113"/>
            <a:ext cx="8496300" cy="637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60588" y="6659563"/>
            <a:ext cx="5832475" cy="5857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У. Хогарт «Модный брак»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3238" y="0"/>
            <a:ext cx="9074150" cy="1042988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CC0000"/>
            </a:solidFill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rgbClr val="FF0000"/>
                </a:solidFill>
              </a:rPr>
              <a:t>Искусство против любви!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9138" y="684213"/>
            <a:ext cx="5184775" cy="65071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05388" y="0"/>
            <a:ext cx="5075237" cy="1076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C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Василий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Пукирев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«Неравный брак» - 1862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2850" y="466725"/>
            <a:ext cx="7488238" cy="954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C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Константин Алексеевич Васильев.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«Нечаянная встреча» -  1973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5350" y="1908175"/>
            <a:ext cx="8123238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363" y="0"/>
            <a:ext cx="7267575" cy="1314450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5400" dirty="0" smtClean="0">
                <a:solidFill>
                  <a:srgbClr val="FF0000"/>
                </a:solidFill>
              </a:rPr>
              <a:t>Специалист - литератор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0363" y="1314450"/>
            <a:ext cx="4751387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60988" y="3541713"/>
            <a:ext cx="4533900" cy="37861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err="1">
                <a:solidFill>
                  <a:srgbClr val="FF0000"/>
                </a:solidFill>
              </a:rPr>
              <a:t>Влади́мир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Влади́мирович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Маяко́вский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</a:p>
          <a:p>
            <a:pPr algn="just">
              <a:defRPr/>
            </a:pPr>
            <a:r>
              <a:rPr lang="ru-RU" sz="2000" b="1" dirty="0">
                <a:solidFill>
                  <a:srgbClr val="FF0000"/>
                </a:solidFill>
              </a:rPr>
              <a:t>(7 июля 1893, — 14 апреля 1930) — русский советский поэт, один из крупнейших поэтов XX века.</a:t>
            </a:r>
          </a:p>
          <a:p>
            <a:pPr>
              <a:defRPr/>
            </a:pPr>
            <a:endParaRPr lang="ru-RU" sz="2000" b="1" dirty="0">
              <a:solidFill>
                <a:srgbClr val="FF0000"/>
              </a:solidFill>
            </a:endParaRPr>
          </a:p>
          <a:p>
            <a:pPr algn="just">
              <a:defRPr/>
            </a:pPr>
            <a:r>
              <a:rPr lang="ru-RU" sz="2000" b="1" dirty="0">
                <a:solidFill>
                  <a:srgbClr val="FF0000"/>
                </a:solidFill>
              </a:rPr>
              <a:t>Помимо поэзии ярко проявил себя как драматург, киносценарист, кинорежиссёр, киноактёр, художник, редактор журналов «ЛЕФ» («Левый Фронт»), «Новый ЛЕФ».</a:t>
            </a:r>
          </a:p>
        </p:txBody>
      </p: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02538" y="525463"/>
            <a:ext cx="2357437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7338" y="2382838"/>
            <a:ext cx="36734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338" y="179388"/>
            <a:ext cx="9480550" cy="2592387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Font typeface="Arial" pitchFamily="34" charset="0"/>
              <a:buNone/>
              <a:defRPr/>
            </a:pPr>
            <a:endParaRPr lang="ru-RU" b="1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ru-RU" b="1" dirty="0" smtClean="0"/>
              <a:t>«Анна Каренина»— роман Льва Толстого </a:t>
            </a:r>
            <a:r>
              <a:rPr lang="ru-RU" dirty="0" smtClean="0"/>
              <a:t>о трагической любви замужней дамы Анны Карениной и блестящего офицера Вронского. Масштабная картина нравов и быта дворянской среды Петербурга и Москвы второй половины XIX века, сочетающая философские размышления с передовыми в русской литературе психологическими зарисовками, а также сценами из жизни крестьян.</a:t>
            </a:r>
            <a:endParaRPr lang="ru-RU" dirty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48163" y="3268663"/>
            <a:ext cx="5419725" cy="401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00" y="323850"/>
            <a:ext cx="9675813" cy="2663825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buFont typeface="Arial" pitchFamily="34" charset="0"/>
              <a:buNone/>
              <a:defRPr/>
            </a:pPr>
            <a:endParaRPr lang="ru-RU" sz="2300" b="1" dirty="0" smtClean="0"/>
          </a:p>
          <a:p>
            <a:pPr marL="0" indent="0" algn="ctr">
              <a:buFont typeface="Arial" pitchFamily="34" charset="0"/>
              <a:buNone/>
              <a:defRPr/>
            </a:pPr>
            <a:r>
              <a:rPr lang="ru-RU" b="1" dirty="0" smtClean="0"/>
              <a:t>«Макар </a:t>
            </a:r>
            <a:r>
              <a:rPr lang="ru-RU" b="1" dirty="0" err="1" smtClean="0"/>
              <a:t>Чудра</a:t>
            </a:r>
            <a:r>
              <a:rPr lang="ru-RU" b="1" dirty="0" smtClean="0"/>
              <a:t>» — 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ru-RU" b="1" dirty="0" smtClean="0"/>
              <a:t>первое печатное произведение Максима Горького. </a:t>
            </a:r>
          </a:p>
          <a:p>
            <a:pPr marL="0" indent="0" algn="just">
              <a:buFont typeface="Arial" pitchFamily="34" charset="0"/>
              <a:buNone/>
              <a:defRPr/>
            </a:pPr>
            <a:r>
              <a:rPr lang="ru-RU" dirty="0" smtClean="0"/>
              <a:t>Главный герой произведения — старый цыган Макар </a:t>
            </a:r>
            <a:r>
              <a:rPr lang="ru-RU" dirty="0" err="1" smtClean="0"/>
              <a:t>Чудра</a:t>
            </a:r>
            <a:r>
              <a:rPr lang="ru-RU" dirty="0" smtClean="0"/>
              <a:t>. Он рассказывает легенду о трагической встрече двух молодых цыган — </a:t>
            </a:r>
            <a:r>
              <a:rPr lang="ru-RU" dirty="0" err="1" smtClean="0"/>
              <a:t>Лойко</a:t>
            </a:r>
            <a:r>
              <a:rPr lang="ru-RU" dirty="0" smtClean="0"/>
              <a:t> </a:t>
            </a:r>
            <a:r>
              <a:rPr lang="ru-RU" dirty="0" err="1" smtClean="0"/>
              <a:t>Зобара</a:t>
            </a:r>
            <a:r>
              <a:rPr lang="ru-RU" dirty="0" smtClean="0"/>
              <a:t> и </a:t>
            </a:r>
            <a:r>
              <a:rPr lang="ru-RU" dirty="0" err="1" smtClean="0"/>
              <a:t>Радды</a:t>
            </a:r>
            <a:r>
              <a:rPr lang="ru-RU" dirty="0" smtClean="0"/>
              <a:t>, которые любят друг друга, но считают это чувство цепью, сковывающей их независимость. </a:t>
            </a:r>
            <a:endParaRPr lang="ru-RU" dirty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32250" y="3132138"/>
            <a:ext cx="57150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76350" y="3348038"/>
            <a:ext cx="1995488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808" y="179437"/>
            <a:ext cx="9074150" cy="1258887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Искусство за любовь!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111125" y="3348038"/>
            <a:ext cx="4968875" cy="3714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3838" y="1763713"/>
            <a:ext cx="4745037" cy="1076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C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Антуан Ватто. «Песня любви» 1717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lum bright="20000"/>
          </a:blip>
          <a:srcRect/>
          <a:stretch>
            <a:fillRect/>
          </a:stretch>
        </p:blipFill>
        <p:spPr bwMode="auto">
          <a:xfrm>
            <a:off x="5230813" y="1258888"/>
            <a:ext cx="4786312" cy="5241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lum bright="30000"/>
          </a:blip>
          <a:srcRect/>
          <a:stretch>
            <a:fillRect/>
          </a:stretch>
        </p:blipFill>
        <p:spPr bwMode="auto">
          <a:xfrm>
            <a:off x="5103813" y="1425575"/>
            <a:ext cx="4670425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24450" y="303213"/>
            <a:ext cx="4649788" cy="8318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C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 Шибанов. «Крестьянский обед» -  1774</a:t>
            </a:r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2250" y="719138"/>
            <a:ext cx="4603750" cy="54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313" y="6330950"/>
            <a:ext cx="4611687" cy="8318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C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 Кустодиев.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 террасе» 1907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4150" cy="668337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CC0000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</a:rPr>
              <a:t>Свидетель – литератор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63" y="2225675"/>
            <a:ext cx="4730750" cy="3898900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Мари́на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Ива́новна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Цвета́ева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(26 сентября 1892, — 31 августа 1941) </a:t>
            </a:r>
          </a:p>
          <a:p>
            <a:pPr marL="0" indent="0" algn="just">
              <a:buFont typeface="Arial" pitchFamily="34" charset="0"/>
              <a:buNone/>
              <a:defRPr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русская поэтесса, прозаик, переводчица, одна из крупнейших поэтов XX века.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89513" y="1547813"/>
            <a:ext cx="483552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238" y="2700338"/>
            <a:ext cx="4105275" cy="1295400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  <a:defRPr/>
            </a:pPr>
            <a:r>
              <a:rPr lang="ru-RU" dirty="0" smtClean="0"/>
              <a:t>А. А. Ахматова «Любовь»</a:t>
            </a:r>
            <a:endParaRPr lang="ru-RU" dirty="0"/>
          </a:p>
        </p:txBody>
      </p: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45138" y="539750"/>
            <a:ext cx="4314825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87563" y="2843213"/>
            <a:ext cx="60960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238" y="323850"/>
            <a:ext cx="9074150" cy="2735263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ru-RU" b="1" dirty="0" err="1" smtClean="0"/>
              <a:t>Алекса́ндр</a:t>
            </a:r>
            <a:r>
              <a:rPr lang="ru-RU" b="1" dirty="0" smtClean="0"/>
              <a:t> </a:t>
            </a:r>
            <a:r>
              <a:rPr lang="ru-RU" b="1" dirty="0" err="1" smtClean="0"/>
              <a:t>Иса́евич</a:t>
            </a:r>
            <a:r>
              <a:rPr lang="ru-RU" b="1" dirty="0" smtClean="0"/>
              <a:t> (</a:t>
            </a:r>
            <a:r>
              <a:rPr lang="ru-RU" b="1" dirty="0" err="1" smtClean="0"/>
              <a:t>Исаакиевич</a:t>
            </a:r>
            <a:r>
              <a:rPr lang="ru-RU" b="1" dirty="0" smtClean="0"/>
              <a:t>) </a:t>
            </a:r>
            <a:r>
              <a:rPr lang="ru-RU" b="1" dirty="0" err="1" smtClean="0"/>
              <a:t>Солжени́цын</a:t>
            </a:r>
            <a:r>
              <a:rPr lang="ru-RU" b="1" dirty="0" smtClean="0"/>
              <a:t> 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ru-RU" dirty="0" smtClean="0"/>
              <a:t>(11 декабря 1918,  — 3 августа 2008)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dirty="0" smtClean="0"/>
              <a:t>— советский и российский писатель, драматург, публицист, поэт, общественный и политический деятель, живший и работавший в СССР, Швейцарии, США и России. Лауреат Нобелевской премии по литературе. 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238" y="436563"/>
            <a:ext cx="9221787" cy="1974850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ru-RU" b="1" dirty="0" smtClean="0"/>
              <a:t>«</a:t>
            </a:r>
            <a:r>
              <a:rPr lang="ru-RU" b="1" dirty="0" err="1" smtClean="0"/>
              <a:t>А́лые</a:t>
            </a:r>
            <a:r>
              <a:rPr lang="ru-RU" b="1" dirty="0" smtClean="0"/>
              <a:t> паруса́» — повесть-феерия Александра Грина</a:t>
            </a:r>
            <a:r>
              <a:rPr lang="ru-RU" dirty="0" smtClean="0"/>
              <a:t> о непоколебимой вере в чудо и всепобеждающей, возвышенной мечте, написанная в 1916—1922 годах.</a:t>
            </a:r>
            <a:endParaRPr lang="ru-RU" dirty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11300" y="2555875"/>
            <a:ext cx="73533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238" y="250825"/>
            <a:ext cx="9361487" cy="1008063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vi-VN" dirty="0" smtClean="0"/>
              <a:t>«Го́рдость и предубежде́ние» </a:t>
            </a:r>
            <a:r>
              <a:rPr lang="en-US" dirty="0" smtClean="0"/>
              <a:t> — </a:t>
            </a:r>
            <a:r>
              <a:rPr lang="vi-VN" dirty="0" smtClean="0"/>
              <a:t>роман Джейн Остин</a:t>
            </a:r>
            <a:endParaRPr lang="ru-RU" dirty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5900" y="1833563"/>
            <a:ext cx="3259138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75038" y="1833563"/>
            <a:ext cx="341947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69100" y="1833563"/>
            <a:ext cx="331152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03463" y="323850"/>
            <a:ext cx="5400675" cy="700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739491">
            <a:off x="503808" y="2051645"/>
            <a:ext cx="9074150" cy="125888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8063" y="755650"/>
            <a:ext cx="7951787" cy="59039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4150" cy="1172367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Обвиняемые: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9" name="Picture 6" descr="E:\Встать! Суд идёт!\20141209_08583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27200" y="1692275"/>
            <a:ext cx="66262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179388"/>
            <a:ext cx="9074150" cy="88423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Действующие лица: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238" y="1187450"/>
            <a:ext cx="9074150" cy="6372225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CC0000"/>
            </a:solidFill>
          </a:ln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ru-RU" dirty="0" smtClean="0"/>
              <a:t>Господа судьи.</a:t>
            </a:r>
          </a:p>
          <a:p>
            <a:pPr eaLnBrk="1" hangingPunct="1">
              <a:defRPr/>
            </a:pPr>
            <a:r>
              <a:rPr lang="ru-RU" dirty="0" smtClean="0"/>
              <a:t>Ведущие суда – Светлана Викторовна и Виктория Викторовна.</a:t>
            </a:r>
          </a:p>
          <a:p>
            <a:pPr eaLnBrk="1" hangingPunct="1">
              <a:defRPr/>
            </a:pPr>
            <a:r>
              <a:rPr lang="ru-RU" dirty="0" smtClean="0"/>
              <a:t>Обвиняемые – Семён и Анастасия.</a:t>
            </a:r>
          </a:p>
          <a:p>
            <a:pPr eaLnBrk="1" hangingPunct="1">
              <a:defRPr/>
            </a:pPr>
            <a:r>
              <a:rPr lang="ru-RU" dirty="0" smtClean="0"/>
              <a:t>Прокурор – Вероника Сергеевна.</a:t>
            </a:r>
          </a:p>
          <a:p>
            <a:pPr eaLnBrk="1" hangingPunct="1">
              <a:defRPr/>
            </a:pPr>
            <a:r>
              <a:rPr lang="ru-RU" dirty="0" smtClean="0"/>
              <a:t>Адвокат – Лидия </a:t>
            </a:r>
            <a:r>
              <a:rPr lang="ru-RU" dirty="0" err="1" smtClean="0"/>
              <a:t>Димитриевна</a:t>
            </a:r>
            <a:r>
              <a:rPr lang="ru-RU" dirty="0" smtClean="0"/>
              <a:t>.</a:t>
            </a:r>
          </a:p>
          <a:p>
            <a:pPr eaLnBrk="1" hangingPunct="1">
              <a:defRPr/>
            </a:pPr>
            <a:r>
              <a:rPr lang="ru-RU" dirty="0" smtClean="0"/>
              <a:t>Свидетели обвинения :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dirty="0" smtClean="0"/>
              <a:t>Ученый химик – Дмитрий Сергеевич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dirty="0" smtClean="0"/>
              <a:t>Искусствовед – Полина Александровна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dirty="0" smtClean="0"/>
              <a:t>Литератор – Кристина Вадимовна, Степан Сергеевич</a:t>
            </a:r>
          </a:p>
          <a:p>
            <a:pPr eaLnBrk="1" hangingPunct="1">
              <a:defRPr/>
            </a:pPr>
            <a:r>
              <a:rPr lang="ru-RU" dirty="0" smtClean="0"/>
              <a:t>Свидетели защиты: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dirty="0" smtClean="0"/>
              <a:t>Ученый химик –  Анна Николаевна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dirty="0" smtClean="0"/>
              <a:t>Искусствовед – Полина Александровна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dirty="0" smtClean="0"/>
              <a:t>Литератор – Екатерина Владимировна, Алина Константиновна</a:t>
            </a:r>
          </a:p>
          <a:p>
            <a:pPr eaLnBrk="1" hangingPunct="1">
              <a:defRPr/>
            </a:pPr>
            <a:endParaRPr lang="ru-RU" dirty="0" smtClean="0"/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179388"/>
            <a:ext cx="9720263" cy="936625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Задание для коллегии журналистов: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3238" y="1763713"/>
            <a:ext cx="9074150" cy="3455987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 smtClean="0"/>
              <a:t>Написать статью по факту судебного разбирательства.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 smtClean="0"/>
              <a:t>Написать эссе о своем отношении к обсуждаемой проблеме.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dirty="0" smtClean="0"/>
              <a:t>К окончанию судебного заседания подготовить газету – отчет.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8" y="250825"/>
            <a:ext cx="9290050" cy="125888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400" b="1" dirty="0" smtClean="0">
                <a:solidFill>
                  <a:srgbClr val="FF0000"/>
                </a:solidFill>
              </a:rPr>
              <a:t>Порядок судебного заседания: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238" y="1692275"/>
            <a:ext cx="9074150" cy="5616575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CC0000"/>
            </a:solidFill>
          </a:ln>
        </p:spPr>
        <p:txBody>
          <a:bodyPr>
            <a:normAutofit fontScale="92500" lnSpcReduction="10000"/>
          </a:bodyPr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ru-RU" dirty="0" smtClean="0"/>
              <a:t>Вступительное слово ведущих суда.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ru-RU" dirty="0" smtClean="0"/>
              <a:t>Обвинительное слово прокурора. 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ru-RU" dirty="0" smtClean="0"/>
              <a:t>Ответное слово адвоката. 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ru-RU" dirty="0" smtClean="0"/>
              <a:t>Допрос обвиняемых. 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ru-RU" dirty="0" smtClean="0"/>
              <a:t>Выступление свидетелей обвинения 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ru-RU" dirty="0" smtClean="0"/>
              <a:t>Выступление свидетелей защиты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ru-RU" dirty="0" smtClean="0"/>
              <a:t>Последнее слово обвиняемых.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ru-RU" dirty="0" smtClean="0"/>
              <a:t>Принятие решения судьями и оглашение приговора.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ru-RU" dirty="0" smtClean="0"/>
              <a:t>Заключительное слово ведущих суда. 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4150" cy="1172367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Обвиняемые: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45" name="Picture 6" descr="E:\Встать! Суд идёт!\20141209_08583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27200" y="1692275"/>
            <a:ext cx="66262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4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Тема49</Template>
  <TotalTime>501</TotalTime>
  <Words>735</Words>
  <Application>Microsoft Office PowerPoint</Application>
  <PresentationFormat>Произвольный</PresentationFormat>
  <Paragraphs>89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Lucida Sans Unicode</vt:lpstr>
      <vt:lpstr>Wingdings</vt:lpstr>
      <vt:lpstr>Ribbon Heart</vt:lpstr>
      <vt:lpstr>Mon Amour Two</vt:lpstr>
      <vt:lpstr>Times New Roman</vt:lpstr>
      <vt:lpstr>Calibri</vt:lpstr>
      <vt:lpstr>Тема49</vt:lpstr>
      <vt:lpstr>Встать! Суд идёт! «Любовь «за» и «против»»</vt:lpstr>
      <vt:lpstr>Цель:</vt:lpstr>
      <vt:lpstr>Слайд 3</vt:lpstr>
      <vt:lpstr>Слайд 4</vt:lpstr>
      <vt:lpstr>Обвиняемые:</vt:lpstr>
      <vt:lpstr>Действующие лица:</vt:lpstr>
      <vt:lpstr>Задание для коллегии журналистов:</vt:lpstr>
      <vt:lpstr>Порядок судебного заседания:</vt:lpstr>
      <vt:lpstr>Обвиняемые:</vt:lpstr>
      <vt:lpstr>Ученый – химик – свидетель защиты:</vt:lpstr>
      <vt:lpstr>Слайд 11</vt:lpstr>
      <vt:lpstr>Слайд 12</vt:lpstr>
      <vt:lpstr>Слайд 13</vt:lpstr>
      <vt:lpstr>Слайд 14</vt:lpstr>
      <vt:lpstr>Слайд 15</vt:lpstr>
      <vt:lpstr>Слайд 16</vt:lpstr>
      <vt:lpstr>Ученый – химик – свидетель обвинения:</vt:lpstr>
      <vt:lpstr>Слайд 18</vt:lpstr>
      <vt:lpstr>Слайд 19</vt:lpstr>
      <vt:lpstr>Слайд 20</vt:lpstr>
      <vt:lpstr>Искусство против любви!</vt:lpstr>
      <vt:lpstr>Слайд 22</vt:lpstr>
      <vt:lpstr>Слайд 23</vt:lpstr>
      <vt:lpstr>Специалист - литератор</vt:lpstr>
      <vt:lpstr>Слайд 25</vt:lpstr>
      <vt:lpstr>Слайд 26</vt:lpstr>
      <vt:lpstr>Искусство за любовь!</vt:lpstr>
      <vt:lpstr>Слайд 28</vt:lpstr>
      <vt:lpstr>Свидетель – литератор</vt:lpstr>
      <vt:lpstr>Слайд 30</vt:lpstr>
      <vt:lpstr>Слайд 31</vt:lpstr>
      <vt:lpstr>Слайд 32</vt:lpstr>
      <vt:lpstr>Слайд 33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revaz</dc:creator>
  <cp:lastModifiedBy>re</cp:lastModifiedBy>
  <cp:revision>52</cp:revision>
  <dcterms:modified xsi:type="dcterms:W3CDTF">2015-05-13T01:07:12Z</dcterms:modified>
</cp:coreProperties>
</file>