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6" r:id="rId3"/>
    <p:sldId id="269" r:id="rId4"/>
    <p:sldId id="257" r:id="rId5"/>
    <p:sldId id="259" r:id="rId6"/>
    <p:sldId id="260" r:id="rId7"/>
    <p:sldId id="270" r:id="rId8"/>
    <p:sldId id="271" r:id="rId9"/>
    <p:sldId id="273" r:id="rId10"/>
    <p:sldId id="261" r:id="rId11"/>
    <p:sldId id="258" r:id="rId12"/>
    <p:sldId id="263" r:id="rId13"/>
    <p:sldId id="264" r:id="rId14"/>
    <p:sldId id="274" r:id="rId15"/>
    <p:sldId id="275" r:id="rId16"/>
    <p:sldId id="265" r:id="rId17"/>
    <p:sldId id="268" r:id="rId18"/>
    <p:sldId id="276" r:id="rId19"/>
    <p:sldId id="26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34559" autoAdjust="0"/>
    <p:restoredTop sz="86323" autoAdjust="0"/>
  </p:normalViewPr>
  <p:slideViewPr>
    <p:cSldViewPr>
      <p:cViewPr>
        <p:scale>
          <a:sx n="70" d="100"/>
          <a:sy n="70" d="100"/>
        </p:scale>
        <p:origin x="-120" y="-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84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D729-6590-4EEA-9203-086EF1AB5630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152A-1925-4106-A249-C1A7C84070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D729-6590-4EEA-9203-086EF1AB5630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152A-1925-4106-A249-C1A7C84070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D729-6590-4EEA-9203-086EF1AB5630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152A-1925-4106-A249-C1A7C84070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D729-6590-4EEA-9203-086EF1AB5630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152A-1925-4106-A249-C1A7C84070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D729-6590-4EEA-9203-086EF1AB5630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152A-1925-4106-A249-C1A7C84070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D729-6590-4EEA-9203-086EF1AB5630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152A-1925-4106-A249-C1A7C84070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D729-6590-4EEA-9203-086EF1AB5630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152A-1925-4106-A249-C1A7C84070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D729-6590-4EEA-9203-086EF1AB5630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152A-1925-4106-A249-C1A7C84070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D729-6590-4EEA-9203-086EF1AB5630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152A-1925-4106-A249-C1A7C84070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D729-6590-4EEA-9203-086EF1AB5630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152A-1925-4106-A249-C1A7C84070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D729-6590-4EEA-9203-086EF1AB5630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152A-1925-4106-A249-C1A7C84070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7D729-6590-4EEA-9203-086EF1AB5630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E152A-1925-4106-A249-C1A7C840707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4%D0%B0%D0%B9%D0%BB:Eug%C3%A8ne_Ferdinand_Victor_Delacroix_043.jpg" TargetMode="External"/><Relationship Id="rId2" Type="http://schemas.openxmlformats.org/officeDocument/2006/relationships/hyperlink" Target="http://ru.wikipedia.org/wiki/%D0%94%D0%B5%D0%BB%D0%B0%D0%BA%D1%80%D1%83%D0%B0,_%D0%AD%D0%B6%D0%B5%D0%B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ru.wikipedia.org/wiki/%D0%A4%D0%B0%D0%B9%D0%BB:Ilja_Jefimowitsch_Repin_007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hyperlink" Target="http://ru.wikipedia.org/wiki/%D0%A4%D0%B0%D0%B9%D0%BB:Barabas-liszt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microsoft.com/office/2007/relationships/media" Target="../media/media1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microsoft.com/office/2007/relationships/media" Target="../media/media2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«Не молкнет сердце чуткое Шопена…»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5143512"/>
            <a:ext cx="6400800" cy="857256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Учитель музыки - </a:t>
            </a:r>
            <a:r>
              <a:rPr lang="ru-RU" sz="2800" dirty="0" err="1" smtClean="0">
                <a:solidFill>
                  <a:srgbClr val="FFFF00"/>
                </a:solidFill>
              </a:rPr>
              <a:t>Сосновская</a:t>
            </a:r>
            <a:r>
              <a:rPr lang="ru-RU" sz="2800" dirty="0" smtClean="0">
                <a:solidFill>
                  <a:srgbClr val="FFFF00"/>
                </a:solidFill>
              </a:rPr>
              <a:t> Юлия Александровна. </a:t>
            </a:r>
            <a:endParaRPr lang="ru-RU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634082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Портрет Шопена 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работы</a:t>
            </a:r>
            <a:b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36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tooltip="Делакруа, Эжен"/>
              </a:rPr>
              <a:t>Эжена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tooltip="Делакруа, Эжен"/>
              </a:rPr>
              <a:t> 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tooltip="Делакруа, Эжен"/>
              </a:rPr>
              <a:t>Делакруа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- 1838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7" name="Picture 3" descr="http://upload.wikimedia.org/wikipedia/commons/thumb/f/f5/Eug%C3%A8ne_Ferdinand_Victor_Delacroix_043.jpg/125px-Eug%C3%A8ne_Ferdinand_Victor_Delacroix_04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1259351"/>
            <a:ext cx="4104456" cy="54835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muz-urok.ru/shopen/95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675348" cy="595101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16078" y="6161820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Жирафовое фортепиано.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620688"/>
            <a:ext cx="6696744" cy="144016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«Поэт фортепиано»</a:t>
            </a:r>
            <a:br>
              <a:rPr lang="ru-RU" sz="3600" dirty="0" smtClean="0"/>
            </a:br>
            <a:r>
              <a:rPr lang="ru-RU" sz="3600" dirty="0" smtClean="0"/>
              <a:t>«Добрый гений пианизма»</a:t>
            </a:r>
            <a:br>
              <a:rPr lang="ru-RU" sz="3600" dirty="0" smtClean="0"/>
            </a:br>
            <a:r>
              <a:rPr lang="ru-RU" sz="3600" dirty="0" smtClean="0"/>
              <a:t>Ф. Лист.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2737" y="5013176"/>
            <a:ext cx="8229600" cy="1184995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Каждая нотка – чистое золото.</a:t>
            </a:r>
          </a:p>
          <a:p>
            <a:pPr>
              <a:buNone/>
            </a:pPr>
            <a:r>
              <a:rPr lang="ru-RU" dirty="0" smtClean="0"/>
              <a:t>         Антон Рубинштейн.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23555" name="Picture 3" descr="фото">
            <a:hlinkClick r:id="rId2" tooltip="фото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3600" y="2126614"/>
            <a:ext cx="3600400" cy="4731385"/>
          </a:xfrm>
          <a:prstGeom prst="rect">
            <a:avLst/>
          </a:prstGeom>
          <a:noFill/>
        </p:spPr>
      </p:pic>
      <p:pic>
        <p:nvPicPr>
          <p:cNvPr id="23557" name="Picture 5" descr="http://upload.wikimedia.org/wikipedia/commons/thumb/e/e7/Barabas-liszt.jpg/220px-Barabas-liszt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336"/>
            <a:ext cx="3635896" cy="46109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Танцы: полонез, мазурка</a:t>
            </a:r>
            <a:r>
              <a:rPr lang="ru-RU" dirty="0"/>
              <a:t>.</a:t>
            </a:r>
          </a:p>
        </p:txBody>
      </p:sp>
      <p:pic>
        <p:nvPicPr>
          <p:cNvPr id="25602" name="Picture 2" descr="C:\Users\Мареев\Desktop\Valsirujushchaja_para_V.Gau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3190875" cy="5904656"/>
          </a:xfrm>
          <a:prstGeom prst="rect">
            <a:avLst/>
          </a:prstGeom>
          <a:noFill/>
        </p:spPr>
      </p:pic>
      <p:pic>
        <p:nvPicPr>
          <p:cNvPr id="25603" name="Picture 3" descr="C:\Users\Мареев\Desktop\post-12849697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692696"/>
            <a:ext cx="4176464" cy="3132348"/>
          </a:xfrm>
          <a:prstGeom prst="rect">
            <a:avLst/>
          </a:prstGeom>
          <a:noFill/>
        </p:spPr>
      </p:pic>
      <p:pic>
        <p:nvPicPr>
          <p:cNvPr id="25604" name="Picture 4" descr="C:\Users\Мареев\Desktop\Mazour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3861048"/>
            <a:ext cx="4176464" cy="2780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Полонез.</a:t>
            </a:r>
            <a:br>
              <a:rPr lang="ru-RU" sz="3600" dirty="0" smtClean="0"/>
            </a:br>
            <a:r>
              <a:rPr lang="ru-RU" sz="3600" dirty="0" smtClean="0"/>
              <a:t>Польский народный танец – шествие.</a:t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1071546"/>
            <a:ext cx="8014449" cy="509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87697" y="6147635"/>
            <a:ext cx="52621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С 18 века - бальный танец</a:t>
            </a:r>
            <a:r>
              <a:rPr lang="ru-RU" dirty="0"/>
              <a:t>.</a:t>
            </a:r>
          </a:p>
        </p:txBody>
      </p:sp>
      <p:pic>
        <p:nvPicPr>
          <p:cNvPr id="5" name="Ф. Шопен. - Полонез  3 ля мажор соч. 40  1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5538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466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3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836712"/>
          </a:xfrm>
        </p:spPr>
        <p:txBody>
          <a:bodyPr>
            <a:noAutofit/>
          </a:bodyPr>
          <a:lstStyle/>
          <a:p>
            <a:r>
              <a:rPr lang="ru-RU" sz="2800" dirty="0" smtClean="0"/>
              <a:t>Мазурка.</a:t>
            </a:r>
            <a:br>
              <a:rPr lang="ru-RU" sz="2800" dirty="0" smtClean="0"/>
            </a:br>
            <a:r>
              <a:rPr lang="ru-RU" sz="2800" dirty="0" smtClean="0"/>
              <a:t>Старинный польский танец.</a:t>
            </a:r>
            <a:endParaRPr lang="ru-RU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5984" y="857232"/>
            <a:ext cx="4572032" cy="561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34624" y="6414053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С 19 </a:t>
            </a:r>
            <a:r>
              <a:rPr lang="ru-RU" sz="2400" dirty="0"/>
              <a:t>века – бальный танец</a:t>
            </a:r>
            <a:r>
              <a:rPr lang="ru-RU" dirty="0"/>
              <a:t>.</a:t>
            </a:r>
          </a:p>
        </p:txBody>
      </p:sp>
      <p:pic>
        <p:nvPicPr>
          <p:cNvPr id="4" name="Фредерик Шопен - Мазурка 1 си - бемоль мажор (5 мазурок op. 7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95536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643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Кто из них Шопен?</a:t>
            </a:r>
            <a:endParaRPr lang="ru-RU" dirty="0"/>
          </a:p>
        </p:txBody>
      </p:sp>
      <p:pic>
        <p:nvPicPr>
          <p:cNvPr id="26626" name="Picture 2" descr="C:\Users\Мареев\Desktop\220px-Peter_Tschaikows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2736304" cy="3637600"/>
          </a:xfrm>
          <a:prstGeom prst="rect">
            <a:avLst/>
          </a:prstGeom>
          <a:noFill/>
        </p:spPr>
      </p:pic>
      <p:pic>
        <p:nvPicPr>
          <p:cNvPr id="26627" name="Picture 3" descr="C:\Users\Мареев\Desktop\250px-Wolfgang-amadeus-mozart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340768"/>
            <a:ext cx="2400267" cy="3600400"/>
          </a:xfrm>
          <a:prstGeom prst="rect">
            <a:avLst/>
          </a:prstGeom>
          <a:noFill/>
        </p:spPr>
      </p:pic>
      <p:pic>
        <p:nvPicPr>
          <p:cNvPr id="6" name="Picture 2" descr="http://www.muz-urok.ru/shopen/chopin_s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340768"/>
            <a:ext cx="3355210" cy="3600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67544" y="522920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П. Чайковский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275856" y="5229200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В. Моцарт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156176" y="5229200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u="sng" dirty="0" smtClean="0"/>
              <a:t>Ф. Шопен</a:t>
            </a:r>
            <a:endParaRPr lang="ru-RU" sz="2400" b="1" i="1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Найдите соответствие между танцем и страной.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925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70359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Полька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Польша </a:t>
                      </a:r>
                      <a:endParaRPr lang="ru-RU" dirty="0"/>
                    </a:p>
                  </a:txBody>
                  <a:tcPr/>
                </a:tc>
              </a:tr>
              <a:tr h="70359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Полонез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Чехия</a:t>
                      </a:r>
                      <a:endParaRPr lang="ru-RU" dirty="0"/>
                    </a:p>
                  </a:txBody>
                  <a:tcPr/>
                </a:tc>
              </a:tr>
              <a:tr h="70359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Трепак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Украина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70359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Чардаш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Венгрия</a:t>
                      </a:r>
                      <a:endParaRPr lang="ru-RU" dirty="0"/>
                    </a:p>
                  </a:txBody>
                  <a:tcPr/>
                </a:tc>
              </a:tr>
              <a:tr h="70359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Гопак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Польша</a:t>
                      </a:r>
                      <a:endParaRPr lang="ru-RU" dirty="0"/>
                    </a:p>
                  </a:txBody>
                  <a:tcPr/>
                </a:tc>
              </a:tr>
              <a:tr h="70359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Мазурка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Россия</a:t>
                      </a:r>
                      <a:endParaRPr lang="ru-RU" dirty="0"/>
                    </a:p>
                  </a:txBody>
                  <a:tcPr/>
                </a:tc>
              </a:tr>
              <a:tr h="70359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Краковяк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Польша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3" name="Прямая со стрелкой 12"/>
          <p:cNvCxnSpPr/>
          <p:nvPr/>
        </p:nvCxnSpPr>
        <p:spPr>
          <a:xfrm>
            <a:off x="3275856" y="1916832"/>
            <a:ext cx="2880320" cy="5760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3275856" y="3933056"/>
            <a:ext cx="2880320" cy="720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3275856" y="3212976"/>
            <a:ext cx="2808312" cy="20882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3491880" y="4725144"/>
            <a:ext cx="2448272" cy="15567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3707904" y="5445224"/>
            <a:ext cx="2304256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3419872" y="3356992"/>
            <a:ext cx="2592288" cy="14401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3275856" y="2060848"/>
            <a:ext cx="2880320" cy="504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109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Вальс.</a:t>
            </a:r>
            <a:br>
              <a:rPr lang="ru-RU" sz="3600" dirty="0" smtClean="0"/>
            </a:br>
            <a:r>
              <a:rPr lang="ru-RU" sz="3600" dirty="0" smtClean="0"/>
              <a:t> Немецкий народный танец. </a:t>
            </a: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68759"/>
            <a:ext cx="6389758" cy="50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27784" y="6272431"/>
            <a:ext cx="43167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С 19 </a:t>
            </a:r>
            <a:r>
              <a:rPr lang="ru-RU" sz="2800" dirty="0"/>
              <a:t>века – бальный танец.</a:t>
            </a:r>
          </a:p>
        </p:txBody>
      </p:sp>
    </p:spTree>
    <p:extLst>
      <p:ext uri="{BB962C8B-B14F-4D97-AF65-F5344CB8AC3E}">
        <p14:creationId xmlns:p14="http://schemas.microsoft.com/office/powerpoint/2010/main" xmlns="" val="54722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Горсть земли.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764704"/>
            <a:ext cx="8640960" cy="590465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ru-RU" sz="2600" dirty="0" smtClean="0"/>
          </a:p>
          <a:p>
            <a:pPr>
              <a:buNone/>
            </a:pPr>
            <a:r>
              <a:rPr lang="ru-RU" sz="2600" dirty="0" smtClean="0"/>
              <a:t>Когда Шопен Отчизну покидал,</a:t>
            </a:r>
          </a:p>
          <a:p>
            <a:pPr>
              <a:buNone/>
            </a:pPr>
            <a:r>
              <a:rPr lang="ru-RU" sz="2600" dirty="0" smtClean="0"/>
              <a:t>Друзья ему любовно поднести </a:t>
            </a:r>
          </a:p>
          <a:p>
            <a:pPr>
              <a:buNone/>
            </a:pPr>
            <a:r>
              <a:rPr lang="ru-RU" sz="2600" dirty="0" smtClean="0"/>
              <a:t>В старинном кубке горсть родной земли,</a:t>
            </a:r>
          </a:p>
          <a:p>
            <a:pPr>
              <a:buNone/>
            </a:pPr>
            <a:r>
              <a:rPr lang="ru-RU" sz="2600" dirty="0" smtClean="0"/>
              <a:t>Чтоб милый дар его сопровождал.</a:t>
            </a:r>
          </a:p>
          <a:p>
            <a:pPr>
              <a:buNone/>
            </a:pPr>
            <a:r>
              <a:rPr lang="ru-RU" sz="2600" dirty="0"/>
              <a:t> </a:t>
            </a:r>
            <a:r>
              <a:rPr lang="ru-RU" sz="2600" dirty="0" smtClean="0"/>
              <a:t>      В неизъяснимой грусти дни текли.</a:t>
            </a:r>
          </a:p>
          <a:p>
            <a:pPr>
              <a:buNone/>
            </a:pPr>
            <a:r>
              <a:rPr lang="ru-RU" sz="2600" dirty="0" smtClean="0"/>
              <a:t>       Средь разных стран, холодных, чуждых зал</a:t>
            </a:r>
          </a:p>
          <a:p>
            <a:pPr>
              <a:buNone/>
            </a:pPr>
            <a:r>
              <a:rPr lang="ru-RU" sz="2600" dirty="0" smtClean="0"/>
              <a:t>       Он свято кубок свой оберегал,</a:t>
            </a:r>
          </a:p>
          <a:p>
            <a:pPr>
              <a:buNone/>
            </a:pPr>
            <a:r>
              <a:rPr lang="ru-RU" sz="2600" dirty="0" smtClean="0"/>
              <a:t>       В нем видел край, оставленный вдали.</a:t>
            </a:r>
          </a:p>
          <a:p>
            <a:pPr>
              <a:buNone/>
            </a:pPr>
            <a:r>
              <a:rPr lang="ru-RU" sz="2600" dirty="0" smtClean="0"/>
              <a:t>Гармонии задумчивый поэт,</a:t>
            </a:r>
          </a:p>
          <a:p>
            <a:pPr>
              <a:buNone/>
            </a:pPr>
            <a:r>
              <a:rPr lang="ru-RU" sz="2600" dirty="0" smtClean="0"/>
              <a:t>Он пел печали благородный  свет,</a:t>
            </a:r>
          </a:p>
          <a:p>
            <a:pPr>
              <a:buNone/>
            </a:pPr>
            <a:r>
              <a:rPr lang="ru-RU" sz="2600" dirty="0" smtClean="0"/>
              <a:t>Высокую любовь в людских сердцах.</a:t>
            </a:r>
          </a:p>
          <a:p>
            <a:pPr>
              <a:buNone/>
            </a:pPr>
            <a:r>
              <a:rPr lang="ru-RU" sz="2600" dirty="0"/>
              <a:t> </a:t>
            </a:r>
            <a:r>
              <a:rPr lang="ru-RU" sz="2600" dirty="0" smtClean="0"/>
              <a:t>         Когда он умер на чужой земле,</a:t>
            </a:r>
          </a:p>
          <a:p>
            <a:pPr>
              <a:buNone/>
            </a:pPr>
            <a:r>
              <a:rPr lang="ru-RU" sz="2600" dirty="0"/>
              <a:t> </a:t>
            </a:r>
            <a:r>
              <a:rPr lang="ru-RU" sz="2600" dirty="0" smtClean="0"/>
              <a:t>          Той милой горсткою земли родной</a:t>
            </a:r>
          </a:p>
          <a:p>
            <a:pPr>
              <a:buNone/>
            </a:pPr>
            <a:r>
              <a:rPr lang="ru-RU" sz="2600" dirty="0"/>
              <a:t> </a:t>
            </a:r>
            <a:r>
              <a:rPr lang="ru-RU" sz="2600" dirty="0" smtClean="0"/>
              <a:t>           Под хмурым небом был увенчан прах.</a:t>
            </a:r>
          </a:p>
          <a:p>
            <a:pPr>
              <a:buNone/>
            </a:pPr>
            <a:r>
              <a:rPr lang="ru-RU" sz="2600" dirty="0"/>
              <a:t> </a:t>
            </a:r>
            <a:r>
              <a:rPr lang="ru-RU" sz="2600" dirty="0" smtClean="0"/>
              <a:t>                                                             А. </a:t>
            </a:r>
            <a:r>
              <a:rPr lang="ru-RU" sz="2600" dirty="0"/>
              <a:t>Г</a:t>
            </a:r>
            <a:r>
              <a:rPr lang="ru-RU" sz="2600" dirty="0" smtClean="0"/>
              <a:t>раши</a:t>
            </a:r>
          </a:p>
          <a:p>
            <a:pPr>
              <a:buNone/>
            </a:pPr>
            <a:r>
              <a:rPr lang="ru-RU" sz="2000" dirty="0"/>
              <a:t> </a:t>
            </a:r>
            <a:r>
              <a:rPr lang="ru-RU" sz="2000" dirty="0" smtClean="0"/>
              <a:t>    </a:t>
            </a:r>
          </a:p>
          <a:p>
            <a:pPr>
              <a:buNone/>
            </a:pPr>
            <a:r>
              <a:rPr lang="ru-RU" sz="2000" dirty="0"/>
              <a:t> </a:t>
            </a:r>
            <a:r>
              <a:rPr lang="ru-RU" sz="2000" dirty="0" smtClean="0"/>
              <a:t>    </a:t>
            </a:r>
          </a:p>
          <a:p>
            <a:pPr>
              <a:buNone/>
            </a:pPr>
            <a:endParaRPr lang="ru-RU" sz="2000" dirty="0"/>
          </a:p>
          <a:p>
            <a:pPr>
              <a:buNone/>
            </a:pPr>
            <a:endParaRPr lang="ru-RU" sz="2000" dirty="0" smtClean="0"/>
          </a:p>
          <a:p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219"/>
            <a:ext cx="7772400" cy="432047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молкнет сердце чуткое Шопена…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017868"/>
            <a:ext cx="9144000" cy="840132"/>
          </a:xfrm>
        </p:spPr>
        <p:txBody>
          <a:bodyPr>
            <a:normAutofit fontScale="77500" lnSpcReduction="20000"/>
          </a:bodyPr>
          <a:lstStyle/>
          <a:p>
            <a:r>
              <a:rPr lang="ru-RU" sz="3400" dirty="0" err="1" smtClean="0">
                <a:solidFill>
                  <a:schemeClr val="tx1"/>
                </a:solidFill>
              </a:rPr>
              <a:t>Фридерик</a:t>
            </a:r>
            <a:r>
              <a:rPr lang="ru-RU" sz="3400" dirty="0" smtClean="0">
                <a:solidFill>
                  <a:schemeClr val="tx1"/>
                </a:solidFill>
              </a:rPr>
              <a:t> Шопен (1810-1849). </a:t>
            </a:r>
          </a:p>
          <a:p>
            <a:r>
              <a:rPr lang="ru-RU" sz="3400" dirty="0" smtClean="0">
                <a:solidFill>
                  <a:schemeClr val="tx1"/>
                </a:solidFill>
              </a:rPr>
              <a:t>Польский пианист – виртуоз, композитор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Мареев\Desktop\250px-Chopin,_by_Wodzins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548680"/>
            <a:ext cx="4104456" cy="5469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676818"/>
            <a:ext cx="8712968" cy="543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7537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31224" cy="20203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Дом-музей Шопена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949280"/>
            <a:ext cx="9144000" cy="63631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/>
              <a:t>Дом </a:t>
            </a:r>
            <a:r>
              <a:rPr lang="ru-RU" sz="2800" dirty="0"/>
              <a:t>где родился Шопен в </a:t>
            </a:r>
            <a:r>
              <a:rPr lang="ru-RU" sz="2800" dirty="0" err="1"/>
              <a:t>Желязовой</a:t>
            </a:r>
            <a:r>
              <a:rPr lang="ru-RU" sz="2800" dirty="0"/>
              <a:t> Воле </a:t>
            </a:r>
            <a:r>
              <a:rPr lang="ru-RU" sz="2800" dirty="0" smtClean="0"/>
              <a:t>под Варшавой.</a:t>
            </a:r>
            <a:endParaRPr lang="ru-RU" sz="2800" dirty="0"/>
          </a:p>
        </p:txBody>
      </p:sp>
      <p:pic>
        <p:nvPicPr>
          <p:cNvPr id="2050" name="Picture 2" descr="http://www.muz-urok.ru/shopen/zelazowa_wo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496944" cy="5184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88640" y="836712"/>
            <a:ext cx="8229600" cy="1143000"/>
          </a:xfrm>
        </p:spPr>
        <p:txBody>
          <a:bodyPr/>
          <a:lstStyle/>
          <a:p>
            <a:r>
              <a:rPr lang="ru-RU" dirty="0" smtClean="0"/>
              <a:t>Стихи о Шопене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132856"/>
            <a:ext cx="6851104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/>
              <a:t> </a:t>
            </a:r>
            <a:endParaRPr lang="ru-RU" dirty="0"/>
          </a:p>
          <a:p>
            <a:pPr>
              <a:buNone/>
            </a:pPr>
            <a:r>
              <a:rPr lang="ru-RU" i="1" dirty="0"/>
              <a:t>В этом доме родился Шопен.</a:t>
            </a:r>
            <a:endParaRPr lang="ru-RU" dirty="0"/>
          </a:p>
          <a:p>
            <a:pPr>
              <a:buNone/>
            </a:pPr>
            <a:r>
              <a:rPr lang="ru-RU" i="1" dirty="0"/>
              <a:t>Тишина здесь, как пауза в хоре.</a:t>
            </a:r>
            <a:endParaRPr lang="ru-RU" dirty="0"/>
          </a:p>
          <a:p>
            <a:pPr>
              <a:buNone/>
            </a:pPr>
            <a:r>
              <a:rPr lang="ru-RU" i="1" dirty="0"/>
              <a:t>И так властно берет меня в плен</a:t>
            </a:r>
            <a:endParaRPr lang="ru-RU" dirty="0"/>
          </a:p>
          <a:p>
            <a:pPr>
              <a:buNone/>
            </a:pPr>
            <a:r>
              <a:rPr lang="ru-RU" i="1" dirty="0"/>
              <a:t>Ощущенье восторга и горя.</a:t>
            </a:r>
            <a:endParaRPr lang="ru-RU" dirty="0"/>
          </a:p>
          <a:p>
            <a:pPr>
              <a:buNone/>
            </a:pPr>
            <a:r>
              <a:rPr lang="ru-RU" i="1" dirty="0"/>
              <a:t> </a:t>
            </a:r>
            <a:endParaRPr lang="ru-RU" dirty="0"/>
          </a:p>
          <a:p>
            <a:endParaRPr lang="ru-RU" dirty="0"/>
          </a:p>
        </p:txBody>
      </p:sp>
      <p:pic>
        <p:nvPicPr>
          <p:cNvPr id="4" name="Picture 2" descr="http://www.muz-urok.ru/shopen/chopin_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4107" y="116632"/>
            <a:ext cx="3086793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Хронология жизни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69916929"/>
              </p:ext>
            </p:extLst>
          </p:nvPr>
        </p:nvGraphicFramePr>
        <p:xfrm>
          <a:off x="23277" y="764704"/>
          <a:ext cx="9085227" cy="6166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420"/>
                <a:gridCol w="7464807"/>
              </a:tblGrid>
              <a:tr h="832859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1810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Родился в </a:t>
                      </a:r>
                      <a:r>
                        <a:rPr lang="ru-RU" sz="2000" dirty="0" err="1" smtClean="0"/>
                        <a:t>Желязовой</a:t>
                      </a:r>
                      <a:r>
                        <a:rPr lang="ru-RU" sz="2000" dirty="0" smtClean="0"/>
                        <a:t> Воле</a:t>
                      </a:r>
                      <a:endParaRPr lang="ru-RU" sz="2000" dirty="0"/>
                    </a:p>
                  </a:txBody>
                  <a:tcPr/>
                </a:tc>
              </a:tr>
              <a:tr h="832859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1818</a:t>
                      </a:r>
                    </a:p>
                    <a:p>
                      <a:endParaRPr lang="ru-RU" sz="2000" dirty="0" smtClean="0"/>
                    </a:p>
                    <a:p>
                      <a:r>
                        <a:rPr lang="ru-RU" sz="2000" dirty="0" smtClean="0"/>
                        <a:t>1829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Первое публичное выступление во дворце князя  в Варшаве. </a:t>
                      </a:r>
                    </a:p>
                    <a:p>
                      <a:endParaRPr lang="ru-RU" sz="2000" dirty="0" smtClean="0"/>
                    </a:p>
                    <a:p>
                      <a:r>
                        <a:rPr lang="ru-RU" sz="2000" dirty="0" smtClean="0"/>
                        <a:t>Окончил учёбу в Главной школе музыки. </a:t>
                      </a:r>
                      <a:endParaRPr lang="ru-RU" sz="2000" dirty="0"/>
                    </a:p>
                  </a:txBody>
                  <a:tcPr/>
                </a:tc>
              </a:tr>
              <a:tr h="832859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1830</a:t>
                      </a:r>
                    </a:p>
                    <a:p>
                      <a:endParaRPr lang="ru-RU" sz="2000" dirty="0" smtClean="0"/>
                    </a:p>
                    <a:p>
                      <a:r>
                        <a:rPr lang="ru-RU" sz="2000" dirty="0" smtClean="0"/>
                        <a:t>1831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Уезжает</a:t>
                      </a:r>
                      <a:r>
                        <a:rPr lang="ru-RU" sz="2000" baseline="0" dirty="0" smtClean="0"/>
                        <a:t> из Польши в Вену. </a:t>
                      </a:r>
                    </a:p>
                    <a:p>
                      <a:endParaRPr lang="ru-RU" sz="2000" baseline="0" dirty="0" smtClean="0"/>
                    </a:p>
                    <a:p>
                      <a:r>
                        <a:rPr lang="ru-RU" sz="2000" baseline="0" dirty="0" smtClean="0"/>
                        <a:t>Переезжает в Париж. </a:t>
                      </a:r>
                      <a:endParaRPr lang="ru-RU" sz="2000" dirty="0"/>
                    </a:p>
                  </a:txBody>
                  <a:tcPr/>
                </a:tc>
              </a:tr>
              <a:tr h="832859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1831</a:t>
                      </a:r>
                    </a:p>
                    <a:p>
                      <a:endParaRPr lang="ru-RU" sz="2000" dirty="0" smtClean="0"/>
                    </a:p>
                    <a:p>
                      <a:r>
                        <a:rPr lang="ru-RU" sz="2000" dirty="0" smtClean="0"/>
                        <a:t>1837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Успех в Париже: концерты, уроки, публикации. </a:t>
                      </a:r>
                    </a:p>
                    <a:p>
                      <a:endParaRPr lang="ru-RU" sz="2000" dirty="0" smtClean="0"/>
                    </a:p>
                    <a:p>
                      <a:r>
                        <a:rPr lang="ru-RU" sz="2000" dirty="0" smtClean="0"/>
                        <a:t>Путешествие в Лондон.</a:t>
                      </a:r>
                      <a:r>
                        <a:rPr lang="ru-RU" sz="2000" baseline="0" dirty="0" smtClean="0"/>
                        <a:t> 1</a:t>
                      </a:r>
                      <a:r>
                        <a:rPr lang="ru-RU" sz="2000" dirty="0" smtClean="0"/>
                        <a:t>2 этюдов опубликованы. </a:t>
                      </a:r>
                      <a:endParaRPr lang="ru-RU" sz="2000" dirty="0"/>
                    </a:p>
                  </a:txBody>
                  <a:tcPr/>
                </a:tc>
              </a:tr>
              <a:tr h="832859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1840 -1843</a:t>
                      </a:r>
                    </a:p>
                    <a:p>
                      <a:endParaRPr lang="ru-RU" sz="2000" dirty="0" smtClean="0"/>
                    </a:p>
                    <a:p>
                      <a:r>
                        <a:rPr lang="ru-RU" sz="2000" dirty="0" smtClean="0"/>
                        <a:t>1844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Период активной деятельности: публикация сочинений. </a:t>
                      </a:r>
                    </a:p>
                    <a:p>
                      <a:endParaRPr lang="ru-RU" sz="2000" dirty="0" smtClean="0"/>
                    </a:p>
                    <a:p>
                      <a:r>
                        <a:rPr lang="ru-RU" sz="2000" dirty="0" smtClean="0"/>
                        <a:t>Смерть отца. </a:t>
                      </a:r>
                      <a:endParaRPr lang="ru-RU" sz="2000" dirty="0"/>
                    </a:p>
                  </a:txBody>
                  <a:tcPr/>
                </a:tc>
              </a:tr>
              <a:tr h="832859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1847</a:t>
                      </a:r>
                    </a:p>
                    <a:p>
                      <a:endParaRPr lang="ru-RU" sz="2000" dirty="0" smtClean="0"/>
                    </a:p>
                    <a:p>
                      <a:r>
                        <a:rPr lang="ru-RU" sz="2000" dirty="0" smtClean="0"/>
                        <a:t>1849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Состояние</a:t>
                      </a:r>
                      <a:r>
                        <a:rPr lang="ru-RU" sz="2000" baseline="0" dirty="0" smtClean="0"/>
                        <a:t> здоровья ухудшается. (болезнь легких).</a:t>
                      </a:r>
                    </a:p>
                    <a:p>
                      <a:endParaRPr lang="ru-RU" sz="2000" baseline="0" dirty="0" smtClean="0"/>
                    </a:p>
                    <a:p>
                      <a:r>
                        <a:rPr lang="ru-RU" sz="2000" baseline="0" dirty="0" smtClean="0"/>
                        <a:t>17 0ктября умирает в парижской квартире на </a:t>
                      </a:r>
                      <a:r>
                        <a:rPr lang="ru-RU" sz="2000" baseline="0" dirty="0" err="1" smtClean="0"/>
                        <a:t>Вандомской</a:t>
                      </a:r>
                      <a:r>
                        <a:rPr lang="ru-RU" sz="2000" baseline="0" dirty="0" smtClean="0"/>
                        <a:t> площади. 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28" y="116632"/>
            <a:ext cx="4608512" cy="6246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1704" y="6409823"/>
            <a:ext cx="8892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Варшава. Храм </a:t>
            </a:r>
            <a:r>
              <a:rPr lang="ru-RU" b="1" dirty="0"/>
              <a:t>Святого Креста, в котором находится сердце Ф. </a:t>
            </a:r>
            <a:r>
              <a:rPr lang="ru-RU" b="1" dirty="0" smtClean="0"/>
              <a:t>Шопена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13326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212976" y="7096546"/>
            <a:ext cx="370384" cy="292894"/>
          </a:xfrm>
        </p:spPr>
        <p:txBody>
          <a:bodyPr>
            <a:noAutofit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1718"/>
            <a:ext cx="8280920" cy="583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56792" y="6309320"/>
            <a:ext cx="610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З</a:t>
            </a:r>
            <a:r>
              <a:rPr lang="ru-RU" dirty="0" smtClean="0"/>
              <a:t>десь </a:t>
            </a:r>
            <a:r>
              <a:rPr lang="ru-RU" dirty="0"/>
              <a:t>хранится урна с сердцем Фредерика </a:t>
            </a:r>
            <a:r>
              <a:rPr lang="ru-RU" dirty="0" smtClean="0"/>
              <a:t>Шопена.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6280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68952" cy="642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0370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342</Words>
  <Application>Microsoft Office PowerPoint</Application>
  <PresentationFormat>Экран (4:3)</PresentationFormat>
  <Paragraphs>102</Paragraphs>
  <Slides>19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«Не молкнет сердце чуткое Шопена…»</vt:lpstr>
      <vt:lpstr>Не молкнет сердце чуткое Шопена…</vt:lpstr>
      <vt:lpstr>Слайд 3</vt:lpstr>
      <vt:lpstr>Дом-музей Шопена</vt:lpstr>
      <vt:lpstr>Стихи о Шопене</vt:lpstr>
      <vt:lpstr>Хронология жизни</vt:lpstr>
      <vt:lpstr>Слайд 7</vt:lpstr>
      <vt:lpstr>Слайд 8</vt:lpstr>
      <vt:lpstr>Слайд 9</vt:lpstr>
      <vt:lpstr>Портрет Шопена работы  Эжена Делакруа - 1838</vt:lpstr>
      <vt:lpstr>Слайд 11</vt:lpstr>
      <vt:lpstr>«Поэт фортепиано» «Добрый гений пианизма» Ф. Лист. </vt:lpstr>
      <vt:lpstr>Танцы: полонез, мазурка.</vt:lpstr>
      <vt:lpstr>Полонез. Польский народный танец – шествие. </vt:lpstr>
      <vt:lpstr>Мазурка. Старинный польский танец.</vt:lpstr>
      <vt:lpstr>Кто из них Шопен?</vt:lpstr>
      <vt:lpstr>Найдите соответствие между танцем и страной.</vt:lpstr>
      <vt:lpstr>Вальс.  Немецкий народный танец. </vt:lpstr>
      <vt:lpstr>Горсть земли.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 молкнет сердце чуткое Шопена…</dc:title>
  <dc:creator>Мареев</dc:creator>
  <cp:lastModifiedBy>Александр</cp:lastModifiedBy>
  <cp:revision>53</cp:revision>
  <dcterms:created xsi:type="dcterms:W3CDTF">2012-01-08T10:41:37Z</dcterms:created>
  <dcterms:modified xsi:type="dcterms:W3CDTF">2015-01-30T16:09:43Z</dcterms:modified>
</cp:coreProperties>
</file>