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37" r:id="rId2"/>
  </p:sldMasterIdLst>
  <p:notesMasterIdLst>
    <p:notesMasterId r:id="rId34"/>
  </p:notesMasterIdLst>
  <p:handoutMasterIdLst>
    <p:handoutMasterId r:id="rId35"/>
  </p:handoutMasterIdLst>
  <p:sldIdLst>
    <p:sldId id="359" r:id="rId3"/>
    <p:sldId id="361" r:id="rId4"/>
    <p:sldId id="338" r:id="rId5"/>
    <p:sldId id="339" r:id="rId6"/>
    <p:sldId id="340" r:id="rId7"/>
    <p:sldId id="341" r:id="rId8"/>
    <p:sldId id="342" r:id="rId9"/>
    <p:sldId id="279" r:id="rId10"/>
    <p:sldId id="257" r:id="rId11"/>
    <p:sldId id="351" r:id="rId12"/>
    <p:sldId id="353" r:id="rId13"/>
    <p:sldId id="303" r:id="rId14"/>
    <p:sldId id="283" r:id="rId15"/>
    <p:sldId id="284" r:id="rId16"/>
    <p:sldId id="343" r:id="rId17"/>
    <p:sldId id="335" r:id="rId18"/>
    <p:sldId id="345" r:id="rId19"/>
    <p:sldId id="346" r:id="rId20"/>
    <p:sldId id="357" r:id="rId21"/>
    <p:sldId id="281" r:id="rId22"/>
    <p:sldId id="262" r:id="rId23"/>
    <p:sldId id="285" r:id="rId24"/>
    <p:sldId id="286" r:id="rId25"/>
    <p:sldId id="334" r:id="rId26"/>
    <p:sldId id="355" r:id="rId27"/>
    <p:sldId id="358" r:id="rId28"/>
    <p:sldId id="328" r:id="rId29"/>
    <p:sldId id="329" r:id="rId30"/>
    <p:sldId id="330" r:id="rId31"/>
    <p:sldId id="331" r:id="rId32"/>
    <p:sldId id="332" r:id="rId33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анек" initials="С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66"/>
    <a:srgbClr val="CC00FF"/>
    <a:srgbClr val="FFFFFF"/>
    <a:srgbClr val="333399"/>
    <a:srgbClr val="99CCFF"/>
    <a:srgbClr val="FF6699"/>
    <a:srgbClr val="CCFFCC"/>
    <a:srgbClr val="66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91" autoAdjust="0"/>
    <p:restoredTop sz="94746" autoAdjust="0"/>
  </p:normalViewPr>
  <p:slideViewPr>
    <p:cSldViewPr>
      <p:cViewPr varScale="1">
        <p:scale>
          <a:sx n="73" d="100"/>
          <a:sy n="73" d="100"/>
        </p:scale>
        <p:origin x="-10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D6F26FB-7852-45F0-AF9E-39332E57C2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B1E0F27-304B-4217-B67E-33884FB06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83B173-01B8-495B-8AA6-447C82465FC6}" type="slidenum">
              <a:rPr lang="ru-RU" smtClean="0"/>
              <a:pPr/>
              <a:t>2</a:t>
            </a:fld>
            <a:endParaRPr lang="ru-RU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07395D-A33D-4A87-8FA9-124E41BF673D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5CF2F5-4D2E-4D7B-A0EF-4CAAF45D5CC7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1CA3F3-8088-4B17-9919-6028E97CBB71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2DDFA6-5B86-4D1C-94B5-A0436F1B8C10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5A07D6-E755-41F0-A580-D3A1D8055CC9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B8EDEC-D3CD-4EDD-A13D-166EF2B53C7E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9325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325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37C04-1A83-4E50-BD59-6D364372D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1CBBC4-18AA-43AB-A266-38851592A5EA}" type="datetimeFigureOut">
              <a:rPr lang="ru-RU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2B453-1BBA-4615-99AD-14F5903E8A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72F88A-DB27-4F54-9299-1B954EF0A65A}" type="datetimeFigureOut">
              <a:rPr lang="ru-RU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D2228-6F4B-4217-A81B-A3A637F1AD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6C487F-6188-4972-9ADB-C8C6F16B40E7}" type="datetimeFigureOut">
              <a:rPr lang="ru-RU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2521B-E3D3-41EB-995E-91F1BC39CD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7B27DD60-DBB6-4002-97CF-984EA4B3F646}" type="datetimeFigureOut">
              <a:rPr lang="ru-RU"/>
              <a:pPr/>
              <a:t>28.01.2015</a:t>
            </a:fld>
            <a:endParaRPr lang="ru-RU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4C55259-FCC7-4253-B480-83FF73D879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868707-A019-42C1-9881-572906B7532D}" type="datetimeFigureOut">
              <a:rPr lang="ru-RU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8C217-1537-4EDC-98CC-A17D0B4625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9B485B-90D1-49FD-9CA8-7DF83AB15D37}" type="datetimeFigureOut">
              <a:rPr lang="ru-RU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C73A1-7C50-4FE6-8C56-E201241A27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E90B4E-DDE3-4183-8A09-5F7982188103}" type="datetimeFigureOut">
              <a:rPr lang="ru-RU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16564-E20D-41AE-AAA8-69F601DABB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770D27-392B-4FBB-A02F-3469CE4AF718}" type="datetimeFigureOut">
              <a:rPr lang="ru-RU"/>
              <a:pPr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E8B49-214D-45A8-BC4F-BAA5EB7F48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F249FB-284C-48A9-A103-13CEAA64E85B}" type="datetimeFigureOut">
              <a:rPr lang="ru-RU"/>
              <a:pPr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F1DEA-573F-4018-B235-77886FC6A7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BCF4DA-BEF2-4462-B5BB-6DCD876C8F86}" type="datetimeFigureOut">
              <a:rPr lang="ru-RU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6375B-8C02-4D87-84B1-DA0EDEF231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61B7C2-0FAB-4035-9621-803A37B4F159}" type="datetimeFigureOut">
              <a:rPr lang="ru-RU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D182A-34D3-4925-8E71-D6720AD86B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2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6" name="Rectangle 68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7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7747DC4-C061-441B-9169-B40E7E280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14FA31F-DA21-4475-980C-61D0B2D408F2}" type="datetimeFigureOut">
              <a:rPr lang="ru-RU"/>
              <a:pPr/>
              <a:t>28.01.2015</a:t>
            </a:fld>
            <a:endParaRPr lang="ru-RU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0359FED-5B41-4F9E-9EE7-85DE1FF98FB2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Documents%20and%20Settings\Admin\&#1052;&#1086;&#1080;%20&#1076;&#1086;&#1082;&#1091;&#1084;&#1077;&#1085;&#1090;&#1099;\&#1091;&#1075;\&#1091;&#1075;\kenny_g_-_havana.mp3" TargetMode="Externa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hyperlink" Target="http://img-fotki.yandex.ru/get/9/bezmein1991.38/0_6333_7bcd917b_XL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2.jpe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7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827088" y="260350"/>
            <a:ext cx="7343775" cy="22875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48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Экологическая безопасность</a:t>
            </a:r>
            <a:endParaRPr lang="en-US" sz="48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eaLnBrk="0" hangingPunct="0"/>
            <a:endParaRPr lang="ru-RU" sz="48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8854" name="Rectangle 6" descr="2010-01-05_082436"/>
          <p:cNvSpPr>
            <a:spLocks noChangeArrowheads="1"/>
          </p:cNvSpPr>
          <p:nvPr/>
        </p:nvSpPr>
        <p:spPr bwMode="auto">
          <a:xfrm>
            <a:off x="3898900" y="2613383"/>
            <a:ext cx="5245100" cy="258532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tabLst>
                <a:tab pos="723900" algn="l"/>
                <a:tab pos="3060700" algn="ctr"/>
              </a:tabLst>
            </a:pPr>
            <a:r>
              <a:rPr lang="ru-RU" b="1" u="sng" dirty="0" smtClean="0">
                <a:solidFill>
                  <a:srgbClr val="333399"/>
                </a:solidFill>
                <a:latin typeface="Times New Roman" pitchFamily="18" charset="0"/>
              </a:rPr>
              <a:t>Зверева Ирина Валентиновна</a:t>
            </a:r>
            <a:endParaRPr lang="ru-RU" b="1" u="sng" dirty="0">
              <a:solidFill>
                <a:srgbClr val="333399"/>
              </a:solidFill>
              <a:latin typeface="Times New Roman" pitchFamily="18" charset="0"/>
            </a:endParaRPr>
          </a:p>
          <a:p>
            <a:pPr algn="l">
              <a:tabLst>
                <a:tab pos="723900" algn="l"/>
                <a:tab pos="3060700" algn="ctr"/>
              </a:tabLst>
            </a:pPr>
            <a:endParaRPr lang="ru-RU" u="sng" dirty="0">
              <a:solidFill>
                <a:srgbClr val="333399"/>
              </a:solidFill>
              <a:latin typeface="Times New Roman" pitchFamily="18" charset="0"/>
            </a:endParaRPr>
          </a:p>
          <a:p>
            <a:pPr algn="l">
              <a:tabLst>
                <a:tab pos="723900" algn="l"/>
                <a:tab pos="3060700" algn="ctr"/>
              </a:tabLst>
            </a:pPr>
            <a:r>
              <a:rPr lang="ru-RU" b="1" dirty="0">
                <a:solidFill>
                  <a:srgbClr val="333399"/>
                </a:solidFill>
                <a:latin typeface="Times New Roman" pitchFamily="18" charset="0"/>
              </a:rPr>
              <a:t>учитель начальных классов </a:t>
            </a:r>
            <a:endParaRPr lang="ru-RU" dirty="0">
              <a:solidFill>
                <a:srgbClr val="333399"/>
              </a:solidFill>
              <a:latin typeface="Times New Roman" pitchFamily="18" charset="0"/>
            </a:endParaRPr>
          </a:p>
          <a:p>
            <a:pPr algn="l">
              <a:tabLst>
                <a:tab pos="723900" algn="l"/>
                <a:tab pos="3060700" algn="ctr"/>
              </a:tabLst>
            </a:pPr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</a:rPr>
              <a:t>МКОУ «</a:t>
            </a:r>
            <a:r>
              <a:rPr lang="ru-RU" b="1" dirty="0" err="1" smtClean="0">
                <a:solidFill>
                  <a:srgbClr val="333399"/>
                </a:solidFill>
                <a:latin typeface="Times New Roman" pitchFamily="18" charset="0"/>
              </a:rPr>
              <a:t>Яровщинская</a:t>
            </a:r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</a:rPr>
              <a:t> начальная школа – детский сад»</a:t>
            </a:r>
            <a:endParaRPr lang="ru-RU" b="1" dirty="0">
              <a:solidFill>
                <a:srgbClr val="333399"/>
              </a:solidFill>
              <a:latin typeface="Times New Roman" pitchFamily="18" charset="0"/>
            </a:endParaRPr>
          </a:p>
          <a:p>
            <a:pPr algn="l">
              <a:tabLst>
                <a:tab pos="723900" algn="l"/>
                <a:tab pos="3060700" algn="ctr"/>
              </a:tabLst>
            </a:pPr>
            <a:endParaRPr lang="ru-RU" dirty="0">
              <a:solidFill>
                <a:srgbClr val="333399"/>
              </a:solidFill>
              <a:latin typeface="Times New Roman" pitchFamily="18" charset="0"/>
            </a:endParaRPr>
          </a:p>
          <a:p>
            <a:pPr algn="l">
              <a:tabLst>
                <a:tab pos="723900" algn="l"/>
                <a:tab pos="3060700" algn="ctr"/>
              </a:tabLst>
            </a:pPr>
            <a:r>
              <a:rPr lang="ru-RU" b="1" dirty="0">
                <a:solidFill>
                  <a:srgbClr val="333399"/>
                </a:solidFill>
                <a:latin typeface="Times New Roman" pitchFamily="18" charset="0"/>
              </a:rPr>
              <a:t>Педагогический стаж   </a:t>
            </a:r>
            <a:r>
              <a:rPr lang="ru-RU" b="1" u="sng" dirty="0" smtClean="0">
                <a:solidFill>
                  <a:srgbClr val="333399"/>
                </a:solidFill>
                <a:latin typeface="Times New Roman" pitchFamily="18" charset="0"/>
              </a:rPr>
              <a:t>30 </a:t>
            </a:r>
            <a:r>
              <a:rPr lang="ru-RU" b="1" u="sng" dirty="0">
                <a:solidFill>
                  <a:srgbClr val="333399"/>
                </a:solidFill>
                <a:latin typeface="Times New Roman" pitchFamily="18" charset="0"/>
              </a:rPr>
              <a:t>лет</a:t>
            </a:r>
          </a:p>
          <a:p>
            <a:pPr algn="l">
              <a:tabLst>
                <a:tab pos="723900" algn="l"/>
                <a:tab pos="3060700" algn="ctr"/>
              </a:tabLst>
            </a:pPr>
            <a:endParaRPr lang="ru-RU" dirty="0">
              <a:solidFill>
                <a:srgbClr val="333399"/>
              </a:solidFill>
              <a:latin typeface="Times New Roman" pitchFamily="18" charset="0"/>
            </a:endParaRPr>
          </a:p>
          <a:p>
            <a:pPr algn="l">
              <a:tabLst>
                <a:tab pos="723900" algn="l"/>
                <a:tab pos="3060700" algn="ctr"/>
              </a:tabLst>
            </a:pPr>
            <a:r>
              <a:rPr lang="ru-RU" b="1" dirty="0">
                <a:solidFill>
                  <a:srgbClr val="333399"/>
                </a:solidFill>
                <a:latin typeface="Times New Roman" pitchFamily="18" charset="0"/>
              </a:rPr>
              <a:t>Квалификационная категория   </a:t>
            </a:r>
            <a:r>
              <a:rPr lang="ru-RU" b="1" u="sng" dirty="0" smtClean="0">
                <a:solidFill>
                  <a:srgbClr val="333399"/>
                </a:solidFill>
                <a:latin typeface="Times New Roman" pitchFamily="18" charset="0"/>
              </a:rPr>
              <a:t>первая</a:t>
            </a:r>
            <a:endParaRPr lang="ru-RU" b="1" u="sng" dirty="0">
              <a:solidFill>
                <a:srgbClr val="3333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9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8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4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88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9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88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Цель урока: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245350"/>
            <a:ext cx="8229600" cy="431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ru-RU" sz="2400" smtClean="0"/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900113" y="1700213"/>
            <a:ext cx="7488237" cy="30972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i="1">
                <a:latin typeface="Verdana" pitchFamily="34" charset="0"/>
              </a:rPr>
              <a:t>Узнать, как попадают к нам в организм</a:t>
            </a:r>
          </a:p>
          <a:p>
            <a:pPr algn="ctr"/>
            <a:endParaRPr lang="ru-RU" sz="2400" i="1">
              <a:latin typeface="Verdana" pitchFamily="34" charset="0"/>
            </a:endParaRPr>
          </a:p>
          <a:p>
            <a:pPr algn="ctr"/>
            <a:r>
              <a:rPr lang="ru-RU" sz="2400" i="1">
                <a:latin typeface="Verdana" pitchFamily="34" charset="0"/>
              </a:rPr>
              <a:t>вредные вещества из окружающей среды</a:t>
            </a:r>
          </a:p>
          <a:p>
            <a:pPr algn="ctr"/>
            <a:endParaRPr lang="ru-RU" sz="2400" i="1">
              <a:latin typeface="Verdana" pitchFamily="34" charset="0"/>
            </a:endParaRPr>
          </a:p>
          <a:p>
            <a:pPr algn="ctr"/>
            <a:r>
              <a:rPr lang="ru-RU" sz="2400" i="1">
                <a:latin typeface="Verdana" pitchFamily="34" charset="0"/>
              </a:rPr>
              <a:t>и научиться защищаться от их вредного </a:t>
            </a:r>
          </a:p>
          <a:p>
            <a:pPr algn="ctr"/>
            <a:endParaRPr lang="ru-RU" sz="2400" i="1">
              <a:latin typeface="Verdana" pitchFamily="34" charset="0"/>
            </a:endParaRPr>
          </a:p>
          <a:p>
            <a:pPr algn="ctr"/>
            <a:r>
              <a:rPr lang="ru-RU" sz="2400" i="1">
                <a:latin typeface="Verdana" pitchFamily="34" charset="0"/>
              </a:rPr>
              <a:t>воздействия.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04" name="Picture 4" descr="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260350"/>
            <a:ext cx="6740525" cy="6134100"/>
          </a:xfrm>
          <a:noFill/>
          <a:ln w="25400">
            <a:solidFill>
              <a:schemeClr val="tx1"/>
            </a:solidFill>
          </a:ln>
        </p:spPr>
      </p:pic>
      <p:sp>
        <p:nvSpPr>
          <p:cNvPr id="51205" name="AutoShape 5"/>
          <p:cNvSpPr>
            <a:spLocks noChangeArrowheads="1"/>
          </p:cNvSpPr>
          <p:nvPr/>
        </p:nvSpPr>
        <p:spPr bwMode="auto">
          <a:xfrm rot="12922031">
            <a:off x="1258888" y="1125538"/>
            <a:ext cx="2232025" cy="1512887"/>
          </a:xfrm>
          <a:prstGeom prst="leftArrow">
            <a:avLst>
              <a:gd name="adj1" fmla="val 50000"/>
              <a:gd name="adj2" fmla="val 36884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sz="3200"/>
              <a:t>вода</a:t>
            </a:r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auto">
          <a:xfrm rot="5400000">
            <a:off x="3636169" y="5012531"/>
            <a:ext cx="1511300" cy="15128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r>
              <a:rPr lang="ru-RU" sz="2800"/>
              <a:t>Продукты</a:t>
            </a:r>
          </a:p>
          <a:p>
            <a:pPr algn="ctr"/>
            <a:r>
              <a:rPr lang="ru-RU" sz="2800"/>
              <a:t>питания</a:t>
            </a:r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auto">
          <a:xfrm rot="-2647430">
            <a:off x="5508625" y="908050"/>
            <a:ext cx="2232025" cy="1512888"/>
          </a:xfrm>
          <a:prstGeom prst="leftArrow">
            <a:avLst>
              <a:gd name="adj1" fmla="val 50000"/>
              <a:gd name="adj2" fmla="val 36884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/>
              <a:t>воздух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nimBg="1"/>
      <p:bldP spid="51206" grpId="0" animBg="1"/>
      <p:bldP spid="5120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8" descr="-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938"/>
            <a:ext cx="3022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7" descr="IMSYFCAU2MIY2CAF2AZZACAV9IFT9CA8RJOD1CA7UDBIXCAM58LV9CA73CY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" y="4675188"/>
            <a:ext cx="2951163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29" descr="Картинка 11 из 321728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4525" y="4691063"/>
            <a:ext cx="2827338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5" descr="i?id=26310307&amp;tov=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7763" y="2420938"/>
            <a:ext cx="2916237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23" descr="i?id=41399734&amp;tov=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0"/>
            <a:ext cx="28797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249238" y="-249238"/>
            <a:ext cx="3486151" cy="2784476"/>
          </a:xfrm>
          <a:prstGeom prst="rect">
            <a:avLst/>
          </a:prstGeom>
          <a:noFill/>
        </p:spPr>
      </p:pic>
      <p:pic>
        <p:nvPicPr>
          <p:cNvPr id="106502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67413" y="-249238"/>
            <a:ext cx="3425825" cy="2790826"/>
          </a:xfrm>
          <a:prstGeom prst="rect">
            <a:avLst/>
          </a:prstGeom>
          <a:noFill/>
        </p:spPr>
      </p:pic>
      <p:pic>
        <p:nvPicPr>
          <p:cNvPr id="106503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00874" y="2357430"/>
            <a:ext cx="2871324" cy="2214578"/>
          </a:xfrm>
          <a:prstGeom prst="rect">
            <a:avLst/>
          </a:prstGeom>
          <a:noFill/>
          <a:ln w="9525">
            <a:solidFill>
              <a:schemeClr val="tx2">
                <a:lumMod val="10000"/>
              </a:schemeClr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6504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43636" y="4643446"/>
            <a:ext cx="3000364" cy="2214554"/>
          </a:xfrm>
          <a:prstGeom prst="rect">
            <a:avLst/>
          </a:prstGeom>
          <a:noFill/>
          <a:ln w="9525">
            <a:solidFill>
              <a:schemeClr val="tx2">
                <a:lumMod val="10000"/>
              </a:schemeClr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179" name="Text Box 27" descr="2010-01-05_082436"/>
          <p:cNvSpPr txBox="1">
            <a:spLocks noChangeArrowheads="1"/>
          </p:cNvSpPr>
          <p:nvPr/>
        </p:nvSpPr>
        <p:spPr bwMode="auto">
          <a:xfrm>
            <a:off x="71438" y="-71438"/>
            <a:ext cx="804862" cy="15700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>
                <a:solidFill>
                  <a:srgbClr val="FFFF00"/>
                </a:solidFill>
              </a:rPr>
              <a:t>1</a:t>
            </a:r>
            <a:endParaRPr lang="ru-RU" sz="9600">
              <a:solidFill>
                <a:srgbClr val="FFFF00"/>
              </a:solidFill>
            </a:endParaRPr>
          </a:p>
        </p:txBody>
      </p:sp>
      <p:sp>
        <p:nvSpPr>
          <p:cNvPr id="7180" name="Text Box 27" descr="2010-01-05_082436"/>
          <p:cNvSpPr txBox="1">
            <a:spLocks noChangeArrowheads="1"/>
          </p:cNvSpPr>
          <p:nvPr/>
        </p:nvSpPr>
        <p:spPr bwMode="auto">
          <a:xfrm>
            <a:off x="8339138" y="0"/>
            <a:ext cx="804862" cy="15700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7181" name="Text Box 27" descr="2010-01-05_082436"/>
          <p:cNvSpPr txBox="1">
            <a:spLocks noChangeArrowheads="1"/>
          </p:cNvSpPr>
          <p:nvPr/>
        </p:nvSpPr>
        <p:spPr bwMode="auto">
          <a:xfrm>
            <a:off x="0" y="2643188"/>
            <a:ext cx="804863" cy="15700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7182" name="Text Box 27" descr="2010-01-05_082436"/>
          <p:cNvSpPr txBox="1">
            <a:spLocks noChangeArrowheads="1"/>
          </p:cNvSpPr>
          <p:nvPr/>
        </p:nvSpPr>
        <p:spPr bwMode="auto">
          <a:xfrm>
            <a:off x="52388" y="5072063"/>
            <a:ext cx="804862" cy="15700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7183" name="Text Box 27" descr="2010-01-05_082436"/>
          <p:cNvSpPr txBox="1">
            <a:spLocks noChangeArrowheads="1"/>
          </p:cNvSpPr>
          <p:nvPr/>
        </p:nvSpPr>
        <p:spPr bwMode="auto">
          <a:xfrm>
            <a:off x="4143375" y="-71438"/>
            <a:ext cx="804863" cy="15700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7184" name="Text Box 27" descr="2010-01-05_082436"/>
          <p:cNvSpPr txBox="1">
            <a:spLocks noChangeArrowheads="1"/>
          </p:cNvSpPr>
          <p:nvPr/>
        </p:nvSpPr>
        <p:spPr bwMode="auto">
          <a:xfrm>
            <a:off x="4286250" y="2714625"/>
            <a:ext cx="804863" cy="15700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7185" name="Text Box 27" descr="2010-01-05_082436"/>
          <p:cNvSpPr txBox="1">
            <a:spLocks noChangeArrowheads="1"/>
          </p:cNvSpPr>
          <p:nvPr/>
        </p:nvSpPr>
        <p:spPr bwMode="auto">
          <a:xfrm>
            <a:off x="8339138" y="2643188"/>
            <a:ext cx="804862" cy="15700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7186" name="Text Box 27" descr="2010-01-05_082436"/>
          <p:cNvSpPr txBox="1">
            <a:spLocks noChangeArrowheads="1"/>
          </p:cNvSpPr>
          <p:nvPr/>
        </p:nvSpPr>
        <p:spPr bwMode="auto">
          <a:xfrm>
            <a:off x="4124325" y="5073650"/>
            <a:ext cx="804863" cy="15700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7187" name="Text Box 27" descr="2010-01-05_082436"/>
          <p:cNvSpPr txBox="1">
            <a:spLocks noChangeArrowheads="1"/>
          </p:cNvSpPr>
          <p:nvPr/>
        </p:nvSpPr>
        <p:spPr bwMode="auto">
          <a:xfrm>
            <a:off x="8196263" y="5073650"/>
            <a:ext cx="804862" cy="15700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solidFill>
                  <a:srgbClr val="FFFF00"/>
                </a:solidFill>
              </a:rPr>
              <a:t>9</a:t>
            </a:r>
          </a:p>
        </p:txBody>
      </p:sp>
      <p:cxnSp>
        <p:nvCxnSpPr>
          <p:cNvPr id="7188" name="Прямая соединительная линия 23"/>
          <p:cNvCxnSpPr>
            <a:cxnSpLocks noChangeShapeType="1"/>
          </p:cNvCxnSpPr>
          <p:nvPr/>
        </p:nvCxnSpPr>
        <p:spPr bwMode="auto">
          <a:xfrm>
            <a:off x="0" y="2357438"/>
            <a:ext cx="9144000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7189" name="Прямая соединительная линия 25"/>
          <p:cNvCxnSpPr>
            <a:cxnSpLocks noChangeShapeType="1"/>
          </p:cNvCxnSpPr>
          <p:nvPr/>
        </p:nvCxnSpPr>
        <p:spPr bwMode="auto">
          <a:xfrm>
            <a:off x="0" y="4643438"/>
            <a:ext cx="9144000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7190" name="Прямая соединительная линия 27"/>
          <p:cNvCxnSpPr>
            <a:cxnSpLocks noChangeShapeType="1"/>
          </p:cNvCxnSpPr>
          <p:nvPr/>
        </p:nvCxnSpPr>
        <p:spPr bwMode="auto">
          <a:xfrm rot="5400000">
            <a:off x="-357187" y="3429000"/>
            <a:ext cx="6858000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7191" name="Прямая соединительная линия 29"/>
          <p:cNvCxnSpPr>
            <a:cxnSpLocks noChangeShapeType="1"/>
          </p:cNvCxnSpPr>
          <p:nvPr/>
        </p:nvCxnSpPr>
        <p:spPr bwMode="auto">
          <a:xfrm rot="5400000" flipH="1" flipV="1">
            <a:off x="2643188" y="3429000"/>
            <a:ext cx="6858000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</p:cxnSp>
      <p:pic>
        <p:nvPicPr>
          <p:cNvPr id="24" name="kenny_g_-_hava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29625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05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7" descr="2010-01-05_082436"/>
          <p:cNvSpPr txBox="1">
            <a:spLocks noChangeArrowheads="1"/>
          </p:cNvSpPr>
          <p:nvPr/>
        </p:nvSpPr>
        <p:spPr bwMode="auto">
          <a:xfrm>
            <a:off x="123825" y="-71438"/>
            <a:ext cx="804863" cy="15700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>
                <a:solidFill>
                  <a:srgbClr val="FFFF00"/>
                </a:solidFill>
              </a:rPr>
              <a:t>1</a:t>
            </a:r>
            <a:endParaRPr lang="ru-RU" sz="9600">
              <a:solidFill>
                <a:srgbClr val="FFFF00"/>
              </a:solidFill>
            </a:endParaRPr>
          </a:p>
        </p:txBody>
      </p:sp>
      <p:sp>
        <p:nvSpPr>
          <p:cNvPr id="10243" name="Text Box 27" descr="2010-01-05_082436"/>
          <p:cNvSpPr txBox="1">
            <a:spLocks noChangeArrowheads="1"/>
          </p:cNvSpPr>
          <p:nvPr/>
        </p:nvSpPr>
        <p:spPr bwMode="auto">
          <a:xfrm>
            <a:off x="8286750" y="0"/>
            <a:ext cx="804863" cy="15700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0244" name="Text Box 27" descr="2010-01-05_082436"/>
          <p:cNvSpPr txBox="1">
            <a:spLocks noChangeArrowheads="1"/>
          </p:cNvSpPr>
          <p:nvPr/>
        </p:nvSpPr>
        <p:spPr bwMode="auto">
          <a:xfrm>
            <a:off x="123825" y="5072063"/>
            <a:ext cx="804863" cy="15700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10245" name="Text Box 27" descr="2010-01-05_082436"/>
          <p:cNvSpPr txBox="1">
            <a:spLocks noChangeArrowheads="1"/>
          </p:cNvSpPr>
          <p:nvPr/>
        </p:nvSpPr>
        <p:spPr bwMode="auto">
          <a:xfrm>
            <a:off x="4286250" y="2714625"/>
            <a:ext cx="804863" cy="15700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10246" name="Text Box 27" descr="2010-01-05_082436"/>
          <p:cNvSpPr txBox="1">
            <a:spLocks noChangeArrowheads="1"/>
          </p:cNvSpPr>
          <p:nvPr/>
        </p:nvSpPr>
        <p:spPr bwMode="auto">
          <a:xfrm>
            <a:off x="8286750" y="5073650"/>
            <a:ext cx="804863" cy="15700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solidFill>
                  <a:srgbClr val="FFFF00"/>
                </a:solidFill>
              </a:rPr>
              <a:t>9</a:t>
            </a:r>
          </a:p>
        </p:txBody>
      </p:sp>
      <p:cxnSp>
        <p:nvCxnSpPr>
          <p:cNvPr id="10247" name="Прямая соединительная линия 23"/>
          <p:cNvCxnSpPr>
            <a:cxnSpLocks noChangeShapeType="1"/>
          </p:cNvCxnSpPr>
          <p:nvPr/>
        </p:nvCxnSpPr>
        <p:spPr bwMode="auto">
          <a:xfrm>
            <a:off x="0" y="2357438"/>
            <a:ext cx="9144000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248" name="Прямая соединительная линия 25"/>
          <p:cNvCxnSpPr>
            <a:cxnSpLocks noChangeShapeType="1"/>
          </p:cNvCxnSpPr>
          <p:nvPr/>
        </p:nvCxnSpPr>
        <p:spPr bwMode="auto">
          <a:xfrm>
            <a:off x="0" y="4643438"/>
            <a:ext cx="9144000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249" name="Прямая соединительная линия 27"/>
          <p:cNvCxnSpPr>
            <a:cxnSpLocks noChangeShapeType="1"/>
          </p:cNvCxnSpPr>
          <p:nvPr/>
        </p:nvCxnSpPr>
        <p:spPr bwMode="auto">
          <a:xfrm rot="5400000">
            <a:off x="-357187" y="3429000"/>
            <a:ext cx="6858000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250" name="Прямая соединительная линия 29"/>
          <p:cNvCxnSpPr>
            <a:cxnSpLocks noChangeShapeType="1"/>
          </p:cNvCxnSpPr>
          <p:nvPr/>
        </p:nvCxnSpPr>
        <p:spPr bwMode="auto">
          <a:xfrm rot="5400000" flipH="1" flipV="1">
            <a:off x="2643188" y="3429000"/>
            <a:ext cx="6858000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</p:cxnSp>
      <p:grpSp>
        <p:nvGrpSpPr>
          <p:cNvPr id="23" name="Прямоугольник 22"/>
          <p:cNvGrpSpPr>
            <a:grpSpLocks/>
          </p:cNvGrpSpPr>
          <p:nvPr/>
        </p:nvGrpSpPr>
        <p:grpSpPr bwMode="auto">
          <a:xfrm>
            <a:off x="-285750" y="-261938"/>
            <a:ext cx="3638550" cy="2925763"/>
            <a:chOff x="-180" y="-165"/>
            <a:chExt cx="2292" cy="1843"/>
          </a:xfrm>
        </p:grpSpPr>
        <p:pic>
          <p:nvPicPr>
            <p:cNvPr id="10251" name="Прямоугольник 2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80" y="-165"/>
              <a:ext cx="2292" cy="1843"/>
            </a:xfrm>
            <a:prstGeom prst="rect">
              <a:avLst/>
            </a:prstGeom>
            <a:noFill/>
          </p:spPr>
        </p:pic>
        <p:sp>
          <p:nvSpPr>
            <p:cNvPr id="10252" name="Text Box 12"/>
            <p:cNvSpPr txBox="1">
              <a:spLocks noChangeArrowheads="1"/>
            </p:cNvSpPr>
            <p:nvPr/>
          </p:nvSpPr>
          <p:spPr bwMode="auto">
            <a:xfrm>
              <a:off x="0" y="0"/>
              <a:ext cx="1935" cy="1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" name="Прямоугольник 24"/>
          <p:cNvGrpSpPr>
            <a:grpSpLocks/>
          </p:cNvGrpSpPr>
          <p:nvPr/>
        </p:nvGrpSpPr>
        <p:grpSpPr bwMode="auto">
          <a:xfrm>
            <a:off x="2713038" y="2097088"/>
            <a:ext cx="3711575" cy="2852737"/>
            <a:chOff x="1709" y="1321"/>
            <a:chExt cx="2338" cy="1797"/>
          </a:xfrm>
        </p:grpSpPr>
        <p:pic>
          <p:nvPicPr>
            <p:cNvPr id="10254" name="Прямоугольник 2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09" y="1321"/>
              <a:ext cx="2338" cy="1797"/>
            </a:xfrm>
            <a:prstGeom prst="rect">
              <a:avLst/>
            </a:prstGeom>
            <a:noFill/>
          </p:spPr>
        </p:pic>
        <p:sp>
          <p:nvSpPr>
            <p:cNvPr id="10255" name="Text Box 15"/>
            <p:cNvSpPr txBox="1">
              <a:spLocks noChangeArrowheads="1"/>
            </p:cNvSpPr>
            <p:nvPr/>
          </p:nvSpPr>
          <p:spPr bwMode="auto">
            <a:xfrm>
              <a:off x="1890" y="1485"/>
              <a:ext cx="1980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" name="Прямоугольник 26"/>
          <p:cNvGrpSpPr>
            <a:grpSpLocks/>
          </p:cNvGrpSpPr>
          <p:nvPr/>
        </p:nvGrpSpPr>
        <p:grpSpPr bwMode="auto">
          <a:xfrm>
            <a:off x="5784850" y="-261938"/>
            <a:ext cx="3640138" cy="2925763"/>
            <a:chOff x="3644" y="-165"/>
            <a:chExt cx="2293" cy="1843"/>
          </a:xfrm>
        </p:grpSpPr>
        <p:pic>
          <p:nvPicPr>
            <p:cNvPr id="10257" name="Прямоугольник 26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44" y="-165"/>
              <a:ext cx="2293" cy="1843"/>
            </a:xfrm>
            <a:prstGeom prst="rect">
              <a:avLst/>
            </a:prstGeom>
            <a:noFill/>
          </p:spPr>
        </p:pic>
        <p:sp>
          <p:nvSpPr>
            <p:cNvPr id="10258" name="Text Box 18"/>
            <p:cNvSpPr txBox="1">
              <a:spLocks noChangeArrowheads="1"/>
            </p:cNvSpPr>
            <p:nvPr/>
          </p:nvSpPr>
          <p:spPr bwMode="auto">
            <a:xfrm>
              <a:off x="3825" y="0"/>
              <a:ext cx="1935" cy="1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" name="Прямоугольник 28"/>
          <p:cNvGrpSpPr>
            <a:grpSpLocks/>
          </p:cNvGrpSpPr>
          <p:nvPr/>
        </p:nvGrpSpPr>
        <p:grpSpPr bwMode="auto">
          <a:xfrm>
            <a:off x="-285750" y="4383088"/>
            <a:ext cx="3638550" cy="2779712"/>
            <a:chOff x="-180" y="2761"/>
            <a:chExt cx="2292" cy="1751"/>
          </a:xfrm>
        </p:grpSpPr>
        <p:pic>
          <p:nvPicPr>
            <p:cNvPr id="10260" name="Прямоугольник 28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80" y="2761"/>
              <a:ext cx="2292" cy="1751"/>
            </a:xfrm>
            <a:prstGeom prst="rect">
              <a:avLst/>
            </a:prstGeom>
            <a:noFill/>
          </p:spPr>
        </p:pic>
        <p:sp>
          <p:nvSpPr>
            <p:cNvPr id="10261" name="Text Box 21"/>
            <p:cNvSpPr txBox="1">
              <a:spLocks noChangeArrowheads="1"/>
            </p:cNvSpPr>
            <p:nvPr/>
          </p:nvSpPr>
          <p:spPr bwMode="auto">
            <a:xfrm>
              <a:off x="0" y="2925"/>
              <a:ext cx="1935" cy="1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" name="Прямоугольник 30"/>
          <p:cNvGrpSpPr>
            <a:grpSpLocks/>
          </p:cNvGrpSpPr>
          <p:nvPr/>
        </p:nvGrpSpPr>
        <p:grpSpPr bwMode="auto">
          <a:xfrm>
            <a:off x="5784850" y="4310063"/>
            <a:ext cx="3640138" cy="2852737"/>
            <a:chOff x="3644" y="2715"/>
            <a:chExt cx="2293" cy="1797"/>
          </a:xfrm>
        </p:grpSpPr>
        <p:pic>
          <p:nvPicPr>
            <p:cNvPr id="10263" name="Прямоугольник 30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44" y="2715"/>
              <a:ext cx="2293" cy="1797"/>
            </a:xfrm>
            <a:prstGeom prst="rect">
              <a:avLst/>
            </a:prstGeom>
            <a:noFill/>
          </p:spPr>
        </p:pic>
        <p:sp>
          <p:nvSpPr>
            <p:cNvPr id="10264" name="Text Box 24"/>
            <p:cNvSpPr txBox="1">
              <a:spLocks noChangeArrowheads="1"/>
            </p:cNvSpPr>
            <p:nvPr/>
          </p:nvSpPr>
          <p:spPr bwMode="auto">
            <a:xfrm>
              <a:off x="3825" y="2880"/>
              <a:ext cx="1935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81338" cy="2357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65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0"/>
            <a:ext cx="3071812" cy="240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65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3" y="2357438"/>
            <a:ext cx="3000375" cy="231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65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6788" y="4572000"/>
            <a:ext cx="3097212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270" name="Прямая соединительная линия 23"/>
          <p:cNvCxnSpPr>
            <a:cxnSpLocks noChangeShapeType="1"/>
          </p:cNvCxnSpPr>
          <p:nvPr/>
        </p:nvCxnSpPr>
        <p:spPr bwMode="auto">
          <a:xfrm>
            <a:off x="0" y="2357438"/>
            <a:ext cx="9144000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271" name="Прямая соединительная линия 25"/>
          <p:cNvCxnSpPr>
            <a:cxnSpLocks noChangeShapeType="1"/>
          </p:cNvCxnSpPr>
          <p:nvPr/>
        </p:nvCxnSpPr>
        <p:spPr bwMode="auto">
          <a:xfrm>
            <a:off x="0" y="4643438"/>
            <a:ext cx="9144000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272" name="Прямая соединительная линия 27"/>
          <p:cNvCxnSpPr>
            <a:cxnSpLocks noChangeShapeType="1"/>
          </p:cNvCxnSpPr>
          <p:nvPr/>
        </p:nvCxnSpPr>
        <p:spPr bwMode="auto">
          <a:xfrm rot="5400000">
            <a:off x="-357187" y="3429000"/>
            <a:ext cx="6858000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273" name="Прямая соединительная линия 29"/>
          <p:cNvCxnSpPr>
            <a:cxnSpLocks noChangeShapeType="1"/>
          </p:cNvCxnSpPr>
          <p:nvPr/>
        </p:nvCxnSpPr>
        <p:spPr bwMode="auto">
          <a:xfrm rot="5400000" flipH="1" flipV="1">
            <a:off x="2643188" y="3429000"/>
            <a:ext cx="6858000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</p:cxnSp>
      <p:pic>
        <p:nvPicPr>
          <p:cNvPr id="20" name="Прямоугольник 19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66925" y="-60325"/>
            <a:ext cx="4937125" cy="2498725"/>
          </a:xfrm>
          <a:prstGeom prst="rect">
            <a:avLst/>
          </a:prstGeom>
          <a:noFill/>
        </p:spPr>
      </p:pic>
      <p:pic>
        <p:nvPicPr>
          <p:cNvPr id="11275" name="Picture 12" descr="IMSYFCAU2MIY2CAF2AZZACAV9IFT9CA8RJOD1CA7UDBIXCAM58LV9CA73CYX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657725"/>
            <a:ext cx="307181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0"/>
            <a:ext cx="514826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4" name="Picture 6" descr="курение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3100"/>
            <a:ext cx="4643438" cy="3714750"/>
          </a:xfrm>
          <a:prstGeom prst="rect">
            <a:avLst/>
          </a:prstGeom>
          <a:noFill/>
        </p:spPr>
      </p:pic>
      <p:pic>
        <p:nvPicPr>
          <p:cNvPr id="37895" name="Picture 7" descr="Рисунок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308850" cy="5443538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smtClean="0">
                <a:solidFill>
                  <a:srgbClr val="00B0F0"/>
                </a:solidFill>
                <a:latin typeface="Minion Pro SmBd" pitchFamily="18" charset="0"/>
              </a:rPr>
              <a:t>Как защититься от загрязнённого воздуха?</a:t>
            </a:r>
          </a:p>
        </p:txBody>
      </p:sp>
      <p:pic>
        <p:nvPicPr>
          <p:cNvPr id="10243" name="Picture 2" descr="http://t3.gstatic.com/images?q=tbn:ANd9GcRhWrN5wqukIDSYXiu2QIexC3zc3ZI3w3Dy-mYFV8Y7Zn67Ed_2P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643063"/>
            <a:ext cx="314325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8" descr="data:image/jpeg;base64,/9j/4AAQSkZJRgABAQAAAQABAAD/2wCEAAkGBhQSERUUExQWFRUVGRgYFhcYGBkYGBwcHRoaGhkcFxgcHCYgHBkjGhoWHy8gIycpLCwsGB4xNTAqNSYrLCkBCQoKDgwOGg8PGiwkHBwpKSwpKSkpKSkpKSkpLCksKSwpLCkpLCksKSksLCkpLCkpLCwtKSwpLCksLCktLCkpLP/AABEIAK4BIQMBIgACEQEDEQH/xAAcAAABBQEBAQAAAAAAAAAAAAAEAQIDBQYABwj/xABGEAABAgQDBAcFBQYEBgMBAAABAhEAAyExBBJBBVFhcQYTIoGRofAUMrHB0SNCUuHxBxVicoKSJDNTohY0k7LC0kNUwyX/xAAbAQADAQEBAQEAAAAAAAAAAAAAAQIDBAUGB//EACcRAAICAQQBAgcBAAAAAAAAAAABAhEhAxIxQQQTUQUiMmFxgaGR/9oADAMBAAIRAxEAPwD2IGFBhUzeESJD6CLZlRmenuNyYRSQazClAY7zbwBjPbN6GYc4ZKlS0FShmJ7JuQ1q2a++Bf2mbcHtEqUhJUrLmYHVQo/JPxMAzP2i4gJynDhgwDmzcjyjx/PepJpQdfs9nwvG1XDdBPJYY/oDherUsBYKQSGWq7bs+/hGNxuBybPxyUuxSkte0wRdH9rf3ZmGDWNVD/wMJsKbLxIWAykLbMn+p2qAWpu3weEtZSqfH5F5cWoPd0eP7QWFLJepCDQalCSa73eBLxd9L9m9Ti54ASE9bNyhNgM6soswo1BFVIwalglIfKK2HdxLaR6p5hAwhDEiEuQAHJIDDWHTcOUqKVUUCxH5ikAESX0h80h6EneT+sPVhVBIWQQkuAaV7rtxhMPhVLJCUlRAJIAdgLnlDAiU2gPfHIOlA++Hoy67o5copLKBB3GhrUUPcYAGhOsKFcNGbfDwggO3ZJoTZ2+hEKhL2u99LbmvAB0wEV0Ni2/TnHSsouDU+A9ax0pdDU5dz+FIVVQCQwA08ngEKJpcN3atxHhDpk3MQABc2AHeGFBeIgvy9fKHhWgo5q5vuhjJZOIKWOYgB3Y1rdhu0q4vGl6MJEzD4wsewJKi1ynOpKjwPaSO8RnUyxRJd2u3lxEab9n0tJxa8MFf8zh50ofz5RMl/wC5AgEeh9Btoycbg5krFypc1WFLNMQFfZTCcuU3ASsEOLBoHnfs32cpSinrUKf/AC0TKDflC5b6+6T+VB+zTGlOO6pRZOJRMlMbBSgFJYaMtLd8bCRhcao5ZUuZloCTLZSGNcpLBSbcqtpFRaXJEk7wZzGfshWkpOHxCZijVKJqAh+SwSCTxSIxm2OjOJwhInyigK++RmQOUwOl3490e24TYWJcImS1Ik3K1LS6SxYoSDmC8zcN9oMx2NRKXlCnzBzmNwS1UnV/VYdJi3NHziMMl0sb7vl4eYhmKmUCKMFFm7t/fHuOL6KYHFFSl4cSiGJmySZZG45QySafhJPnFNiegmDwWHm4mYUzZIQps6WWtSgUy0uTR1kK7Ngh7QpRaKUkzz3Y/R6d7OvGdWBJljsrUcuZWYA9UDVZAJJNg13pGm6NdFkzJRxeNX1OCTV3PWTmd0ywKhGYNmZzYbwDt/bEyZknY8hRQlPs+CljJLSkDsqmI+4hqhHvEN7ove9PEEYdU3PMWZk6WlIUMmRIQo5QgMhKjkSVZQxIAplrk427Z1LUlCG1Hnm3sVLmz5hw8rqpKiMksqJYU1USXJDs9HitEjKSlVCDcF200LG/lBKDUEaG17WaEnpvxV8KfF42hHBzSk2CKRCy5PrvgkzAjSuhu1I7DmLpEWOkyQPl65Q7aksBYNC4FOIofXOJZCK+UM2sj3Df3gfF4c18pKfzFflPr9YWF6g7hCRy7Wa2j6/SuJkzKXgMLiu6R7V6rDTVa5FAd4b4Oe6NWZrJ5hMxntGOnzh7oJSjk7J/2g+MJtADIabvjDdgSmkkt7x8hT6xNiw6THz3kvdqM/SPhsFDRijMbRSVEDQVPOL/AKAS8qyT/L5/Vop8SsPQgu3GLjouvKhShfMPLKfjHX4fNHmfHox9PcnltGc/aCk55xahnE+Kl/SKjZUv/DE69YoP/SinxMWfSfGoXOVnqgzVl34kWuGLiGYaZK6lfVIJQCTQ1CikDWtwjxMeh0fJfkpNhy3xQB/j+Bh/SdLLTT7prv7UHbKTJ6xBST1vazV4HNwibbKsOqaesdm7FSGGYuDl1iuxC7Sk/wCDBv8AZS21plqz2Yv4wF0VP+Z/Sa8N/rWLjGpR7OgLfJllij+6ynJOmnOBsFJkArEg07LuXdVSwfhCApJKP8awCT9qWB925ZxE/Sl+sSVFyXY2LUoTqA/nB+FkSOuSpz1vWP71LnTlEu15EhSkdaop7Dp0JOYg0bcB4wwFn4ZP7tSSPuOC33uHGsV/RJCR1qiKgAJOuuZjxoIslJQcIxzZQEgqoOxmZhx4t4wzY0uUOsEpSiCA4UQS9TSz0BpA+AXJR4jCgYwoAAT1gDXDOHFYsulcsNKJYTFg52dmDZQ3C0R9Qg4pJCiVmZamWnn+kW+3tmypkxPWLKKFmbe2ulH74PYCCZgUjZyVZW7GcVI7QLZjxqO54C6KrSnrFlKSEM5IBISQrNoXdgKb+cX86SDhJUsrZJRlzMKOUMTvoH74j2Hs2VKMwJXncJ3UVUMG7z3RKeAMzJQDisjDLnKWIsLsN1ouMZM9jxuGnoSxlqRMKQ490i7cHHFokRsiX7QZgmEqK1EpYMHfW9Im29gEzVutZQcpYM/vEnU03RVgka7buOlYOYtMvB4cqSsKROIWVstlhaDm7KmUVBnYxpNobbxacQlEuZnlTEdZLSsgOCjPkz6mimdvduKRktuy+twWHmEsrq+pUTTtST2e8ylJ8OEWWExfXYLDKUlMxWGWZS0kUWEETEPwKMw7jE2OgifhPagufhlKTOUy1I6wuAxSpUkuTlIIJSK1tE2yNpTVJMnEdqWjMoTz78snjqCokMam2kCdFFp7SAFIyqKgq5SgrHVoCtSkhbnKHIHKNhLlIUQ6bqJSkFiVAVUpqFQTUk0S+8xSaNPQk430J+5svamqyyEDMAT2QkB1Lmlg5tQ8rXwXTHpF7QoKSk5ZQKsPLUQUgAE9fNQ1VljlSTo7N724xeCEzD5JUz3mXLAIKHBCyuYKjqwGobmpckxj5uFw65iinKibMfOmbRExRSUunK4SSCeyaF6NaKsxhjPZmNndFuvxMuYokpTMK56lVBCe3UkuVKIAPBzpGm/aJgwvCrzOCJgW4/EELO+oqdOO6LrCYcSwy3d6pSkpYWCR2QEAgEkg3UbsIqelX2mEmqpmJJPus6gutCSzn6wgZ5Nhi6io6BxpU08jXuhMPKLBwG3kxMrDKSFCndVtYdhMAVsGcBqWHMnU8vGOiJjIDmICrAnkH8YeJDCotp61jRYbZYSLOTvoBxbT4wLi5KQSyvXhFE2Vkg9obn3eqwUrBdaoAlkgFR3l2FyOMRS1uYNwQJUOILkHkRCn9IR+oq/+F1fj8jHRfdYnen+7846MLNT6AEykVW3dnpxMtUtSygFJYpBJcuKC1jBRmQ14pmadcGSw/QTKlkY/shyypLEawkvoNNmBXVY2QtnD5HALWUy78I1hlBlDQg+Yb13QN0VwJlS1IU9VqLvcPfwaMH4+m3lHoR+JeTBVGbweb7W/ZvjpSCoKkTggFxLUymF2SsBzwd6w7YmGmS5P2iSgkuASC4YVoT6Bj0Xb+IySFv8AeLd1z5Axgto4nq8OvMS2QuwchSqdkb8yrawenGLwZz8nU1VU3Z51tdQVJlnVS1lzW5J8IO6PYgIws3N+I1Ffw6d0U2PUoykOCMpUizMUs45jMl+Yi56Pl8KsU9+nin13xXRDdsqOjqv8RzTMp/SY7pPMBnlgNbWqpRpEGyZ+WaCzhlu12KSCe68R7RV2y9S1fjTuaHWRGk2xMIwKEv8AclnyLDwMA9GCyJj0qlqPVj8on2vN/wAIiuiAByAf5QDsRShLW34gX5B4SQEeAD40cZir21gnpcr7RD/hNna+j1iHZU0e1igrMVU/1W3RN0lSDMSHrl+J329CDsC1x5bZ6RZ5SRx95PrugDoxJYTX/hqP5Vux8omxY/wY4JQ3+3Tu8oXolIcTDxT5BX5QPgCuwSGxoA0mFtLAj84P6XqKpiANAoBuafp5GIcAhPtQJq8xfgMz13wb0jdE1NagElhVsxf5QdgWG0V//wA1KWrkRpbspFeJJ+MB9CB/m61S3gTSDtsFsCzv2UU3ns241jT7G2KvZ60JMpkqCCZhSo9ZM6vtocgMUnMphRkjdDirwROTjlGB2RIWrHL7C1FKpqikJUSPeZwzgWuI3if2fe09WqfNmJmrSgJRKCTQ1BUovWtWoG102XQ3bkwrmApzZiO1QMQ4OZWtwODUjXe3se2n+pPa+FYmWGb6clHlX+wTZGxJeDkCWkBTVUtQDqUzEnuYMLACMarYRlzcV1ISJawjEy0gsykEibLynQpUSGoLUjWbW2un3EBaiA6gElwLDM4YC/gWiinY4IImJCVKAIAJIzA3B3PY0icPs7NDxnOLb74AcGZaUmYhHaWSlKUpfMtlhNKEuSTbRywgTH7SMpHUJJXOUnLNU9AE1MtJ/wBNJLqVdR8m7HxCpk+YmWtMlOUlIUDMCTQCWtZYBJJZRIq4FSqLfCqlrKp8/IqcUgNTq0hmCbkFLuQSTQjWJzVsn1IrFYX+/YpdmbKxCpSlp60hQSjssArKTcUBCTQbgS1orF9HJiV/aAhnPOhIGpNjannFrtH9oQWoS5CTMJJQrKbUDMDUipDsz0h2I2xMky885u0wRLtuo1gBXz5xcVfJyaupcrS5Lf2hC0AsWAFQMp1Byk2PLe+sC9NZKf3bikS0EZJZVmYlRKWPaWS5odYZJ2gQkhKwHZuVCG7t6jwjJdOdt9bImS0tYlZAdyFdlIJq2p7o16MeTB4XE9iupLk2PDuEXGBxKMoYp01+G/zit2HhMyXLt1iR5Emm6qfOI9lKzzyN6lnzjRS6IcezRTZwY1DHnGfmzg9xz1jS/u2jNFfM2MCaiz15VjRJmW5FPKUKm+r1Nrl/VosNmzkKV2VBTXbS3ruhcEAMCqn3Vg6ULv5GAujctio6OGfURjKbaaNoxzZY9UjhCxX+0p3jyjoxNT13/jiQLBZ70j5w09O0A0lE85iR8jHkoxg/Gj/f9IcjGD8af9//AKxvRhR6srp/SmHSTo+IaujgS4TBdPJiUgGTLzXP25Ynl1btHlwxQ/GjxX/6Q72kfiR3qX/6QqHR6BtfpJNxBCTKQlI3TkF3vQsbRRdJ8KuZh5gEpa6CiQVVcVOUmgcq/pjNgpN1S/7pg/8AziXDbXlST2SlR1yzFjUb5IhOI06M/tWR1boylICnDu/uh7xZ7IV/hF73J8FA25Bu+L7aWzZWNl5yoBYFFImJWKWcKyqOosCIzmClGXJmJN3UC1eAPJvjENGidgPR8/bcCmY/ekiG7dS81TDQPEOzfePBCiOcO2rNPWK/lTYNpB2PosttTR1EobwC2rMhvMGIdhSwUl/xAEOQCGB+UTbaAEhASD9y5JqUJzM9gVB6fKBtirZJP8Q+DfODoB+xf+dS7++v/wAnaHdKyOuAFOyIg2Us+0gj8Sj/AN0Jt2Y822lHvcitYOwLLGzP8KlHBJ7qedoL6MSlJQuhGYpLM5IymK3GKeQP5UfEP8490/YnIRL2UmZTNNmTVKOvZVkAJ3AIHjAxPB43sjZc1WLSBKmEqUvKOrW5HatSoZ49BwP7HcRiVpXiJow6AGKR25pq9fuJpvKtaR6xK20hViTwrEU/GDf65QUKwHC7EwmAlZkoDoT76u3MoPxG1Bo1ow22uky8ZNJkyJmXIpGZOR3cOWURViQF0awBeLjplijNkTJaSwKFktwFA/E+qxicNt1ecoGVBHvUygp0MtCQEpDMlhZncuTGkYoTbeErZo8DjZ6JeWSkKllaZct5v8AJUtIAUEsFKOrloZNxeJGYuJiXIcJUlRF2SASSwa2/e4GX2htXDGYVZilSlAZgSHoAQG3m51aJJ0/D0yhSV3AKyJjWzKAV2RWg1NBSsaqKZFuPJcTNp4jDTEIAmSVqczJaAhROVvezOFJq1D948Yotp7RmLExKnCnJKUqYhzQFy5diyRVTHR4LVjUpepKiHJUpy1aZjoCWbeYGVs9JmmcpXVplsc4JSp2BCUm7uHpUBmqezm9CN7uzo8fzNR2uI/0E2RtD7QSpmcy2GYJLNlLo3ZykqUXNcx3ARoxtVKZwT25khai4SgPMZKn/AAh03YM9bVBzsnauHlpUAyp68xWAaID0BJoCKWrFPM2mtU5QDMkAjgGBLAh34iu6IlFcrkU5OUn7G5mbdkGZ2V9WRmdCZf2rtlUVMkAKZID1LAsxMUO1sdKxGZZJOVYTLQlXbYVOcGocUzaPAUiUpU0BecENWhU5qKlnamttYXE4SUKla8xNmAc8TXwD6QrM6CNo9JUSpIUlKxNUGQ+XqwUmvFkg0uTal4qMfNV7HWroAUX3nM53kvaA+kGHUEyx/NzFQwb5RZbUYYQDXIl910iExg3RYvLoLzeNOxd+dK74D6Ln7YmlAVHT7yfrBvRzEASVg0up3qSC3y+EVnR3MJhUDUC4YmhGhuIuLpkyyjZJnqJdNBpT5QRMpKUoioB5km1e8RDh8YW+0KcpstCm/wBuo8Gh+0syMOpipiqWxZL1UHAYl6R1o4nyUmOw4l4ReUkggggs4PEijl3gLYSsySWYAjyy/UxpMLlnS1SpqZikLDHtBxuIALBiHrFRhdlLw3WS1sSkuk2CkkhiPpoQRHPqQrK4OnSneHyZv2v1T6x0Q5k/iP8AbHRhRsQJmw/rHgUJO4w9MpRsDGliomzwvXGGezr/AAmE6pQ08x9YdjHpxDQiF1hi5JvTxT9Ykw0gqLDXiPTwWFF5s2YUyaXUD5uPpA0tTSph0Ki3caQ7ETjLTms3ZSCXdW8M9BfugHDL+xA5/ExLBCYLBKQQS3aBF+D+EMmYJUxSlABhSpbSE2USVtehp4RFiyQtTGEV0WW1FlaUpFSAlhqzQ3BoKEEKTcv5DT1eGbTURahpamkPwDqlly/a15CECaE2ZgFCYlZZjm1rVJaGYnBqmrUzU3mtSbbzCbJWozQDUMqhtYxHtF0rLHR784ALPESSqWhLO+UBuQ7np5RqOifSDEYSVkJ+zSonKRZ2chqsTVuZjK4xZCQ1D2K+UWOx55VKIVqrvsKfnxNIYmes9HOmsnEIJS6VC6VAgilwbZaaaDSItudKcqCQrKHAd2uat3PHkuzcOsrF8hCqAkEtoWuH3xDj0ETQA7UDB3fcBU14PrAJUbjFdM0qYISpSnBH3QWrrxY6WjIzZM8lUxykpUohD2BqQm7C1OMS9IcPNlSknq1oAIdRSpIsdSKd8RbPxp6h1KA951Hmw+Ygv2KTp4HYfGIm+/LlBerjKk8iKorp7r2IhDPlglKpMxHaqxTUuDXMHreK7AJ61RT2jlSyWDqUokCw4G35mLaXjxJCZYPXTR94V6mtpSgC8xtapTpUOLNcNBmJnypcyWZpUJgSUpzIB6se8nrEI7JWC2VJomhUCzR2NxEhac0vMuYglXbDqchw6siXANDmJJNRRyKfaGEUsZ5LKQKqFlJe5WDVtc1QaWhZWLAQtImpJIP303q2vId0SyHjCQPsfALTMJWGdJ1SXLh3rxeDtlYYe0zSaJCQAaenf5QzZqSgkrmyyyfuklIsaqZidGD1hMIpQmTA4YgMQQXFc1uIZoTsklwSCJswuoAtlY0bWmnleIxg5ntAmKqnPRy5Ggo9NITAziZ00Xqmm6Ek4g+0ZfuhZppR4BBe35K1EZUk0VYgM7b7w7HSs8nLrlAs9ikjUa/OBOkOLUkpCdUl/GCcYSmXmD5jlAbnoN7fOEAmyZCkyspDNmJTQsXNf+0boC6P4CYmaQoZTl4acotMCFezlSveIWSddSBCdGSpaznslOmnh6pFRVshulZc4LApQAU9khg9wf5gb87iAukNZSEoQQ6itQFBQEAgaVJBAa1bObUB+yBSt+PCM10kx6krGWjpIHGrPx3x0TdLBzQjbG7Ex6grK6m3Zz8PWkaqfI9pkZLLAdBNnagP8J8u6M97ORlUJZJong3GmgjY7NwpYVrBGSkqYTjTtHln/C+M/wDqq8BCx7JlO8+cdC9KI/Vn9jwRLEVUPPwt8aQi8uhPhQ+dIYDE0rEt+HvjA6hE5WDlt9PCFJS9HbkH+MTqxKXpR70FOUIkKJYAnkCYBkRTL3rHcD8xEuEXl1I/iZ27nDmLHCdGZii8zsJ5hz3ad/hBn/CQKXStQfeAQ2lmMTYGcxGIztwoAfVzF9stSOrAYOCdDqfD9Itdm9H0IlhKkoWXJKiK1+QDRYYfZCE2CfC0KwM1gMAhC8xOUlLaUPc+6HYbZUuZMLFxTfwdnjYSNjS9UJ8IOl7NRohI0eLTJbMrtDowJqwxNSK8osML0Q6tBznP2swYNurxtGmRhsu6DEIcWHfWHRG5mT2N0OlImOpIOZ8prQEW/WIum/Q9NFykkkJbKLHc/n5Ru5MgUDB4s5eDSoMbRaiidzPB9oyWSHsMrsCDTmIu+j0pBlpBLVN+5vKPT8T0XlF+wkuXZnDwHM6NoaiAOQb4RO0veZPYeBGZT6EsPXfGmwvR4pGZJyzVjtLaoTolOqRqSKl4tdlbASk5mFeH5xf+xDc0PbfJO72MDhuiSpZM2fiJiZTEZB2lrPNVAnmNPEDF9HtnraWET8O75F5hMlubqMshmroRwaPS8bhEqDFLxT7S2UnIAK/iBFOHzvC2IpanueO7b2YcAsyHYqQFGe9JqTRpTVSgWI94kF6MIfsXZaFAKCg7AGpAe4FQBpv3xvekewOukSEscyM9dcpaluA84zOG6LdSSA6SWc51DnYM0TdcmjlY+TsrLMzoShZSkkJKgkVBDpIUHIJcB7gXEOw8yWsETZhSmVLUrKlCJqlrJISnPk90Egl3NGcaFp2ewoSTvKiYqtr4RSDnBzPQ51FQZmCSSzJPkYLHGXQDO2gQkuWI+8UyFKv7qEIGUEh6lwG0tB0nY0xcsTMXiThZZDoloSOsKbgn3ac99kwLsnCoXiZToIBIzJzKIsSxCk7wPvWIi423gDiMSoTGEt2dnADs9KhuHGmpd9FN+4Ps3o1LXMT1OMWpLjMmYl1NqUsWUbECmkU209mIkzEzhiZE1Kps1BSgqExOXVaFJBAoBXU8YvsR0ZTh5xVJmmYxBSsAAF6lwePwgfb2wAvETVNlKyCo9mimGbjUv3xDwyXRldtT0zFJYgsnQ8YtcViEGX2VJUXFB5nxiQ9DqP2gd3Z+ZECJ2FcBS3FCMov/AHWfWHySEyMaOpbMMzKoTXVovcHssCVLKJgSopCldphmOvHdyEVGE6PspJJJqGJ+Ni44cnjYyNnIUnKsV0DVT/KXtw08o108GOpkrcbtEhIJN6A6PVz5PppAkzAJmrCiAWSGNCxcxb4zYJWEgOyQwoH5mvADuhuDwJQG+XjClK2EUkhDKYMGdxSD5JYAWJ8frCSMATBhwShuMCFLI51fi8jHRN1HEx0aWRtPOZWGkaey9ypXwMEoMsWVIHJcpvIxjk7An/6Mz+384lT0fn/6K/COWjso2aCnSZK/6qNe9okKBquX/wBVHCp7XEeMY1HR2f8A6K/7fXlD09HcR/oTP7IKQUbLGplrShKerSlu0esQFL1Ll7E0pYPqXjkyk70affR9ecZNPR6fR5K6/wALfE00iVPR2eP/AIZn9vfvrrCHtNSZQGqA38aPrE6Ejen+9P1jKyujk8luqWO4N4gw4dHp3+hM55C36QC2mulH+JL8FJPzieRNcuIxo2DODfYzDrRB1ry3eIiTA7LxKEgGRNB17J462hqQnA3slTwZLkxjMEickv1UwHV0mLxGJWRZQ3uCGjRSRm40XCk7hWCJBO+kUq5uUB3PcX8Ifh8eVWSocSCHirFRqZJidMoGKbBz+fnFtJXFkBUuSBBCYhlriYGAQ7JA87DiCXiJaoQysxeEB+UZrbOyVKFBGzXLeBZ0iBqwTPN/YJ4LZWG8j5+MMTsmcrQkWoPH9I1+OwSiaGGYXCEHv+VYzrJpZnsLsNSSGzABrUFOFotcRgUrFylTMXcpOj2oW/URbJw7anxMTiUd58YpRFuM9JQlFyFrFkgFnYVUSAOLB35QP7ESXPMxcYsqBbMfGGS1FvePj64xNZCwBWA7NvXhAB2SHzZVA3s48BaNPLlk6nxhThjvh0Kykw+z/wCG3AwdKwZBF4s04cteJ0STFpEgJlxGrCjdFjMkGFEowUBXIkMbQVKlEiCuqiRCCIaAH/d53x0G5vVI6GSeCp6bbwB+sSp6acIxYTEgT6pHLtR1WbiV0vDW+Pq8GyOlSfR3+vTxgZSKwXLRpRvCDahm9HSNJDHtDWofcO/hxieVt4AFmA1FPhGLkSc1S3luoOEWEpIHqjXpW14VAa4bWJt8REidqn6enbzjOyZZOoHH1rEycMnVJVxDKYcAVAv7trwgNF+86h28X8fW6HfvIHTyiswuHQwZ01JykMfP1eCep3H4fPWxraGIPTi/4fi55V3b4cvaZTcE7gATZn5CrcdLQImVaj96WFOfy1ifJuZT9w+reJhiJpe2krolSXF0khKhxIJ+DwQjagr2ta7/AAufCBZWHDWS9/pa/wCUIcGlwxTTnvqBWgt9YHYKi0RtRtD64Qfh9ppI3etWihTJd6jz/OHyFqchmGhdJcb2FraxcZMlxXRqRiHh/tgSKmKCVjcrAqSHoHo5uyXueHCJOtzX/WL3E7S8lbQCoIC4ocOptfXposJGI4w07EyxeGLMRdfDSt4BHLERkXh4jiIAIwOEP8I4w1SoAIp0sHQRCiUPwxMpUNRAMcmWN0SCQIVIiQQ6EMEoQ4SofDhDERqlCERLiUwkAhuQQvVwohzwANycI6OhYBHy/K2e+/l+UFSdlvRi/rw4vF+nYyRzHIcXgmXs0ZGCQAdXro1QfhGB1GfGzhZjxJt+kFScANEh+Xx4M0X0rZzD7oIale+oGsTpwBFASm93Ifk44XhWBTyMLX3SaP7pI37m3+UWGHkbkmlajL8WL14Xg6ThFA+9mo3u+Nhapgo4JXeXYkMe4eQcQrGApQgO5SBQk5k+XfB2HQgiihc2Yht9PCGy9klNRMW1mIls+8fZ/lbuLTgVpqlRYgt7h55mDkeEMk5MpNt1z9N/6cIITKDAmnDh8vGEThSGZQtXsC5el98PQhQuXGgIDDjQlzualYEIWTLe48mr4+tYlRKpQWO4d/5wsvCkXq9mFQaan4cYllSFO3lQAa94/WGAipWlRzHlXhuHjEhTqLAsajzBbhTnwhVJNCTro/N++tDveCU4drksNaEOxLu+leUICFEtjYi90/Oj/lDzhQRXKxbUh+BY1qPlDylxcE6nU8j4aaQ/OljqGqzvxDb+II7oYEasKkgujNWzUe71cQ9Uupo2+2jA2vw5QqH0BpozvpfQPv4QqppBuWsSBT+phfxp5AhZdKP3j16eCU84FVPqzjudu87/AIPujuvDNX035fGKsloOeHCdzgLrL31FAT+XnrHKmuWL1HFvDk3lzh7goshNeEfe8Ae00H19aQ9M/n8YdioNekRrX69cohVPG/16+McZtWfh56fCHYUK30iRBEQCY9HfuPz5w4L19flpCAKzQoXA6VQ4r9fpDsQSFw7rID62HGbxh2FBeeOKoBGIh3tMFgF54XrIA6+OE+HYg/rI6Aut5x0FiPNQtIykggAahhwc/luhRiEM5Ul3FM3F9e/wgJe2JStSSS5dwKa3vCJW9VdYQSCyVXHEkvr4GORs66Cp22ZaXH2jtVrbi505cYSVtdBNVTALks5a9QR84ana0hHZ6gqNXJL/AC+sF4TaAWQRJyhmJITbvaAdHJ2skH35lN+UEeB8vQQbYl0LqP8AS/h60gmTJdyye5FnoC4pEq8HMBckJTqAxJrxFIVsMAqdryyNwrQpX9GtrE+H27Lox7XF0/V9IRWFQSy89eSXe1ob+65QP1WPFjyh2LBZS9rBg4SobmVS3CphJe2ksbga0PdWGJ2JLp2iN5Spz3UYj6QqNjSgrszJgrqU7t2n6w7YsCytsIIooihehB+LeEEYbaKTqpzfsvTUUG+Gr2HUZZhN7pST3NpR4YrALRUZFHeQQPj6YwZDAd7QCHYqvTKQ3d3Q5U1P4S5a7jc3wvFeEziPcSaNQ07gWOghhRMdmJB3EueYcwWFFwaMaprz4Fy1D8WiMY1tVEa9lQ5RTpxK0kFQISCzCmm/fBMzaaiAEKUN4IfnWCxUw6dtKvuKLa1+G7jyiMbWS3acUuFNavEket0Lh50we8+/siW3m5e8PlYhAX2pp1YKTlAD6HKHrWC2FIf+8kEVUWpViRuqQCzwvtCaDOgbzmDU0Iry4QQJssM65dRvS2/fDOulswUl2NQA166GGIQgncoC6gacIRlEWJ7+HePXfEUzELFggsKGvdVI+X597ROUkkBH5abvMcYLCiSVLUWcMWsATTu04RyUkD3m3kjs+INfygCRKm5gFTGFe6m8ERwkzypSeuSQksHSzvavL4xViosZSjqRyBG4fPSkPLipB731t8ooJc7EZR25YegpfgHEHS8TMKU9pIqAzmrGoEKx7QpU8pIuakBqm/mRXwh6MYD+I6PlUbd3PwgBKy7UIMzI4IPG3LV4cMYaJWQHURQEFnO4+e+HYqDjjXsFObdk17jf8oi9uO4+B+DUgJSyVsnMkgsO0a8q98SKYjtKzVy0VmruO7SDcwoNRiVFqKbeRweFVitGUbgUIPDx9PFZNUlDg3TVTH6X0p4xyMSl3D2cOqjPzg3CotDiNw4uxEIrEFv14fDhAkrHpLsUACxCnfflDad0LNKaFKh2rAEXHE0t8Id2FE6J1WJHgaRJ154eEVntSQCesAYh673pTjEkuYTZSDZmWoC3AmCxUH+1n0n8o6K3q1b5f90z6R0PcLaY7DT5Nik2o5/KEnYmUd/ieXCIPYQnKCT2gDvoa1jpmFynNQtSojns6qyLI2ixuCmrPL+J9aRPJ20Bq4b8La+ER4HCjMUr90i4veoY0gifs5KEgpN7AgeZEKx0gn99IKnqk76/F/TwVhdpgu6VKYXIFYoJ0kEkmlGIBbnCTNmJmMglQAeyjXWvgIYqRcq23KD0FDUApOrWBpT5wRK2nKJLFLaClX7xFNhtgy0Vygv46cIPVsKj5ZdgbV8TBYqQXJxYSeyhKhauZPDssbRIMcc1KDUAvXvvFPMwaisELytRSQlkm9GBdt1YIkyLh6bu6FkMF1h8eq5WacgWglWNXfMwoGzO9aneA/yikyVDE13s/wCcKnAKcsuvFNjwYiHkWC8l7WILFBJ35q25QybtHQunhY23j5wJKwykv/ln+lQJe9c1PCHLQrM5NgfQh5FglTjRQOT/AFFz3vSJkzwWIZjRiA794+MUs7a6QoApJfgB6vE3XBjetufHhCyPAasgv2UPzJPwA7oQS0kDhxf5gHwgXKAw3mvExNNkhLpbS7nXgYYhGY9nKSRUKSASQdWowgpG05oICUy6u7Bm+ECCeE5XBI7t35xNiJaCMzGpN2vrCTY8DZu05tmSX1Bqd4Idojl7RUFHsB/CnOxvaI1oCVAAM4enr5xGVh7VsWAbuBh5DARP2ypwcv3VVdwHFm3vAxxY7BUJm9SrVCWDGrwxc8JUQxIB3tDJ01KknqgUE1ckKHcGAhWFEczaAQhIyqCkuDluXLhi9IkVtNwkEqDKftB3q9eMNlHSjtWg3w7EzcpZoLY6Q9eLN2T/AJmZ8rOCPHuiL95qJQSQ4LG9nJHhDRPPCu8PCJWxHjD3MW1EysUosVF2JIvbcO6IkZgwBPvA0owFr6u8Te1gXDcr+fOIpuJGjvpQecFhtJBMWMwcgKBDkA3L1iFaF7yxRl1D1erWiSXNUbG7Co1vE0twSDwr9O75QCoFSpQKa2Q1qV04w/2pQKQcp3uKaxPMUMrgCtRCJnlQ7KUigu+tILBoBmvkV7oJa1TQ6xIjGGpdnZg1LMfOJ5c8E9oPVtN/KHKxNSEpT3gHwpBYmgbr1fiT6746JfbjuHhHQ6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5" name="AutoShape 10" descr="data:image/jpeg;base64,/9j/4AAQSkZJRgABAQAAAQABAAD/2wCEAAkGBhQSERUUExQWFRUVGRgYFhcYGBkYGBwcHRoaGhkcFxgcHCYgHBkjGhoWHy8gIycpLCwsGB4xNTAqNSYrLCkBCQoKDgwOGg8PGiwkHBwpKSwpKSkpKSkpKSkpLCksKSwpLCkpLCksKSksLCkpLCkpLCwtKSwpLCksLCktLCkpLP/AABEIAK4BIQMBIgACEQEDEQH/xAAcAAABBQEBAQAAAAAAAAAAAAAEAQIDBQYABwj/xABGEAABAgQDBAcFBQYEBgMBAAABAhEAAyExBBJBBVFhcQYTIoGRofAUMrHB0SNCUuHxBxVicoKSJDNTohY0k7LC0kNUwyX/xAAbAQADAQEBAQEAAAAAAAAAAAAAAQIDBAUGB//EACcRAAICAQQBAgcBAAAAAAAAAAABAhEhAxIxQQQTUQUiMmFxgaGR/9oADAMBAAIRAxEAPwD2IGFBhUzeESJD6CLZlRmenuNyYRSQazClAY7zbwBjPbN6GYc4ZKlS0FShmJ7JuQ1q2a++Bf2mbcHtEqUhJUrLmYHVQo/JPxMAzP2i4gJynDhgwDmzcjyjx/PepJpQdfs9nwvG1XDdBPJYY/oDherUsBYKQSGWq7bs+/hGNxuBybPxyUuxSkte0wRdH9rf3ZmGDWNVD/wMJsKbLxIWAykLbMn+p2qAWpu3weEtZSqfH5F5cWoPd0eP7QWFLJepCDQalCSa73eBLxd9L9m9Ti54ASE9bNyhNgM6soswo1BFVIwalglIfKK2HdxLaR6p5hAwhDEiEuQAHJIDDWHTcOUqKVUUCxH5ikAESX0h80h6EneT+sPVhVBIWQQkuAaV7rtxhMPhVLJCUlRAJIAdgLnlDAiU2gPfHIOlA++Hoy67o5copLKBB3GhrUUPcYAGhOsKFcNGbfDwggO3ZJoTZ2+hEKhL2u99LbmvAB0wEV0Ni2/TnHSsouDU+A9ax0pdDU5dz+FIVVQCQwA08ngEKJpcN3atxHhDpk3MQABc2AHeGFBeIgvy9fKHhWgo5q5vuhjJZOIKWOYgB3Y1rdhu0q4vGl6MJEzD4wsewJKi1ynOpKjwPaSO8RnUyxRJd2u3lxEab9n0tJxa8MFf8zh50ofz5RMl/wC5AgEeh9Btoycbg5krFypc1WFLNMQFfZTCcuU3ASsEOLBoHnfs32cpSinrUKf/AC0TKDflC5b6+6T+VB+zTGlOO6pRZOJRMlMbBSgFJYaMtLd8bCRhcao5ZUuZloCTLZSGNcpLBSbcqtpFRaXJEk7wZzGfshWkpOHxCZijVKJqAh+SwSCTxSIxm2OjOJwhInyigK++RmQOUwOl3490e24TYWJcImS1Ik3K1LS6SxYoSDmC8zcN9oMx2NRKXlCnzBzmNwS1UnV/VYdJi3NHziMMl0sb7vl4eYhmKmUCKMFFm7t/fHuOL6KYHFFSl4cSiGJmySZZG45QySafhJPnFNiegmDwWHm4mYUzZIQps6WWtSgUy0uTR1kK7Ngh7QpRaKUkzz3Y/R6d7OvGdWBJljsrUcuZWYA9UDVZAJJNg13pGm6NdFkzJRxeNX1OCTV3PWTmd0ywKhGYNmZzYbwDt/bEyZknY8hRQlPs+CljJLSkDsqmI+4hqhHvEN7ove9PEEYdU3PMWZk6WlIUMmRIQo5QgMhKjkSVZQxIAplrk427Z1LUlCG1Hnm3sVLmz5hw8rqpKiMksqJYU1USXJDs9HitEjKSlVCDcF200LG/lBKDUEaG17WaEnpvxV8KfF42hHBzSk2CKRCy5PrvgkzAjSuhu1I7DmLpEWOkyQPl65Q7aksBYNC4FOIofXOJZCK+UM2sj3Df3gfF4c18pKfzFflPr9YWF6g7hCRy7Wa2j6/SuJkzKXgMLiu6R7V6rDTVa5FAd4b4Oe6NWZrJ5hMxntGOnzh7oJSjk7J/2g+MJtADIabvjDdgSmkkt7x8hT6xNiw6THz3kvdqM/SPhsFDRijMbRSVEDQVPOL/AKAS8qyT/L5/Vop8SsPQgu3GLjouvKhShfMPLKfjHX4fNHmfHox9PcnltGc/aCk55xahnE+Kl/SKjZUv/DE69YoP/SinxMWfSfGoXOVnqgzVl34kWuGLiGYaZK6lfVIJQCTQ1CikDWtwjxMeh0fJfkpNhy3xQB/j+Bh/SdLLTT7prv7UHbKTJ6xBST1vazV4HNwibbKsOqaesdm7FSGGYuDl1iuxC7Sk/wCDBv8AZS21plqz2Yv4wF0VP+Z/Sa8N/rWLjGpR7OgLfJllij+6ynJOmnOBsFJkArEg07LuXdVSwfhCApJKP8awCT9qWB925ZxE/Sl+sSVFyXY2LUoTqA/nB+FkSOuSpz1vWP71LnTlEu15EhSkdaop7Dp0JOYg0bcB4wwFn4ZP7tSSPuOC33uHGsV/RJCR1qiKgAJOuuZjxoIslJQcIxzZQEgqoOxmZhx4t4wzY0uUOsEpSiCA4UQS9TSz0BpA+AXJR4jCgYwoAAT1gDXDOHFYsulcsNKJYTFg52dmDZQ3C0R9Qg4pJCiVmZamWnn+kW+3tmypkxPWLKKFmbe2ulH74PYCCZgUjZyVZW7GcVI7QLZjxqO54C6KrSnrFlKSEM5IBISQrNoXdgKb+cX86SDhJUsrZJRlzMKOUMTvoH74j2Hs2VKMwJXncJ3UVUMG7z3RKeAMzJQDisjDLnKWIsLsN1ouMZM9jxuGnoSxlqRMKQ490i7cHHFokRsiX7QZgmEqK1EpYMHfW9Im29gEzVutZQcpYM/vEnU03RVgka7buOlYOYtMvB4cqSsKROIWVstlhaDm7KmUVBnYxpNobbxacQlEuZnlTEdZLSsgOCjPkz6mimdvduKRktuy+twWHmEsrq+pUTTtST2e8ylJ8OEWWExfXYLDKUlMxWGWZS0kUWEETEPwKMw7jE2OgifhPagufhlKTOUy1I6wuAxSpUkuTlIIJSK1tE2yNpTVJMnEdqWjMoTz78snjqCokMam2kCdFFp7SAFIyqKgq5SgrHVoCtSkhbnKHIHKNhLlIUQ6bqJSkFiVAVUpqFQTUk0S+8xSaNPQk430J+5svamqyyEDMAT2QkB1Lmlg5tQ8rXwXTHpF7QoKSk5ZQKsPLUQUgAE9fNQ1VljlSTo7N724xeCEzD5JUz3mXLAIKHBCyuYKjqwGobmpckxj5uFw65iinKibMfOmbRExRSUunK4SSCeyaF6NaKsxhjPZmNndFuvxMuYokpTMK56lVBCe3UkuVKIAPBzpGm/aJgwvCrzOCJgW4/EELO+oqdOO6LrCYcSwy3d6pSkpYWCR2QEAgEkg3UbsIqelX2mEmqpmJJPus6gutCSzn6wgZ5Nhi6io6BxpU08jXuhMPKLBwG3kxMrDKSFCndVtYdhMAVsGcBqWHMnU8vGOiJjIDmICrAnkH8YeJDCotp61jRYbZYSLOTvoBxbT4wLi5KQSyvXhFE2Vkg9obn3eqwUrBdaoAlkgFR3l2FyOMRS1uYNwQJUOILkHkRCn9IR+oq/+F1fj8jHRfdYnen+7846MLNT6AEykVW3dnpxMtUtSygFJYpBJcuKC1jBRmQ14pmadcGSw/QTKlkY/shyypLEawkvoNNmBXVY2QtnD5HALWUy78I1hlBlDQg+Yb13QN0VwJlS1IU9VqLvcPfwaMH4+m3lHoR+JeTBVGbweb7W/ZvjpSCoKkTggFxLUymF2SsBzwd6w7YmGmS5P2iSgkuASC4YVoT6Bj0Xb+IySFv8AeLd1z5Axgto4nq8OvMS2QuwchSqdkb8yrawenGLwZz8nU1VU3Z51tdQVJlnVS1lzW5J8IO6PYgIws3N+I1Ffw6d0U2PUoykOCMpUizMUs45jMl+Yi56Pl8KsU9+nin13xXRDdsqOjqv8RzTMp/SY7pPMBnlgNbWqpRpEGyZ+WaCzhlu12KSCe68R7RV2y9S1fjTuaHWRGk2xMIwKEv8AclnyLDwMA9GCyJj0qlqPVj8on2vN/wAIiuiAByAf5QDsRShLW34gX5B4SQEeAD40cZir21gnpcr7RD/hNna+j1iHZU0e1igrMVU/1W3RN0lSDMSHrl+J329CDsC1x5bZ6RZ5SRx95PrugDoxJYTX/hqP5Vux8omxY/wY4JQ3+3Tu8oXolIcTDxT5BX5QPgCuwSGxoA0mFtLAj84P6XqKpiANAoBuafp5GIcAhPtQJq8xfgMz13wb0jdE1NagElhVsxf5QdgWG0V//wA1KWrkRpbspFeJJ+MB9CB/m61S3gTSDtsFsCzv2UU3ns241jT7G2KvZ60JMpkqCCZhSo9ZM6vtocgMUnMphRkjdDirwROTjlGB2RIWrHL7C1FKpqikJUSPeZwzgWuI3if2fe09WqfNmJmrSgJRKCTQ1BUovWtWoG102XQ3bkwrmApzZiO1QMQ4OZWtwODUjXe3se2n+pPa+FYmWGb6clHlX+wTZGxJeDkCWkBTVUtQDqUzEnuYMLACMarYRlzcV1ISJawjEy0gsykEibLynQpUSGoLUjWbW2un3EBaiA6gElwLDM4YC/gWiinY4IImJCVKAIAJIzA3B3PY0icPs7NDxnOLb74AcGZaUmYhHaWSlKUpfMtlhNKEuSTbRywgTH7SMpHUJJXOUnLNU9AE1MtJ/wBNJLqVdR8m7HxCpk+YmWtMlOUlIUDMCTQCWtZYBJJZRIq4FSqLfCqlrKp8/IqcUgNTq0hmCbkFLuQSTQjWJzVsn1IrFYX+/YpdmbKxCpSlp60hQSjssArKTcUBCTQbgS1orF9HJiV/aAhnPOhIGpNjannFrtH9oQWoS5CTMJJQrKbUDMDUipDsz0h2I2xMky885u0wRLtuo1gBXz5xcVfJyaupcrS5Lf2hC0AsWAFQMp1Byk2PLe+sC9NZKf3bikS0EZJZVmYlRKWPaWS5odYZJ2gQkhKwHZuVCG7t6jwjJdOdt9bImS0tYlZAdyFdlIJq2p7o16MeTB4XE9iupLk2PDuEXGBxKMoYp01+G/zit2HhMyXLt1iR5Emm6qfOI9lKzzyN6lnzjRS6IcezRTZwY1DHnGfmzg9xz1jS/u2jNFfM2MCaiz15VjRJmW5FPKUKm+r1Nrl/VosNmzkKV2VBTXbS3ruhcEAMCqn3Vg6ULv5GAujctio6OGfURjKbaaNoxzZY9UjhCxX+0p3jyjoxNT13/jiQLBZ70j5w09O0A0lE85iR8jHkoxg/Gj/f9IcjGD8af9//AKxvRhR6srp/SmHSTo+IaujgS4TBdPJiUgGTLzXP25Ynl1btHlwxQ/GjxX/6Q72kfiR3qX/6QqHR6BtfpJNxBCTKQlI3TkF3vQsbRRdJ8KuZh5gEpa6CiQVVcVOUmgcq/pjNgpN1S/7pg/8AziXDbXlST2SlR1yzFjUb5IhOI06M/tWR1boylICnDu/uh7xZ7IV/hF73J8FA25Bu+L7aWzZWNl5yoBYFFImJWKWcKyqOosCIzmClGXJmJN3UC1eAPJvjENGidgPR8/bcCmY/ekiG7dS81TDQPEOzfePBCiOcO2rNPWK/lTYNpB2PosttTR1EobwC2rMhvMGIdhSwUl/xAEOQCGB+UTbaAEhASD9y5JqUJzM9gVB6fKBtirZJP8Q+DfODoB+xf+dS7++v/wAnaHdKyOuAFOyIg2Us+0gj8Sj/AN0Jt2Y822lHvcitYOwLLGzP8KlHBJ7qedoL6MSlJQuhGYpLM5IymK3GKeQP5UfEP8490/YnIRL2UmZTNNmTVKOvZVkAJ3AIHjAxPB43sjZc1WLSBKmEqUvKOrW5HatSoZ49BwP7HcRiVpXiJow6AGKR25pq9fuJpvKtaR6xK20hViTwrEU/GDf65QUKwHC7EwmAlZkoDoT76u3MoPxG1Bo1ow22uky8ZNJkyJmXIpGZOR3cOWURViQF0awBeLjplijNkTJaSwKFktwFA/E+qxicNt1ecoGVBHvUygp0MtCQEpDMlhZncuTGkYoTbeErZo8DjZ6JeWSkKllaZct5v8AJUtIAUEsFKOrloZNxeJGYuJiXIcJUlRF2SASSwa2/e4GX2htXDGYVZilSlAZgSHoAQG3m51aJJ0/D0yhSV3AKyJjWzKAV2RWg1NBSsaqKZFuPJcTNp4jDTEIAmSVqczJaAhROVvezOFJq1D948Yotp7RmLExKnCnJKUqYhzQFy5diyRVTHR4LVjUpepKiHJUpy1aZjoCWbeYGVs9JmmcpXVplsc4JSp2BCUm7uHpUBmqezm9CN7uzo8fzNR2uI/0E2RtD7QSpmcy2GYJLNlLo3ZykqUXNcx3ARoxtVKZwT25khai4SgPMZKn/AAh03YM9bVBzsnauHlpUAyp68xWAaID0BJoCKWrFPM2mtU5QDMkAjgGBLAh34iu6IlFcrkU5OUn7G5mbdkGZ2V9WRmdCZf2rtlUVMkAKZID1LAsxMUO1sdKxGZZJOVYTLQlXbYVOcGocUzaPAUiUpU0BecENWhU5qKlnamttYXE4SUKla8xNmAc8TXwD6QrM6CNo9JUSpIUlKxNUGQ+XqwUmvFkg0uTal4qMfNV7HWroAUX3nM53kvaA+kGHUEyx/NzFQwb5RZbUYYQDXIl910iExg3RYvLoLzeNOxd+dK74D6Ln7YmlAVHT7yfrBvRzEASVg0up3qSC3y+EVnR3MJhUDUC4YmhGhuIuLpkyyjZJnqJdNBpT5QRMpKUoioB5km1e8RDh8YW+0KcpstCm/wBuo8Gh+0syMOpipiqWxZL1UHAYl6R1o4nyUmOw4l4ReUkggggs4PEijl3gLYSsySWYAjyy/UxpMLlnS1SpqZikLDHtBxuIALBiHrFRhdlLw3WS1sSkuk2CkkhiPpoQRHPqQrK4OnSneHyZv2v1T6x0Q5k/iP8AbHRhRsQJmw/rHgUJO4w9MpRsDGliomzwvXGGezr/AAmE6pQ08x9YdjHpxDQiF1hi5JvTxT9Ykw0gqLDXiPTwWFF5s2YUyaXUD5uPpA0tTSph0Ki3caQ7ETjLTms3ZSCXdW8M9BfugHDL+xA5/ExLBCYLBKQQS3aBF+D+EMmYJUxSlABhSpbSE2USVtehp4RFiyQtTGEV0WW1FlaUpFSAlhqzQ3BoKEEKTcv5DT1eGbTURahpamkPwDqlly/a15CECaE2ZgFCYlZZjm1rVJaGYnBqmrUzU3mtSbbzCbJWozQDUMqhtYxHtF0rLHR784ALPESSqWhLO+UBuQ7np5RqOifSDEYSVkJ+zSonKRZ2chqsTVuZjK4xZCQ1D2K+UWOx55VKIVqrvsKfnxNIYmes9HOmsnEIJS6VC6VAgilwbZaaaDSItudKcqCQrKHAd2uat3PHkuzcOsrF8hCqAkEtoWuH3xDj0ETQA7UDB3fcBU14PrAJUbjFdM0qYISpSnBH3QWrrxY6WjIzZM8lUxykpUohD2BqQm7C1OMS9IcPNlSknq1oAIdRSpIsdSKd8RbPxp6h1KA951Hmw+Ygv2KTp4HYfGIm+/LlBerjKk8iKorp7r2IhDPlglKpMxHaqxTUuDXMHreK7AJ61RT2jlSyWDqUokCw4G35mLaXjxJCZYPXTR94V6mtpSgC8xtapTpUOLNcNBmJnypcyWZpUJgSUpzIB6se8nrEI7JWC2VJomhUCzR2NxEhac0vMuYglXbDqchw6siXANDmJJNRRyKfaGEUsZ5LKQKqFlJe5WDVtc1QaWhZWLAQtImpJIP303q2vId0SyHjCQPsfALTMJWGdJ1SXLh3rxeDtlYYe0zSaJCQAaenf5QzZqSgkrmyyyfuklIsaqZidGD1hMIpQmTA4YgMQQXFc1uIZoTsklwSCJswuoAtlY0bWmnleIxg5ntAmKqnPRy5Ggo9NITAziZ00Xqmm6Ek4g+0ZfuhZppR4BBe35K1EZUk0VYgM7b7w7HSs8nLrlAs9ikjUa/OBOkOLUkpCdUl/GCcYSmXmD5jlAbnoN7fOEAmyZCkyspDNmJTQsXNf+0boC6P4CYmaQoZTl4acotMCFezlSveIWSddSBCdGSpaznslOmnh6pFRVshulZc4LApQAU9khg9wf5gb87iAukNZSEoQQ6itQFBQEAgaVJBAa1bObUB+yBSt+PCM10kx6krGWjpIHGrPx3x0TdLBzQjbG7Ex6grK6m3Zz8PWkaqfI9pkZLLAdBNnagP8J8u6M97ORlUJZJong3GmgjY7NwpYVrBGSkqYTjTtHln/C+M/wDqq8BCx7JlO8+cdC9KI/Vn9jwRLEVUPPwt8aQi8uhPhQ+dIYDE0rEt+HvjA6hE5WDlt9PCFJS9HbkH+MTqxKXpR70FOUIkKJYAnkCYBkRTL3rHcD8xEuEXl1I/iZ27nDmLHCdGZii8zsJ5hz3ad/hBn/CQKXStQfeAQ2lmMTYGcxGIztwoAfVzF9stSOrAYOCdDqfD9Itdm9H0IlhKkoWXJKiK1+QDRYYfZCE2CfC0KwM1gMAhC8xOUlLaUPc+6HYbZUuZMLFxTfwdnjYSNjS9UJ8IOl7NRohI0eLTJbMrtDowJqwxNSK8osML0Q6tBznP2swYNurxtGmRhsu6DEIcWHfWHRG5mT2N0OlImOpIOZ8prQEW/WIum/Q9NFykkkJbKLHc/n5Ru5MgUDB4s5eDSoMbRaiidzPB9oyWSHsMrsCDTmIu+j0pBlpBLVN+5vKPT8T0XlF+wkuXZnDwHM6NoaiAOQb4RO0veZPYeBGZT6EsPXfGmwvR4pGZJyzVjtLaoTolOqRqSKl4tdlbASk5mFeH5xf+xDc0PbfJO72MDhuiSpZM2fiJiZTEZB2lrPNVAnmNPEDF9HtnraWET8O75F5hMlubqMshmroRwaPS8bhEqDFLxT7S2UnIAK/iBFOHzvC2IpanueO7b2YcAsyHYqQFGe9JqTRpTVSgWI94kF6MIfsXZaFAKCg7AGpAe4FQBpv3xvekewOukSEscyM9dcpaluA84zOG6LdSSA6SWc51DnYM0TdcmjlY+TsrLMzoShZSkkJKgkVBDpIUHIJcB7gXEOw8yWsETZhSmVLUrKlCJqlrJISnPk90Egl3NGcaFp2ewoSTvKiYqtr4RSDnBzPQ51FQZmCSSzJPkYLHGXQDO2gQkuWI+8UyFKv7qEIGUEh6lwG0tB0nY0xcsTMXiThZZDoloSOsKbgn3ac99kwLsnCoXiZToIBIzJzKIsSxCk7wPvWIi423gDiMSoTGEt2dnADs9KhuHGmpd9FN+4Ps3o1LXMT1OMWpLjMmYl1NqUsWUbECmkU209mIkzEzhiZE1Kps1BSgqExOXVaFJBAoBXU8YvsR0ZTh5xVJmmYxBSsAAF6lwePwgfb2wAvETVNlKyCo9mimGbjUv3xDwyXRldtT0zFJYgsnQ8YtcViEGX2VJUXFB5nxiQ9DqP2gd3Z+ZECJ2FcBS3FCMov/AHWfWHySEyMaOpbMMzKoTXVovcHssCVLKJgSopCldphmOvHdyEVGE6PspJJJqGJ+Ni44cnjYyNnIUnKsV0DVT/KXtw08o108GOpkrcbtEhIJN6A6PVz5PppAkzAJmrCiAWSGNCxcxb4zYJWEgOyQwoH5mvADuhuDwJQG+XjClK2EUkhDKYMGdxSD5JYAWJ8frCSMATBhwShuMCFLI51fi8jHRN1HEx0aWRtPOZWGkaey9ypXwMEoMsWVIHJcpvIxjk7An/6Mz+384lT0fn/6K/COWjso2aCnSZK/6qNe9okKBquX/wBVHCp7XEeMY1HR2f8A6K/7fXlD09HcR/oTP7IKQUbLGplrShKerSlu0esQFL1Ll7E0pYPqXjkyk70affR9ecZNPR6fR5K6/wALfE00iVPR2eP/AIZn9vfvrrCHtNSZQGqA38aPrE6Ejen+9P1jKyujk8luqWO4N4gw4dHp3+hM55C36QC2mulH+JL8FJPzieRNcuIxo2DODfYzDrRB1ry3eIiTA7LxKEgGRNB17J462hqQnA3slTwZLkxjMEickv1UwHV0mLxGJWRZQ3uCGjRSRm40XCk7hWCJBO+kUq5uUB3PcX8Ifh8eVWSocSCHirFRqZJidMoGKbBz+fnFtJXFkBUuSBBCYhlriYGAQ7JA87DiCXiJaoQysxeEB+UZrbOyVKFBGzXLeBZ0iBqwTPN/YJ4LZWG8j5+MMTsmcrQkWoPH9I1+OwSiaGGYXCEHv+VYzrJpZnsLsNSSGzABrUFOFotcRgUrFylTMXcpOj2oW/URbJw7anxMTiUd58YpRFuM9JQlFyFrFkgFnYVUSAOLB35QP7ESXPMxcYsqBbMfGGS1FvePj64xNZCwBWA7NvXhAB2SHzZVA3s48BaNPLlk6nxhThjvh0Kykw+z/wCG3AwdKwZBF4s04cteJ0STFpEgJlxGrCjdFjMkGFEowUBXIkMbQVKlEiCuqiRCCIaAH/d53x0G5vVI6GSeCp6bbwB+sSp6acIxYTEgT6pHLtR1WbiV0vDW+Pq8GyOlSfR3+vTxgZSKwXLRpRvCDahm9HSNJDHtDWofcO/hxieVt4AFmA1FPhGLkSc1S3luoOEWEpIHqjXpW14VAa4bWJt8REidqn6enbzjOyZZOoHH1rEycMnVJVxDKYcAVAv7trwgNF+86h28X8fW6HfvIHTyiswuHQwZ01JykMfP1eCep3H4fPWxraGIPTi/4fi55V3b4cvaZTcE7gATZn5CrcdLQImVaj96WFOfy1ifJuZT9w+reJhiJpe2krolSXF0khKhxIJ+DwQjagr2ta7/AAufCBZWHDWS9/pa/wCUIcGlwxTTnvqBWgt9YHYKi0RtRtD64Qfh9ppI3etWihTJd6jz/OHyFqchmGhdJcb2FraxcZMlxXRqRiHh/tgSKmKCVjcrAqSHoHo5uyXueHCJOtzX/WL3E7S8lbQCoIC4ocOptfXposJGI4w07EyxeGLMRdfDSt4BHLERkXh4jiIAIwOEP8I4w1SoAIp0sHQRCiUPwxMpUNRAMcmWN0SCQIVIiQQ6EMEoQ4SofDhDERqlCERLiUwkAhuQQvVwohzwANycI6OhYBHy/K2e+/l+UFSdlvRi/rw4vF+nYyRzHIcXgmXs0ZGCQAdXro1QfhGB1GfGzhZjxJt+kFScANEh+Xx4M0X0rZzD7oIale+oGsTpwBFASm93Ifk44XhWBTyMLX3SaP7pI37m3+UWGHkbkmlajL8WL14Xg6ThFA+9mo3u+Nhapgo4JXeXYkMe4eQcQrGApQgO5SBQk5k+XfB2HQgiihc2Yht9PCGy9klNRMW1mIls+8fZ/lbuLTgVpqlRYgt7h55mDkeEMk5MpNt1z9N/6cIITKDAmnDh8vGEThSGZQtXsC5el98PQhQuXGgIDDjQlzualYEIWTLe48mr4+tYlRKpQWO4d/5wsvCkXq9mFQaan4cYllSFO3lQAa94/WGAipWlRzHlXhuHjEhTqLAsajzBbhTnwhVJNCTro/N++tDveCU4drksNaEOxLu+leUICFEtjYi90/Oj/lDzhQRXKxbUh+BY1qPlDylxcE6nU8j4aaQ/OljqGqzvxDb+II7oYEasKkgujNWzUe71cQ9Uupo2+2jA2vw5QqH0BpozvpfQPv4QqppBuWsSBT+phfxp5AhZdKP3j16eCU84FVPqzjudu87/AIPujuvDNX035fGKsloOeHCdzgLrL31FAT+XnrHKmuWL1HFvDk3lzh7goshNeEfe8Ae00H19aQ9M/n8YdioNekRrX69cohVPG/16+McZtWfh56fCHYUK30iRBEQCY9HfuPz5w4L19flpCAKzQoXA6VQ4r9fpDsQSFw7rID62HGbxh2FBeeOKoBGIh3tMFgF54XrIA6+OE+HYg/rI6Aut5x0FiPNQtIykggAahhwc/luhRiEM5Ul3FM3F9e/wgJe2JStSSS5dwKa3vCJW9VdYQSCyVXHEkvr4GORs66Cp22ZaXH2jtVrbi505cYSVtdBNVTALks5a9QR84ana0hHZ6gqNXJL/AC+sF4TaAWQRJyhmJITbvaAdHJ2skH35lN+UEeB8vQQbYl0LqP8AS/h60gmTJdyye5FnoC4pEq8HMBckJTqAxJrxFIVsMAqdryyNwrQpX9GtrE+H27Lox7XF0/V9IRWFQSy89eSXe1ob+65QP1WPFjyh2LBZS9rBg4SobmVS3CphJe2ksbga0PdWGJ2JLp2iN5Spz3UYj6QqNjSgrszJgrqU7t2n6w7YsCytsIIooihehB+LeEEYbaKTqpzfsvTUUG+Gr2HUZZhN7pST3NpR4YrALRUZFHeQQPj6YwZDAd7QCHYqvTKQ3d3Q5U1P4S5a7jc3wvFeEziPcSaNQ07gWOghhRMdmJB3EueYcwWFFwaMaprz4Fy1D8WiMY1tVEa9lQ5RTpxK0kFQISCzCmm/fBMzaaiAEKUN4IfnWCxUw6dtKvuKLa1+G7jyiMbWS3acUuFNavEket0Lh50we8+/siW3m5e8PlYhAX2pp1YKTlAD6HKHrWC2FIf+8kEVUWpViRuqQCzwvtCaDOgbzmDU0Iry4QQJssM65dRvS2/fDOulswUl2NQA166GGIQgncoC6gacIRlEWJ7+HePXfEUzELFggsKGvdVI+X597ROUkkBH5abvMcYLCiSVLUWcMWsATTu04RyUkD3m3kjs+INfygCRKm5gFTGFe6m8ERwkzypSeuSQksHSzvavL4xViosZSjqRyBG4fPSkPLipB731t8ooJc7EZR25YegpfgHEHS8TMKU9pIqAzmrGoEKx7QpU8pIuakBqm/mRXwh6MYD+I6PlUbd3PwgBKy7UIMzI4IPG3LV4cMYaJWQHURQEFnO4+e+HYqDjjXsFObdk17jf8oi9uO4+B+DUgJSyVsnMkgsO0a8q98SKYjtKzVy0VmruO7SDcwoNRiVFqKbeRweFVitGUbgUIPDx9PFZNUlDg3TVTH6X0p4xyMSl3D2cOqjPzg3CotDiNw4uxEIrEFv14fDhAkrHpLsUACxCnfflDad0LNKaFKh2rAEXHE0t8Id2FE6J1WJHgaRJ154eEVntSQCesAYh673pTjEkuYTZSDZmWoC3AmCxUH+1n0n8o6K3q1b5f90z6R0PcLaY7DT5Nik2o5/KEnYmUd/ieXCIPYQnKCT2gDvoa1jpmFynNQtSojns6qyLI2ixuCmrPL+J9aRPJ20Bq4b8La+ER4HCjMUr90i4veoY0gifs5KEgpN7AgeZEKx0gn99IKnqk76/F/TwVhdpgu6VKYXIFYoJ0kEkmlGIBbnCTNmJmMglQAeyjXWvgIYqRcq23KD0FDUApOrWBpT5wRK2nKJLFLaClX7xFNhtgy0Vygv46cIPVsKj5ZdgbV8TBYqQXJxYSeyhKhauZPDssbRIMcc1KDUAvXvvFPMwaisELytRSQlkm9GBdt1YIkyLh6bu6FkMF1h8eq5WacgWglWNXfMwoGzO9aneA/yikyVDE13s/wCcKnAKcsuvFNjwYiHkWC8l7WILFBJ35q25QybtHQunhY23j5wJKwykv/ln+lQJe9c1PCHLQrM5NgfQh5FglTjRQOT/AFFz3vSJkzwWIZjRiA794+MUs7a6QoApJfgB6vE3XBjetufHhCyPAasgv2UPzJPwA7oQS0kDhxf5gHwgXKAw3mvExNNkhLpbS7nXgYYhGY9nKSRUKSASQdWowgpG05oICUy6u7Bm+ECCeE5XBI7t35xNiJaCMzGpN2vrCTY8DZu05tmSX1Bqd4Idojl7RUFHsB/CnOxvaI1oCVAAM4enr5xGVh7VsWAbuBh5DARP2ypwcv3VVdwHFm3vAxxY7BUJm9SrVCWDGrwxc8JUQxIB3tDJ01KknqgUE1ckKHcGAhWFEczaAQhIyqCkuDluXLhi9IkVtNwkEqDKftB3q9eMNlHSjtWg3w7EzcpZoLY6Q9eLN2T/AJmZ8rOCPHuiL95qJQSQ4LG9nJHhDRPPCu8PCJWxHjD3MW1EysUosVF2JIvbcO6IkZgwBPvA0owFr6u8Te1gXDcr+fOIpuJGjvpQecFhtJBMWMwcgKBDkA3L1iFaF7yxRl1D1erWiSXNUbG7Co1vE0twSDwr9O75QCoFSpQKa2Q1qV04w/2pQKQcp3uKaxPMUMrgCtRCJnlQ7KUigu+tILBoBmvkV7oJa1TQ6xIjGGpdnZg1LMfOJ5c8E9oPVtN/KHKxNSEpT3gHwpBYmgbr1fiT6746JfbjuHhHQ6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46" name="Picture 12" descr="http://t3.gstatic.com/images?q=tbn:ANd9GcQfI5xJE8jqhZOpZ7bAkzQ0igCKFnDs_hPCSbGKAe6aZ2MM0Ut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1714500"/>
            <a:ext cx="32321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AutoShape 14" descr="data:image/jpeg;base64,/9j/4AAQSkZJRgABAQAAAQABAAD/2wCEAAkGBhQSERUUExQWFRUVGRgYFhcYGBkYGBwcHRoaGhkcFxgcHCYgHBkjGhoWHy8gIycpLCwsGB4xNTAqNSYrLCkBCQoKDgwOGg8PGiwkHBwpKSwpKSkpKSkpKSkpLCksKSwpLCkpLCksKSksLCkpLCkpLCwtKSwpLCksLCktLCkpLP/AABEIAK4BIQMBIgACEQEDEQH/xAAcAAABBQEBAQAAAAAAAAAAAAAEAQIDBQYABwj/xABGEAABAgQDBAcFBQYEBgMBAAABAhEAAyExBBJBBVFhcQYTIoGRofAUMrHB0SNCUuHxBxVicoKSJDNTohY0k7LC0kNUwyX/xAAbAQADAQEBAQEAAAAAAAAAAAAAAQIDBAUGB//EACcRAAICAQQBAgcBAAAAAAAAAAABAhEhAxIxQQQTUQUiMmFxgaGR/9oADAMBAAIRAxEAPwD2IGFBhUzeESJD6CLZlRmenuNyYRSQazClAY7zbwBjPbN6GYc4ZKlS0FShmJ7JuQ1q2a++Bf2mbcHtEqUhJUrLmYHVQo/JPxMAzP2i4gJynDhgwDmzcjyjx/PepJpQdfs9nwvG1XDdBPJYY/oDherUsBYKQSGWq7bs+/hGNxuBybPxyUuxSkte0wRdH9rf3ZmGDWNVD/wMJsKbLxIWAykLbMn+p2qAWpu3weEtZSqfH5F5cWoPd0eP7QWFLJepCDQalCSa73eBLxd9L9m9Ti54ASE9bNyhNgM6soswo1BFVIwalglIfKK2HdxLaR6p5hAwhDEiEuQAHJIDDWHTcOUqKVUUCxH5ikAESX0h80h6EneT+sPVhVBIWQQkuAaV7rtxhMPhVLJCUlRAJIAdgLnlDAiU2gPfHIOlA++Hoy67o5copLKBB3GhrUUPcYAGhOsKFcNGbfDwggO3ZJoTZ2+hEKhL2u99LbmvAB0wEV0Ni2/TnHSsouDU+A9ax0pdDU5dz+FIVVQCQwA08ngEKJpcN3atxHhDpk3MQABc2AHeGFBeIgvy9fKHhWgo5q5vuhjJZOIKWOYgB3Y1rdhu0q4vGl6MJEzD4wsewJKi1ynOpKjwPaSO8RnUyxRJd2u3lxEab9n0tJxa8MFf8zh50ofz5RMl/wC5AgEeh9Btoycbg5krFypc1WFLNMQFfZTCcuU3ASsEOLBoHnfs32cpSinrUKf/AC0TKDflC5b6+6T+VB+zTGlOO6pRZOJRMlMbBSgFJYaMtLd8bCRhcao5ZUuZloCTLZSGNcpLBSbcqtpFRaXJEk7wZzGfshWkpOHxCZijVKJqAh+SwSCTxSIxm2OjOJwhInyigK++RmQOUwOl3490e24TYWJcImS1Ik3K1LS6SxYoSDmC8zcN9oMx2NRKXlCnzBzmNwS1UnV/VYdJi3NHziMMl0sb7vl4eYhmKmUCKMFFm7t/fHuOL6KYHFFSl4cSiGJmySZZG45QySafhJPnFNiegmDwWHm4mYUzZIQps6WWtSgUy0uTR1kK7Ngh7QpRaKUkzz3Y/R6d7OvGdWBJljsrUcuZWYA9UDVZAJJNg13pGm6NdFkzJRxeNX1OCTV3PWTmd0ywKhGYNmZzYbwDt/bEyZknY8hRQlPs+CljJLSkDsqmI+4hqhHvEN7ove9PEEYdU3PMWZk6WlIUMmRIQo5QgMhKjkSVZQxIAplrk427Z1LUlCG1Hnm3sVLmz5hw8rqpKiMksqJYU1USXJDs9HitEjKSlVCDcF200LG/lBKDUEaG17WaEnpvxV8KfF42hHBzSk2CKRCy5PrvgkzAjSuhu1I7DmLpEWOkyQPl65Q7aksBYNC4FOIofXOJZCK+UM2sj3Df3gfF4c18pKfzFflPr9YWF6g7hCRy7Wa2j6/SuJkzKXgMLiu6R7V6rDTVa5FAd4b4Oe6NWZrJ5hMxntGOnzh7oJSjk7J/2g+MJtADIabvjDdgSmkkt7x8hT6xNiw6THz3kvdqM/SPhsFDRijMbRSVEDQVPOL/AKAS8qyT/L5/Vop8SsPQgu3GLjouvKhShfMPLKfjHX4fNHmfHox9PcnltGc/aCk55xahnE+Kl/SKjZUv/DE69YoP/SinxMWfSfGoXOVnqgzVl34kWuGLiGYaZK6lfVIJQCTQ1CikDWtwjxMeh0fJfkpNhy3xQB/j+Bh/SdLLTT7prv7UHbKTJ6xBST1vazV4HNwibbKsOqaesdm7FSGGYuDl1iuxC7Sk/wCDBv8AZS21plqz2Yv4wF0VP+Z/Sa8N/rWLjGpR7OgLfJllij+6ynJOmnOBsFJkArEg07LuXdVSwfhCApJKP8awCT9qWB925ZxE/Sl+sSVFyXY2LUoTqA/nB+FkSOuSpz1vWP71LnTlEu15EhSkdaop7Dp0JOYg0bcB4wwFn4ZP7tSSPuOC33uHGsV/RJCR1qiKgAJOuuZjxoIslJQcIxzZQEgqoOxmZhx4t4wzY0uUOsEpSiCA4UQS9TSz0BpA+AXJR4jCgYwoAAT1gDXDOHFYsulcsNKJYTFg52dmDZQ3C0R9Qg4pJCiVmZamWnn+kW+3tmypkxPWLKKFmbe2ulH74PYCCZgUjZyVZW7GcVI7QLZjxqO54C6KrSnrFlKSEM5IBISQrNoXdgKb+cX86SDhJUsrZJRlzMKOUMTvoH74j2Hs2VKMwJXncJ3UVUMG7z3RKeAMzJQDisjDLnKWIsLsN1ouMZM9jxuGnoSxlqRMKQ490i7cHHFokRsiX7QZgmEqK1EpYMHfW9Im29gEzVutZQcpYM/vEnU03RVgka7buOlYOYtMvB4cqSsKROIWVstlhaDm7KmUVBnYxpNobbxacQlEuZnlTEdZLSsgOCjPkz6mimdvduKRktuy+twWHmEsrq+pUTTtST2e8ylJ8OEWWExfXYLDKUlMxWGWZS0kUWEETEPwKMw7jE2OgifhPagufhlKTOUy1I6wuAxSpUkuTlIIJSK1tE2yNpTVJMnEdqWjMoTz78snjqCokMam2kCdFFp7SAFIyqKgq5SgrHVoCtSkhbnKHIHKNhLlIUQ6bqJSkFiVAVUpqFQTUk0S+8xSaNPQk430J+5svamqyyEDMAT2QkB1Lmlg5tQ8rXwXTHpF7QoKSk5ZQKsPLUQUgAE9fNQ1VljlSTo7N724xeCEzD5JUz3mXLAIKHBCyuYKjqwGobmpckxj5uFw65iinKibMfOmbRExRSUunK4SSCeyaF6NaKsxhjPZmNndFuvxMuYokpTMK56lVBCe3UkuVKIAPBzpGm/aJgwvCrzOCJgW4/EELO+oqdOO6LrCYcSwy3d6pSkpYWCR2QEAgEkg3UbsIqelX2mEmqpmJJPus6gutCSzn6wgZ5Nhi6io6BxpU08jXuhMPKLBwG3kxMrDKSFCndVtYdhMAVsGcBqWHMnU8vGOiJjIDmICrAnkH8YeJDCotp61jRYbZYSLOTvoBxbT4wLi5KQSyvXhFE2Vkg9obn3eqwUrBdaoAlkgFR3l2FyOMRS1uYNwQJUOILkHkRCn9IR+oq/+F1fj8jHRfdYnen+7846MLNT6AEykVW3dnpxMtUtSygFJYpBJcuKC1jBRmQ14pmadcGSw/QTKlkY/shyypLEawkvoNNmBXVY2QtnD5HALWUy78I1hlBlDQg+Yb13QN0VwJlS1IU9VqLvcPfwaMH4+m3lHoR+JeTBVGbweb7W/ZvjpSCoKkTggFxLUymF2SsBzwd6w7YmGmS5P2iSgkuASC4YVoT6Bj0Xb+IySFv8AeLd1z5Axgto4nq8OvMS2QuwchSqdkb8yrawenGLwZz8nU1VU3Z51tdQVJlnVS1lzW5J8IO6PYgIws3N+I1Ffw6d0U2PUoykOCMpUizMUs45jMl+Yi56Pl8KsU9+nin13xXRDdsqOjqv8RzTMp/SY7pPMBnlgNbWqpRpEGyZ+WaCzhlu12KSCe68R7RV2y9S1fjTuaHWRGk2xMIwKEv8AclnyLDwMA9GCyJj0qlqPVj8on2vN/wAIiuiAByAf5QDsRShLW34gX5B4SQEeAD40cZir21gnpcr7RD/hNna+j1iHZU0e1igrMVU/1W3RN0lSDMSHrl+J329CDsC1x5bZ6RZ5SRx95PrugDoxJYTX/hqP5Vux8omxY/wY4JQ3+3Tu8oXolIcTDxT5BX5QPgCuwSGxoA0mFtLAj84P6XqKpiANAoBuafp5GIcAhPtQJq8xfgMz13wb0jdE1NagElhVsxf5QdgWG0V//wA1KWrkRpbspFeJJ+MB9CB/m61S3gTSDtsFsCzv2UU3ns241jT7G2KvZ60JMpkqCCZhSo9ZM6vtocgMUnMphRkjdDirwROTjlGB2RIWrHL7C1FKpqikJUSPeZwzgWuI3if2fe09WqfNmJmrSgJRKCTQ1BUovWtWoG102XQ3bkwrmApzZiO1QMQ4OZWtwODUjXe3se2n+pPa+FYmWGb6clHlX+wTZGxJeDkCWkBTVUtQDqUzEnuYMLACMarYRlzcV1ISJawjEy0gsykEibLynQpUSGoLUjWbW2un3EBaiA6gElwLDM4YC/gWiinY4IImJCVKAIAJIzA3B3PY0icPs7NDxnOLb74AcGZaUmYhHaWSlKUpfMtlhNKEuSTbRywgTH7SMpHUJJXOUnLNU9AE1MtJ/wBNJLqVdR8m7HxCpk+YmWtMlOUlIUDMCTQCWtZYBJJZRIq4FSqLfCqlrKp8/IqcUgNTq0hmCbkFLuQSTQjWJzVsn1IrFYX+/YpdmbKxCpSlp60hQSjssArKTcUBCTQbgS1orF9HJiV/aAhnPOhIGpNjannFrtH9oQWoS5CTMJJQrKbUDMDUipDsz0h2I2xMky885u0wRLtuo1gBXz5xcVfJyaupcrS5Lf2hC0AsWAFQMp1Byk2PLe+sC9NZKf3bikS0EZJZVmYlRKWPaWS5odYZJ2gQkhKwHZuVCG7t6jwjJdOdt9bImS0tYlZAdyFdlIJq2p7o16MeTB4XE9iupLk2PDuEXGBxKMoYp01+G/zit2HhMyXLt1iR5Emm6qfOI9lKzzyN6lnzjRS6IcezRTZwY1DHnGfmzg9xz1jS/u2jNFfM2MCaiz15VjRJmW5FPKUKm+r1Nrl/VosNmzkKV2VBTXbS3ruhcEAMCqn3Vg6ULv5GAujctio6OGfURjKbaaNoxzZY9UjhCxX+0p3jyjoxNT13/jiQLBZ70j5w09O0A0lE85iR8jHkoxg/Gj/f9IcjGD8af9//AKxvRhR6srp/SmHSTo+IaujgS4TBdPJiUgGTLzXP25Ynl1btHlwxQ/GjxX/6Q72kfiR3qX/6QqHR6BtfpJNxBCTKQlI3TkF3vQsbRRdJ8KuZh5gEpa6CiQVVcVOUmgcq/pjNgpN1S/7pg/8AziXDbXlST2SlR1yzFjUb5IhOI06M/tWR1boylICnDu/uh7xZ7IV/hF73J8FA25Bu+L7aWzZWNl5yoBYFFImJWKWcKyqOosCIzmClGXJmJN3UC1eAPJvjENGidgPR8/bcCmY/ekiG7dS81TDQPEOzfePBCiOcO2rNPWK/lTYNpB2PosttTR1EobwC2rMhvMGIdhSwUl/xAEOQCGB+UTbaAEhASD9y5JqUJzM9gVB6fKBtirZJP8Q+DfODoB+xf+dS7++v/wAnaHdKyOuAFOyIg2Us+0gj8Sj/AN0Jt2Y822lHvcitYOwLLGzP8KlHBJ7qedoL6MSlJQuhGYpLM5IymK3GKeQP5UfEP8490/YnIRL2UmZTNNmTVKOvZVkAJ3AIHjAxPB43sjZc1WLSBKmEqUvKOrW5HatSoZ49BwP7HcRiVpXiJow6AGKR25pq9fuJpvKtaR6xK20hViTwrEU/GDf65QUKwHC7EwmAlZkoDoT76u3MoPxG1Bo1ow22uky8ZNJkyJmXIpGZOR3cOWURViQF0awBeLjplijNkTJaSwKFktwFA/E+qxicNt1ecoGVBHvUygp0MtCQEpDMlhZncuTGkYoTbeErZo8DjZ6JeWSkKllaZct5v8AJUtIAUEsFKOrloZNxeJGYuJiXIcJUlRF2SASSwa2/e4GX2htXDGYVZilSlAZgSHoAQG3m51aJJ0/D0yhSV3AKyJjWzKAV2RWg1NBSsaqKZFuPJcTNp4jDTEIAmSVqczJaAhROVvezOFJq1D948Yotp7RmLExKnCnJKUqYhzQFy5diyRVTHR4LVjUpepKiHJUpy1aZjoCWbeYGVs9JmmcpXVplsc4JSp2BCUm7uHpUBmqezm9CN7uzo8fzNR2uI/0E2RtD7QSpmcy2GYJLNlLo3ZykqUXNcx3ARoxtVKZwT25khai4SgPMZKn/AAh03YM9bVBzsnauHlpUAyp68xWAaID0BJoCKWrFPM2mtU5QDMkAjgGBLAh34iu6IlFcrkU5OUn7G5mbdkGZ2V9WRmdCZf2rtlUVMkAKZID1LAsxMUO1sdKxGZZJOVYTLQlXbYVOcGocUzaPAUiUpU0BecENWhU5qKlnamttYXE4SUKla8xNmAc8TXwD6QrM6CNo9JUSpIUlKxNUGQ+XqwUmvFkg0uTal4qMfNV7HWroAUX3nM53kvaA+kGHUEyx/NzFQwb5RZbUYYQDXIl910iExg3RYvLoLzeNOxd+dK74D6Ln7YmlAVHT7yfrBvRzEASVg0up3qSC3y+EVnR3MJhUDUC4YmhGhuIuLpkyyjZJnqJdNBpT5QRMpKUoioB5km1e8RDh8YW+0KcpstCm/wBuo8Gh+0syMOpipiqWxZL1UHAYl6R1o4nyUmOw4l4ReUkggggs4PEijl3gLYSsySWYAjyy/UxpMLlnS1SpqZikLDHtBxuIALBiHrFRhdlLw3WS1sSkuk2CkkhiPpoQRHPqQrK4OnSneHyZv2v1T6x0Q5k/iP8AbHRhRsQJmw/rHgUJO4w9MpRsDGliomzwvXGGezr/AAmE6pQ08x9YdjHpxDQiF1hi5JvTxT9Ykw0gqLDXiPTwWFF5s2YUyaXUD5uPpA0tTSph0Ki3caQ7ETjLTms3ZSCXdW8M9BfugHDL+xA5/ExLBCYLBKQQS3aBF+D+EMmYJUxSlABhSpbSE2USVtehp4RFiyQtTGEV0WW1FlaUpFSAlhqzQ3BoKEEKTcv5DT1eGbTURahpamkPwDqlly/a15CECaE2ZgFCYlZZjm1rVJaGYnBqmrUzU3mtSbbzCbJWozQDUMqhtYxHtF0rLHR784ALPESSqWhLO+UBuQ7np5RqOifSDEYSVkJ+zSonKRZ2chqsTVuZjK4xZCQ1D2K+UWOx55VKIVqrvsKfnxNIYmes9HOmsnEIJS6VC6VAgilwbZaaaDSItudKcqCQrKHAd2uat3PHkuzcOsrF8hCqAkEtoWuH3xDj0ETQA7UDB3fcBU14PrAJUbjFdM0qYISpSnBH3QWrrxY6WjIzZM8lUxykpUohD2BqQm7C1OMS9IcPNlSknq1oAIdRSpIsdSKd8RbPxp6h1KA951Hmw+Ygv2KTp4HYfGIm+/LlBerjKk8iKorp7r2IhDPlglKpMxHaqxTUuDXMHreK7AJ61RT2jlSyWDqUokCw4G35mLaXjxJCZYPXTR94V6mtpSgC8xtapTpUOLNcNBmJnypcyWZpUJgSUpzIB6se8nrEI7JWC2VJomhUCzR2NxEhac0vMuYglXbDqchw6siXANDmJJNRRyKfaGEUsZ5LKQKqFlJe5WDVtc1QaWhZWLAQtImpJIP303q2vId0SyHjCQPsfALTMJWGdJ1SXLh3rxeDtlYYe0zSaJCQAaenf5QzZqSgkrmyyyfuklIsaqZidGD1hMIpQmTA4YgMQQXFc1uIZoTsklwSCJswuoAtlY0bWmnleIxg5ntAmKqnPRy5Ggo9NITAziZ00Xqmm6Ek4g+0ZfuhZppR4BBe35K1EZUk0VYgM7b7w7HSs8nLrlAs9ikjUa/OBOkOLUkpCdUl/GCcYSmXmD5jlAbnoN7fOEAmyZCkyspDNmJTQsXNf+0boC6P4CYmaQoZTl4acotMCFezlSveIWSddSBCdGSpaznslOmnh6pFRVshulZc4LApQAU9khg9wf5gb87iAukNZSEoQQ6itQFBQEAgaVJBAa1bObUB+yBSt+PCM10kx6krGWjpIHGrPx3x0TdLBzQjbG7Ex6grK6m3Zz8PWkaqfI9pkZLLAdBNnagP8J8u6M97ORlUJZJong3GmgjY7NwpYVrBGSkqYTjTtHln/C+M/wDqq8BCx7JlO8+cdC9KI/Vn9jwRLEVUPPwt8aQi8uhPhQ+dIYDE0rEt+HvjA6hE5WDlt9PCFJS9HbkH+MTqxKXpR70FOUIkKJYAnkCYBkRTL3rHcD8xEuEXl1I/iZ27nDmLHCdGZii8zsJ5hz3ad/hBn/CQKXStQfeAQ2lmMTYGcxGIztwoAfVzF9stSOrAYOCdDqfD9Itdm9H0IlhKkoWXJKiK1+QDRYYfZCE2CfC0KwM1gMAhC8xOUlLaUPc+6HYbZUuZMLFxTfwdnjYSNjS9UJ8IOl7NRohI0eLTJbMrtDowJqwxNSK8osML0Q6tBznP2swYNurxtGmRhsu6DEIcWHfWHRG5mT2N0OlImOpIOZ8prQEW/WIum/Q9NFykkkJbKLHc/n5Ru5MgUDB4s5eDSoMbRaiidzPB9oyWSHsMrsCDTmIu+j0pBlpBLVN+5vKPT8T0XlF+wkuXZnDwHM6NoaiAOQb4RO0veZPYeBGZT6EsPXfGmwvR4pGZJyzVjtLaoTolOqRqSKl4tdlbASk5mFeH5xf+xDc0PbfJO72MDhuiSpZM2fiJiZTEZB2lrPNVAnmNPEDF9HtnraWET8O75F5hMlubqMshmroRwaPS8bhEqDFLxT7S2UnIAK/iBFOHzvC2IpanueO7b2YcAsyHYqQFGe9JqTRpTVSgWI94kF6MIfsXZaFAKCg7AGpAe4FQBpv3xvekewOukSEscyM9dcpaluA84zOG6LdSSA6SWc51DnYM0TdcmjlY+TsrLMzoShZSkkJKgkVBDpIUHIJcB7gXEOw8yWsETZhSmVLUrKlCJqlrJISnPk90Egl3NGcaFp2ewoSTvKiYqtr4RSDnBzPQ51FQZmCSSzJPkYLHGXQDO2gQkuWI+8UyFKv7qEIGUEh6lwG0tB0nY0xcsTMXiThZZDoloSOsKbgn3ac99kwLsnCoXiZToIBIzJzKIsSxCk7wPvWIi423gDiMSoTGEt2dnADs9KhuHGmpd9FN+4Ps3o1LXMT1OMWpLjMmYl1NqUsWUbECmkU209mIkzEzhiZE1Kps1BSgqExOXVaFJBAoBXU8YvsR0ZTh5xVJmmYxBSsAAF6lwePwgfb2wAvETVNlKyCo9mimGbjUv3xDwyXRldtT0zFJYgsnQ8YtcViEGX2VJUXFB5nxiQ9DqP2gd3Z+ZECJ2FcBS3FCMov/AHWfWHySEyMaOpbMMzKoTXVovcHssCVLKJgSopCldphmOvHdyEVGE6PspJJJqGJ+Ni44cnjYyNnIUnKsV0DVT/KXtw08o108GOpkrcbtEhIJN6A6PVz5PppAkzAJmrCiAWSGNCxcxb4zYJWEgOyQwoH5mvADuhuDwJQG+XjClK2EUkhDKYMGdxSD5JYAWJ8frCSMATBhwShuMCFLI51fi8jHRN1HEx0aWRtPOZWGkaey9ypXwMEoMsWVIHJcpvIxjk7An/6Mz+384lT0fn/6K/COWjso2aCnSZK/6qNe9okKBquX/wBVHCp7XEeMY1HR2f8A6K/7fXlD09HcR/oTP7IKQUbLGplrShKerSlu0esQFL1Ll7E0pYPqXjkyk70affR9ecZNPR6fR5K6/wALfE00iVPR2eP/AIZn9vfvrrCHtNSZQGqA38aPrE6Ejen+9P1jKyujk8luqWO4N4gw4dHp3+hM55C36QC2mulH+JL8FJPzieRNcuIxo2DODfYzDrRB1ry3eIiTA7LxKEgGRNB17J462hqQnA3slTwZLkxjMEickv1UwHV0mLxGJWRZQ3uCGjRSRm40XCk7hWCJBO+kUq5uUB3PcX8Ifh8eVWSocSCHirFRqZJidMoGKbBz+fnFtJXFkBUuSBBCYhlriYGAQ7JA87DiCXiJaoQysxeEB+UZrbOyVKFBGzXLeBZ0iBqwTPN/YJ4LZWG8j5+MMTsmcrQkWoPH9I1+OwSiaGGYXCEHv+VYzrJpZnsLsNSSGzABrUFOFotcRgUrFylTMXcpOj2oW/URbJw7anxMTiUd58YpRFuM9JQlFyFrFkgFnYVUSAOLB35QP7ESXPMxcYsqBbMfGGS1FvePj64xNZCwBWA7NvXhAB2SHzZVA3s48BaNPLlk6nxhThjvh0Kykw+z/wCG3AwdKwZBF4s04cteJ0STFpEgJlxGrCjdFjMkGFEowUBXIkMbQVKlEiCuqiRCCIaAH/d53x0G5vVI6GSeCp6bbwB+sSp6acIxYTEgT6pHLtR1WbiV0vDW+Pq8GyOlSfR3+vTxgZSKwXLRpRvCDahm9HSNJDHtDWofcO/hxieVt4AFmA1FPhGLkSc1S3luoOEWEpIHqjXpW14VAa4bWJt8REidqn6enbzjOyZZOoHH1rEycMnVJVxDKYcAVAv7trwgNF+86h28X8fW6HfvIHTyiswuHQwZ01JykMfP1eCep3H4fPWxraGIPTi/4fi55V3b4cvaZTcE7gATZn5CrcdLQImVaj96WFOfy1ifJuZT9w+reJhiJpe2krolSXF0khKhxIJ+DwQjagr2ta7/AAufCBZWHDWS9/pa/wCUIcGlwxTTnvqBWgt9YHYKi0RtRtD64Qfh9ppI3etWihTJd6jz/OHyFqchmGhdJcb2FraxcZMlxXRqRiHh/tgSKmKCVjcrAqSHoHo5uyXueHCJOtzX/WL3E7S8lbQCoIC4ocOptfXposJGI4w07EyxeGLMRdfDSt4BHLERkXh4jiIAIwOEP8I4w1SoAIp0sHQRCiUPwxMpUNRAMcmWN0SCQIVIiQQ6EMEoQ4SofDhDERqlCERLiUwkAhuQQvVwohzwANycI6OhYBHy/K2e+/l+UFSdlvRi/rw4vF+nYyRzHIcXgmXs0ZGCQAdXro1QfhGB1GfGzhZjxJt+kFScANEh+Xx4M0X0rZzD7oIale+oGsTpwBFASm93Ifk44XhWBTyMLX3SaP7pI37m3+UWGHkbkmlajL8WL14Xg6ThFA+9mo3u+Nhapgo4JXeXYkMe4eQcQrGApQgO5SBQk5k+XfB2HQgiihc2Yht9PCGy9klNRMW1mIls+8fZ/lbuLTgVpqlRYgt7h55mDkeEMk5MpNt1z9N/6cIITKDAmnDh8vGEThSGZQtXsC5el98PQhQuXGgIDDjQlzualYEIWTLe48mr4+tYlRKpQWO4d/5wsvCkXq9mFQaan4cYllSFO3lQAa94/WGAipWlRzHlXhuHjEhTqLAsajzBbhTnwhVJNCTro/N++tDveCU4drksNaEOxLu+leUICFEtjYi90/Oj/lDzhQRXKxbUh+BY1qPlDylxcE6nU8j4aaQ/OljqGqzvxDb+II7oYEasKkgujNWzUe71cQ9Uupo2+2jA2vw5QqH0BpozvpfQPv4QqppBuWsSBT+phfxp5AhZdKP3j16eCU84FVPqzjudu87/AIPujuvDNX035fGKsloOeHCdzgLrL31FAT+XnrHKmuWL1HFvDk3lzh7goshNeEfe8Ae00H19aQ9M/n8YdioNekRrX69cohVPG/16+McZtWfh56fCHYUK30iRBEQCY9HfuPz5w4L19flpCAKzQoXA6VQ4r9fpDsQSFw7rID62HGbxh2FBeeOKoBGIh3tMFgF54XrIA6+OE+HYg/rI6Aut5x0FiPNQtIykggAahhwc/luhRiEM5Ul3FM3F9e/wgJe2JStSSS5dwKa3vCJW9VdYQSCyVXHEkvr4GORs66Cp22ZaXH2jtVrbi505cYSVtdBNVTALks5a9QR84ana0hHZ6gqNXJL/AC+sF4TaAWQRJyhmJITbvaAdHJ2skH35lN+UEeB8vQQbYl0LqP8AS/h60gmTJdyye5FnoC4pEq8HMBckJTqAxJrxFIVsMAqdryyNwrQpX9GtrE+H27Lox7XF0/V9IRWFQSy89eSXe1ob+65QP1WPFjyh2LBZS9rBg4SobmVS3CphJe2ksbga0PdWGJ2JLp2iN5Spz3UYj6QqNjSgrszJgrqU7t2n6w7YsCytsIIooihehB+LeEEYbaKTqpzfsvTUUG+Gr2HUZZhN7pST3NpR4YrALRUZFHeQQPj6YwZDAd7QCHYqvTKQ3d3Q5U1P4S5a7jc3wvFeEziPcSaNQ07gWOghhRMdmJB3EueYcwWFFwaMaprz4Fy1D8WiMY1tVEa9lQ5RTpxK0kFQISCzCmm/fBMzaaiAEKUN4IfnWCxUw6dtKvuKLa1+G7jyiMbWS3acUuFNavEket0Lh50we8+/siW3m5e8PlYhAX2pp1YKTlAD6HKHrWC2FIf+8kEVUWpViRuqQCzwvtCaDOgbzmDU0Iry4QQJssM65dRvS2/fDOulswUl2NQA166GGIQgncoC6gacIRlEWJ7+HePXfEUzELFggsKGvdVI+X597ROUkkBH5abvMcYLCiSVLUWcMWsATTu04RyUkD3m3kjs+INfygCRKm5gFTGFe6m8ERwkzypSeuSQksHSzvavL4xViosZSjqRyBG4fPSkPLipB731t8ooJc7EZR25YegpfgHEHS8TMKU9pIqAzmrGoEKx7QpU8pIuakBqm/mRXwh6MYD+I6PlUbd3PwgBKy7UIMzI4IPG3LV4cMYaJWQHURQEFnO4+e+HYqDjjXsFObdk17jf8oi9uO4+B+DUgJSyVsnMkgsO0a8q98SKYjtKzVy0VmruO7SDcwoNRiVFqKbeRweFVitGUbgUIPDx9PFZNUlDg3TVTH6X0p4xyMSl3D2cOqjPzg3CotDiNw4uxEIrEFv14fDhAkrHpLsUACxCnfflDad0LNKaFKh2rAEXHE0t8Id2FE6J1WJHgaRJ154eEVntSQCesAYh673pTjEkuYTZSDZmWoC3AmCxUH+1n0n8o6K3q1b5f90z6R0PcLaY7DT5Nik2o5/KEnYmUd/ieXCIPYQnKCT2gDvoa1jpmFynNQtSojns6qyLI2ixuCmrPL+J9aRPJ20Bq4b8La+ER4HCjMUr90i4veoY0gifs5KEgpN7AgeZEKx0gn99IKnqk76/F/TwVhdpgu6VKYXIFYoJ0kEkmlGIBbnCTNmJmMglQAeyjXWvgIYqRcq23KD0FDUApOrWBpT5wRK2nKJLFLaClX7xFNhtgy0Vygv46cIPVsKj5ZdgbV8TBYqQXJxYSeyhKhauZPDssbRIMcc1KDUAvXvvFPMwaisELytRSQlkm9GBdt1YIkyLh6bu6FkMF1h8eq5WacgWglWNXfMwoGzO9aneA/yikyVDE13s/wCcKnAKcsuvFNjwYiHkWC8l7WILFBJ35q25QybtHQunhY23j5wJKwykv/ln+lQJe9c1PCHLQrM5NgfQh5FglTjRQOT/AFFz3vSJkzwWIZjRiA794+MUs7a6QoApJfgB6vE3XBjetufHhCyPAasgv2UPzJPwA7oQS0kDhxf5gHwgXKAw3mvExNNkhLpbS7nXgYYhGY9nKSRUKSASQdWowgpG05oICUy6u7Bm+ECCeE5XBI7t35xNiJaCMzGpN2vrCTY8DZu05tmSX1Bqd4Idojl7RUFHsB/CnOxvaI1oCVAAM4enr5xGVh7VsWAbuBh5DARP2ypwcv3VVdwHFm3vAxxY7BUJm9SrVCWDGrwxc8JUQxIB3tDJ01KknqgUE1ckKHcGAhWFEczaAQhIyqCkuDluXLhi9IkVtNwkEqDKftB3q9eMNlHSjtWg3w7EzcpZoLY6Q9eLN2T/AJmZ8rOCPHuiL95qJQSQ4LG9nJHhDRPPCu8PCJWxHjD3MW1EysUosVF2JIvbcO6IkZgwBPvA0owFr6u8Te1gXDcr+fOIpuJGjvpQecFhtJBMWMwcgKBDkA3L1iFaF7yxRl1D1erWiSXNUbG7Co1vE0twSDwr9O75QCoFSpQKa2Q1qV04w/2pQKQcp3uKaxPMUMrgCtRCJnlQ7KUigu+tILBoBmvkV7oJa1TQ6xIjGGpdnZg1LMfOJ5c8E9oPVtN/KHKxNSEpT3gHwpBYmgbr1fiT6746JfbjuHhHQ6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48" name="Picture 21" descr="C:\Documents and Settings\UserXP\Рабочий стол\загруженно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63" y="4357688"/>
            <a:ext cx="2714625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23" descr="http://t2.gstatic.com/images?q=tbn:ANd9GcR7N5mWTyw4DFk-cZ9xHEzo6Q35uUmzXxN9yF4t6RLvFR1etOw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50" y="4357688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25" descr="http://t0.gstatic.com/images?q=tbn:ANd9GcT1e5alhT2jdhJl_EgzYhsprj5G-cdbqZEO2w8bEb-7hdSNPmJ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" y="4357688"/>
            <a:ext cx="29051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i="1" dirty="0" smtClean="0">
                <a:solidFill>
                  <a:srgbClr val="0070C0"/>
                </a:solidFill>
                <a:latin typeface="Minion Pro SmBd" pitchFamily="18" charset="0"/>
              </a:rPr>
              <a:t>Как защититься от загрязнённой воды?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267" name="AutoShape 2" descr="data:image/jpeg;base64,/9j/4AAQSkZJRgABAQAAAQABAAD/2wCEAAkGBhISERUUExQWFRUWGB0aGRgYGBsZGBkeGhwXGhgaHBoeGyYfHBsjHBkdHy8hIycpLCwsGB8xNTAqNScrLSkBCQoKDgwOGg8PGiwkHyQsLCwsKSwsLCwpKSksKSwpLCkpKSksLCwpLCksLCwsKSwsLCwsLCwsLCwsLCwpLCwsKf/AABEIALkBEAMBIgACEQEDEQH/xAAbAAACAwEBAQAAAAAAAAAAAAAEBQIDBgEAB//EAEgQAAECBAMFBgIHBgUCBQUAAAECEQADITEEEkEFIlFhcQYTMoGRobHBFCNCUtHh8AcVYnKS8RYzQ4KissIkRFPT4lRjc5PS/8QAGQEAAwEBAQAAAAAAAAAAAAAAAAECAwQF/8QAJhEAAgICAgIBBAMBAAAAAAAAAAECERIhAzFBUSITMmHwcZHxgf/aAAwDAQACEQMRAD8A0iZkRM0PenC8LZ+GlqNEqYad6sfAvEpODlBnlV+8Zkwv/wAo82zrdDFM8cDHJmKCfs1gNeFw6wQJaDoX7zoRe3nHJeGky0gJlIyj+anLxQySc3FJapavEekCYfbAV4CnzKQeFiYmcFJcgyJTGrnMX/5fGLJeGlJqJEkEa5Kwx+CtW0HetX5aecQGPLUIHkH+EXpmpDkS5T8kinVr34xE4sV+rD/ygfm/nEtjSILxU1nfyAeKZu1FJFS55fCgi2ZtRVQQm1mB+NXgSTj1h7XuySb9OcJMbFmOxSc7rVkBZ1KcBI1PVrcTGo7O4STPw0uZMSABmKUguGClJS71KqV0d4TTtrrYmjfyp+aY1OzZo7mXZ8iasHs/AcYqJEmSnyQlTpJBIYgJSAeDsBUcWeIk849N6/lEChrH2/XSsUSV4rDkihJOl6cbQDhsEsvncB3oQbfA0jk6WSsBKidN024PxDjSLpEslAzHXXUB6nm7xJZOVgk5i+8DZ79L+8RO1Ag5asHZiwb+bi4tWPHIhyqblF8ygANK5jQwFiZCSmiyauC93v1/vAwr2GI2shVAF+beriJrxBIsQKXtrAEsplFJUd5Zyim85qzaWfS8M1TEISVTgUry7iE1IBFCoNcGw1rEpjo5MS8si5AZtVN+TQLhsMpBBNR/0v8ADQxwbUDHd4VNAX58rQtm9tZSZhlzEKSoAVFUgtwLFn4RVJixkNTigVEEjmWoHs3KnwirGbXEpOYbz0bQuDTl7wLtHFICBMSpswDNUE08PJ3hOnGBJ++KEg2FehfzPCExGpVOK0hSSEAsoixpdLmxIofOK0Y4rWuWQjdy0cuxD15vwGkIF7VUUZUA3cGlDUltW6xZsae6lZq5g2bV9Q+lHryihWaPvRXi7VcitugiOKnHIpRNhfoIzWI2upIZCUpajuS4egIOtLw1Vj82FCyQVKDE86gwDMwrac/Ooy0KUkquxFaO0Hytr4ijSS55E+9oPw6XDOah+vGkew0oBaizCwuC7l/lGN2bXQMjHY1X/l6c3+bRe+0C2WSkDmR//fCGktKXeg8omLPTl7RSJbFK8TjWrJRfin4hdBEpZ2gpmlSwP5k/+5XpB4lh3i2SsPSKVMlsGE5Dkhaa84jMnJP+om/3h6QcMDhv/RA/3KimfIkBh3QdwHzGx1pBTFaIpKaMt/8AcPxaPTJoTchuNPjEVbKwtSZLudST8YoTsvCuWkJNWO8qnSntDFo79PlgF1p/qH4xVO2/KSHMxFP4nfyEXrwuHLNh0+aj6AcI99Aw/wD9NJ9HPvBQWhcvtPIDb6D0cxAdpsPQd8kHoQPVoZowsgEjuZfoT7nztEyEAUkyfNAPyh0FoS4jtDLIZKsx5HKK8Sa+kVSdsy23lMdWD1pZodokoIYypQB/g6nW14rxE1KVBQyt90SxXSu7xhYhkhQdpoNHJFQ5DdKnrGywkpSpSFIZSSkEEdBxj53t9cwqUoFkgAtlGp/PWO4Xb2KlIQlSZkyUH3UOAGOqgRUMKRSXols+jKwy+Z6aRybJVQ5gwd72rrYGh/KEOw+18jEZye8lTElmmJVvWCFUHkQeRgn6aVqzhQy2NW3a0rc6xT12JEJcwgsMoUFWJISxv7EaOfhHFYlZuhCk0BB3k8iTUnjTlCXbG15MrKFKUoLQ4Dgm6hrZ1QFI7WpDAy92zu5A6Nf8Y55KXg6+OMfJqEbSds4QpJskpzNoAzV0i+aiXXulCWSWKQBlUQ7BzVPNmekYuf2mSpCmQQquU8jxr8ITzu1U1IAsXT9kJAKS9AL9TeKhGT0x8qS2jdS8UEFTgZ5YTvFWY5lEgKD/AHWB5PpC/tD2ol4dGYEKmkFOZ8xPEmrFWaxNmOgYptobWwwwpCN2dMNUgBgkKL1d7uYUbH7KqxxJC2Smj3LmoodLxrx8du2YTnUdDCTtGVNRmnqJVckPR6AB6s2vHhAO09qyUkJRMKmPhNUV1d6KtYdXhxif2WrTLBRNdXAi45MI5sn9iuJnCYpc+VLCE5n3lE62YNrV47Pi9UcltO7AcFtwhBTQoLEBvCRQtwJavOsWYjHgpdJyGgqUgh9b1HEAcK3jPIZOcJU4SpTG2YJo7c7+cM5WGC0pJAHQD8I5pQpmnJcqoY4ecgMHSpRF6K8mvaGmGxhQDukgpKa2DsHrWEGFklKnYP8Ar3hwJ5p3gJA9IhhBeyvaOPTKYqBA6X5Pb3hniNrJOAkKShRCyWoA5S7lnsHELUYdMwbwdyb2FaN7DjDnEYeWJGDQAGCpzh6CiQ/RjEt0bKHkB2dtZaj4WLP4g9/7w2kT1lRZNRd1pHzi7CYFKHYAmw4fD2i9eHAJLgULnjGN/gsFOPmWyps3jT52iUnaKyGCUA//AJP/AIwBjZ9coL0rwiOGnEZqn4vBkPGx0O+17n+pR/7IKlpNC6B5qb/pEL8NjgUuSyjw6s7Xg0TUk3fm9usUpIloBm9qEBJ3VOOlzwMQR2klkbwI5u/Oh4s/rBi+zeHLuhWUV8fybnF0vYOGDgy1W++Qw8hSHTF8QBXaLDj/AFORGVVPNo4vtThwf8x+WUl/aCpXZ7CF2lKA/mUA2nwjn+EZBqJZfRlKt1esUkLQuHamW9UrANiyS/k4aKpvamW3gWwtUB+FNKw3m9mcOG+rJ6zF/JQiK9g4bWSjqc582KodC0Iz2s+9L/pNKXekemdq1EOmV0BIp1ZLxoJmycOkMJKPN/g8UL2ZKY/Vp8v7wULQk/xWQljKBOuVTD3TeB/34qaolORAAFFKr6210j238KqUXSAEl/sihGj60q8A43D5SUFqKANBUEJPC1fYxWmBza20FlLpVLIJy0JLWYMdKXjc9kdkBGDld/lzTQpaW4E7txdq9Gj55jCxIDMFEAsKiyWpGsk9o5f0FMtRCpiUgAcKexFvKB9aBLZDac/u56wtWbLUA5jewf8APQQtmbZXyAd2AAB68oCxGKKmozDTXiTzihSqQ1ELPdpAZgTMITuAMAKZVOQz8C/qYRmcOIVwIMMsQujOW4QnnqUhyBbrGsVqiMqCjNVR0sOgcuYAxeNClpaiUl68efSKF41ZDVbrX1gTvCaC3KLUK2EuRtUWz8Q6woaW51JPq5j7D+z/AGUBhETKAzCVno7IfkyfePkSZRKWakfYexs//wABIApusXvQkP0u3KCekZo0EnEoS8tTB1UKeeh4dIZ7alIlbLxqgop+oVvBgQ4oK0uwPnCHCgZ3IuKHXmfwiz9omOMnZwShJWVhQKA5ABZDlOoGZ35REH7Bo+DTpgSgJDOfYaw/2NOeWn0PUQrHZ+cRmKAhwSkGhUwfdTU2tpS8F7GmAZ0KLVJFjrUc40nH4jUtjsluPL4R2Zi35QP9NQhQ3MwFbtWj0YwbIXLmB+7FbjNY3s0cz/JrvwQwk9VaqYOQHpqa8Ryiv6biJihSiVkh6eIAFhqN3yEG4dYB8DeZ9iQ0XHaxFAgFv1wtCdFJM7J2lix/oimueh9ounY3FKIPdoT1WSelExQnayq7o/qP4wQNprLbqR1JPzjNpGiFokYvOS0sA1YqP6rFsnC4kghWRIq2VyX0dyKdIOG0FD7Kff8AGOoxyizBLuOId9LwJodACcPjA3+QttXUknyAMWSdkY0qdS5YcuQHZ+r+8XS9sL3nSl3Iq/weOp2svRKfQn52im0SkMZ+2ps1JTLRlfiS7a9ILwvaHMP8iYeJSkKHRnHr0jNJwct1JMw2oXZj0f4xxGHkJFMQut8qmf00ilxshyRsf8QygGUJg/mQofB7RYjtLIYqUSkAtVJS5s1dXjIGVIDfXK81V1vygGfgcMsucRMvZhQ05Q8GK0bydt+XUjMwIfdNOpNGgX9+yiXaYOeT5Akv0jLSJUhAYTlqFScxo/ozxUO6KyVTnToMhzD/AHa+kNQ9is0374lrcjOG/hPlyERRttJsFKen2QKXd1B/0IRnE4egzmmlQIskrw5YhX64l9IMAsjtzay1PLyBzrnCho9ho0K5SMRiJwygKUSA5BCd1nUS1A1T+cN8TLw7EvlBoWcX0ABtr6wNLnykBkLmAG6UPydwDyF+EUopCd+CO2NkKRNGaYhYWSTkSoF7kAmgvHsPg5CdTdyCoPX9e0XTl4dSQ5WS1DVx5Ox84nhp8pAyjOX1KAffSE16Ki67I9/hgRupPmT729IL2dgZeJVllBCVEsAsGtq2IPS7VjsvZUiatOdSqlILEE7xIDAC1IednZacP3kzuwhSGSHBFKgFtX8/WHHjYPlS8GN2rsCbKXlWli2YgHMOFw9aO0UT+yOIKQrIQkgkk0Zrkg16fnGum9rJyQuhyIISWSMo4K6nrqKQbtPaSzLBlrdLAqsHCuZGp0vbjG6gjnc22fNpHY3FLS/dKSllEEgJdqgVLgnSJ4TsKsy1rU6SmyAAVK46hmLDzj6LhJ3fIQFkoUCre8QJ/iNn/HrB+zezZKklc0qCWzVLnldg/KzvD6FdnzXZfYDETMQiUUZUKVVZsE1dRDvaoGpYR9TXsCTh5UuXJ3cgYlRcmlDyL6DjDNL5SQQ7OwoSOPCkLTiFklZSCnMGI0OmrxlKW6Gl5OYTZgmqSorASgEGwKtWFfz4QF2zxEszpJSQ6UtcgAuaPYuk15wzlSiF1SWUacCTduUV4/ZMtY30BLUDONeHWGkvAWJ5mEkzkgKYpbw6DTqPyhXguwuFGcshJAZlLzFy75XU448mhnjOzqSpPdhuOpf8I7N2StKvqiEht6Y28rkCbddXi79iM52t7MSpWGVMlCqFJUSVVKapUAHtUHyjH4DaRlLCjZw9HoI2m1yqoJZPOrk8QP1WM+cGkuSRX+ExjNpm8E6DZkx2VmcUY6eUVTykmmvpFsruwAGdtGLejxapctQFAG/hMYUbJg4666aWghChWxA9vwiX0dKqggeX5x5GCH3ifL84l0VZFvPg0W4dYBBI1fpEFYFD+JfkSPJs0c+hygGddb1/+XzhUgspw6sxmEMwVYXrX0hls/CImKY7oZ91nJHq/WE03ZUlRLldTWzmmtawVgdhyUsQlbBg+YtpShvFVH2K2AnDlqpPozafoxwyAOnkK+V4LmbVQ4GWYfu7wHyiM7Gy3DS1cfGH62jq/kw/gFWhtKDj8gz+kRE5A0NBp+cMJWNSp3kqI5qb/tiM6dKLNJPmuh9Ymx7AVzwdCX4t61vHkpbT3+MHAyQnOEBz9l/n1js7aqQ31SQ4BuRprT+8Okw2AZgfsev5VgvBYRZI3QAS1HUeY9IZz9rJDESUgK42BoSx1AeLTt1gQlKU6eIgWqW0hUhWxROwoN2SA5oP0KANBA2GQHDlw9Eq6g0gfb+NTMSghKUsFgkauEEO5fjGwwc5K5KFMpBCU5gQ6QQBYuPEGbmYeNiuhZs3syubJskKCyMx3RlrVr3o55NBZ7GLJdwlJAPiFCbj4j0grEzJspAKpas6gcoCQzv4VB3Bamj2aL9p95kTkz5SKg0JLkNoA3IW4xeKM3Jk8JhVyymXJkhMsKyrXmPeEOQ7jSr6CwjQYrYq1y8r+IszB2sMx4a06c4yGxtp5VpExKrB1O6QoVagryD2fpG1wO10zFboq7OoEAlqs9ouNESZm9pfs+UzJUVDKxzMHNCwrUhrlhTRov2Z2RUACVDMLpDFLBwPanlGxxLqRWj0/t5iF2Dwi8qs01zxAAIq92Z2ejNFEl8js9JyZCBUMWoD7ljX2g6RslNBpw9oX4CcsklJdLHMq1mZLcauSYepxAygv4rfj7QgKk4OWkuQ7ACz0eF2D2GmWCEqLFTjiK0djW1rVMW7a2j3aAQkkn7IFeHQBtaQLhccs5k23zUB2AY04pILA0ducKtleA5Gy0AuK16j086m8Tn4NBqpNefzrHDiASRw156edDFneghx+VX58oYhepMp8zAk06MLezRme1GK7uUsoDglqVqOLWFIcbbkrEpZlqCV0YmgDkEueGUE8Yx23du5UDilRTc1oWre7Cg4xL6oaMditpiaoISfDc+bN7xNEl9GOjwIcFPVNK5iUjMSSwtWgp0b1g9SQGBUK9Be1zHLyLejrg9bIplMC/CPS06RanDqalfKOS5Sw4ykCjE68fS0Y4yNMkWIWBRmgnBLFc1KGrPoWpZ3aARKW53elPeITjOHgCehH5vE4MdoKUBSj9ONP15RaZYNRA0lE0pZTPyHrR4rEuaCXUlugDepvDwYskeWwVwr6fONV2bSlSFC5CnPyrGTnYZJTvF1PQ5k24fCLpIKMpTOykjRYccqCvvDxE2KBKUCBkU/UfEGkXKJWoUKacL6X0gj6TJ0Ctalhby9uUGbJly5pVSiQ7uG6OWPpHV2ZtgMpKvu16/r3jisMSDUJeG8qZLLsgbprvEkAXVa3TURX+8JQLBOZ6MCQHrxAgpCti/93TFMN0vYOAfSl4O2d2SmqmJlrI3wWUDRHHM9xo0NdmollJUd07gSkBSnKyq/CzRqJuBEpA30CrKVUUDl+vppWNIpUZSbsyu1eyypeYhQmBIKrsDqRlfQcOEIZ+JZDpKEkCm65pwfjZ41cztGgzVS0LQhKnAvRxQG9+JPWEWICsyc1iLAjVR5t5CMuR01R0cMMk7Yvk7UzpOdAdJLUro1xFg2pMA5DQAke1eUewsoEGhLguzPU6VgnZssplzTlLKTxANMpOritaxk5tmv01HthHZnaC5uLlIfKXNatZV3H6eNzj9lzSStBzFjukA6Fnc9LcI+Z7PnTUzsyAajUu9eXKNbK2tikLRmzJcOaZgkZqMk/aOuldI6uLrZyc/3aD8Pg8VK3kISpArkygKJL1B4j2dqmNHsXAqUgCb406Dd3QxH8tfXzgLBYxS05sq8qnU6joHoxYhzQPDfZuJKk7wYvbR9TzEa0c9hM7DrVYMo0HIPfp04xWjZy1BSMpFfEbFmqOI/CKxjlpnAEOGJBtegHVgTwYQ4GMoNPWABWNlTGTlVlAUVFIpmBADGmlaesMl4dWVNjZ/Sw848qa5BelmiCMVma3T0rCYwfaqdzVTCoAd4FlJJysnK4u3Mlup9oZ4ya/hv8IBmbRJmJQA5JFdBTM5/X4wAUrws7RG9S5YVIAPFwK+UEypKkpZSqsLcRduRi+bisxFW0I62EU4uenQuX+f5+0ACbamJUpwN0O1KgGz24Ri+0eBlJl94p9AwISkvuvajM3GsaQdqUB1KSQhnzGlmJpoNYx/a7acudJSpLLSFpSwDpuakNcEN5njEu6KXaEeIVLRlAkILsKH+8Sl4uWwJky24XPwAiE6agJC1AVLPlymg09bxHPLUmoIpqkB35xyu6O6Eouf4Gv05P3QnUJBpCHtHjnWhIokuaV5PFoWEy2SLEtR6VLvx6wuxqRMUCnQMQ2Vz6DjExyvZryYOFouw7m7GrP8AODpIp1hbJnlPiSVDz4ciC8EIx6RRlU/hMNpnPaCkzGNKcYuUolwWLsXIqGe3AVr0ELZmN/hV/SYJk4sqDplLoHO4bQqYWjouXEeGFSdSDp+DRE4h7IUPKKhjC/gUW6eesGxha9mTU2CquXqTSh0YMXhj2f7NTZjzMwQhq5iQ9bM1tXGsaiV3iEFkqy3JLuxtS+Xyjk/axSXWlT0LnMH04D8Y6lFLZzOTYrPZqYksVJ3lXcjdAJyk0IBLO1YkvsQtwQUpSCSSVUrZiKn05QentEMz5FMTopWnIq5PFU/apO8jMH0LfEkmHUAuQTK7NFwlUxPdOCa7yiFAhhcMAzl3eGW0dkJmOorBNaFNCWoAM1K6WqYzqVTFOz9OnPlE/pKzRzwqr8DDtE0wmZ2ZlOVLZJSk0zPUCpyj8rAWjJ4lRzCtEjhR66aXh3Nw8xVA7C9KV4wINh5hWYoHhbWlTGHJDNqjq4ORQTUvIrw80o8LE3qCYp+kryqSCliGYproNGFDr84fYPsapagS+XUFbAtoCC7mDMFsKQ+QYck1/wBQk+RYaixBgXG/IS5o+OhL2J2KqfOLhWQMFKALAu4GatWGrUrH07Y+AvXMCGIXdtAXLnhCjACXKHdIT3Y8TJVmrrmFK0vrxgr95pSppasp6EdHoesdEVSOOTtjrE7BlrDgkVDglwWINRd6cYIk4cgCicwDADTSj8teUL8HtBalEKDua5QSXqDRgxENZ6wUFSCRR7En9NXyjTRBFUh6G/F63f00iuZJWUg3IqBcvWhNo5JxBLqdwwD0rbN705PE5O1JaXK1JSA9HJYOzng8LQHBh5xcUDW1v14GL5ezspGUsGrWrvUvz4dIAT2gQaA5v4vP4dI8ntElRASFEEaJ+HKDQwrE4eZmDKGUkObltekWTsGcrJawA8ucUr2pkYEHMbA3I5c3pFUnaa1K3pRCQbgX6jTrBSEV4XZc4IBXMdRKCWPhyuVdXc/oR2bgVZ3SU5RpwH2veGBSGOYAKbwvRrM/6vCwY056hMtWmdT8noWg0GxTieyWRQZWRJJc0cOkgUPVveMZ2w7PSsLhVqw6in6xB3yTd0kAizkg625x9EMxJeYrMQxcqSwrwd7fCE21sdhZktUuapagsEFkh7EBnFDV34wqCz41IWQxVMQwqwzGttRygleMdmUlRNGAIYcX4UjRz+w+ELdzOnJpUKSFE6UZutvhHZnYXCpWAuYs8QKKV5sAnzNozwNItoQ7HxoC1BmNwosHH604QTNwQd6sSagMOsW7S2OJM3OlJCEKzZDXKHAYqVVTfOGGP22g2SX45mHtGU1TN4SVbFyJIylxrzfSvxiciTmIBZPNn/COT9o7oJD1tmMVq2ilt1HqfziMTTJDCTtQIomSospgpctJJ1dVSGcaC3GKscjvV5svdZfuHKC4NtWrZmcQJ++liyU+b/jERtmYa7rcCIcUEpp6GWGlZQoALOYMSVrL1BoHAblEFylP4EqPNTP/AMWAgAbdmPXLf8InK25Ne4boH6PF0Rkg3Ebfr4ASwep9Lc4qTtuWLoe2rjSDsPsGXmBUlRDmmdhyrl94u/wxLIOWWr/9lObkgdIurMrFh21wlpHJ4skbWzFyAAGe7Vo1ruYcYTZUsEAyJDtqo86l5gfzgyRgJZSU/R5JCiC4AQd00qFOPKGoicgCZtfJISrKElSgEF2dNVFQPVh68IWTtuEmoHz11jbnuFqT36cKkIqkM/wcVNTSMn24x0hGJlmSJJC075BUSVBWpWkVZmA0HlDcddiUhee0mUl3A5Kr5C0afBSlLTnKCTdIABWQUoKC9quavpFXZvb+AkIKV4KWSQMy1JExUwvQbztfRhGswvauUvwSFJFmCSkHQDQOXapjSPE3HJdGU+aKli3sGxgTuIAUFZMxUnTUtpmPHyGkO8Fg80uqVMd4kkpvYfjwhVM7YzErCVYZICah1kKA4vkbRqUpBsrthLKCSVMwLAKJA0qxDQlFFNsni2QmWpMoArUWAYFQHhvyYvAWyMKqfmVkUnKnIWDAqfxAir3BZ7jhF5/aFIDOhRDOkqok6eJQDDm+kCyv2iyUklpYCiScpIJPE1Y2vCoE2ONmbOUglRUrLYpZtWHOhrFs/DqVNUlTKllILFmBGYFPQ0/tC0ftAwjBQW41DZvLNWIDt3gyslKz5EAf8gLw6CxZtDZxICkhTgKTvC2VTFwC5LeElyzXJi+VsKaJKHOVK0/WgbyswO6c1yRQ6u1YvxP7RMNQBOcsSyVPRBYqZIoAbu0cV2+wiVBGYIJSVDOtIQGDjMq+Y1YO5IMGgpnJfZ+RJAVNUEpCw7jdUG3UB7A3c1oSYlsrZU0TCpE+YJbKKUjKqUSRQ5uIKtBXKbRne2/buRMlS5WHOcKLzTLzFLpsioc1ZR0oIX7K7fiWQCSk2PPrxv7xDlTKUdG4VKniYlM9IWGIS1gSVDMauVFLkirE00MBbPxOPmJUVYdHdqOWW2bOkVG+NEki4e40gjY/blM5QStSUsHBIcFrsXpf3g+d2jlIAVMXJCMwSFF0jMaAXap0ilT6Jf5L+5xCfFLzKAJYEEklnANG5dBC3tBjJ8uV9UjKVUSyXIZioAAO96wae1uGCd2Y+u6Q4FnbNbrFY7RSSQQtYY1FA/nlNOVLw8aCzDyU4yYsnETpqwomWqWWSAAfE1xpYVzRocbsh8qkozKc1QkKY1AJdnZySL0gztBtiXh0nEKM4IoRkKSC/AN84XbI7VSMaFVxAKNFMRrZiK8bGsOkhGf2ztZKJs3ugqYUhRQtLCUgVcgkVCCdNQRpGXl7LxUxv81WZykgk5g7K539Wj6xLw+GWUgzpiQHpkyXfgC9TaAMThsTKLImBaQKFJyEi7OWIvxhMaML222dO+oACwcpQxB3soCntUjNl6AcIQTpBtUaEE1cae0fS14LFz1OEVFN5W7YtVS4QYz9neMOZapkhCiSopzOS9TVIKeOoiZK+hp12Y7uNC5rHUoA1PrGiw3YPFKVWZISLsZjewDnpBknsGRm7yY9KZAwHPeNelIyxZqmjHrQDX2/Xl6RJEoAQ7k9kFuc0yj3Si/qqkdPZua+6sEWDoL+bH3hbGITh3Nv1+ni+XIqOsNkdmcU9SgBr5VfjSusd/w5PAqtILPRGYdHz0h1IVoIVjpqaJUXPIFqEO3Go/CKU4iZU94ojUEammgDDpFBlyktoM1WJoNM3BNX8os/eKHZJCkswZ8pe7cSBwjUkjMVPZzPKAEuSGegL0oS/EuYr/xBIlglOKKykAhMxL5ySxRRmYahvMxYqckFgcrWIDpA1rZzZo8mbIQw+qOWr5UhnflWr+kJtvyNJLwCyNuImKClSlkZndOYi9dD/aLFdr8MKdxMUvMSN4pIrRmRmejQaqflciubQgagfjc8YrlTiD9uvFiHq7HQNwaJa82UpeBzgu2mGIAmSsSFFqgTDaouoE11Mdn7cwDqUZc8qVfPmctUZnVUUhNiVqzZcjLIcJPi8LgnMaUrWjQLI2ilaSdwEBzVwrpQsWFomLUld6C9jYbew2Yn6PMKQAUALASL5rFuHpBS+0svKXwy1JcDL3qebJACnOphFgphdRFi5dSszHgkEBqaP5CK5iChaSpYBVRyBV7APxbi8GK9jbY/xPaCQQAcEosCBvhQTow3+TNAEvbuDS+bZxJHJ+tlQMEkqyJXVnZS8jsWa7OWtdrPFCpYAKB3ZWGdAYu5AACXZSqi0FK+ylCdLT/oZyO0uBS5/d5GgolB1o2be9IrkdqVGY30NJkucqe7lkizAqF2rAmDTVTu4JBBLVNq8mtW8Muz2yDNE6aJMxXdiqivumYOQkqDKLFyNL6iBwRPyW6J4LtcJRUE4dtHIlcBY5aholiu3E9Q3JCXdmPdv1ohoTYnGt4VGpOrggCjEC17wFjdqqQAQTUgFhnFQwAVqej+cChEHmhpN2zMnzEibJAADJWlta1ZIpS96xbLRJLvLCgWZgSoPck0EcwkyUuW5T1IBYcqEb3kOQi3D42qckpSwxJ3SbEuLkADK9W0jSlFEXbK1plgVQoDUOBZ6lvOPKwUmbLRLmJWqWlTo3nYl9HAIr7xQvacx7PuqLlDkMLOAz6jKOLxD95FJyTRMUFJdKjMSBmvVBNU870N6xNlJBMjYGGdRUmarNr3hytxYP7GGU+YkBBDhgEupVgLAVBYQjm45blUvLkCRmAcM4ADJcsGFVcesEyJMyaGRJmTCFDfDs1LKI6uDyiXyxTo0jwTkrDsViiwGe/2XKgz/d4VjhnpSaUAow51dn+TwrUFheRUpi7AuoEsTvWDkDmweJ4vAqV4R9ZlJVmZwEEsgl2zaAh3eKc4rbZC45P7UGT8TNdLrWA9MqsoTwzOaxGXt5RAJxBKXLspqA0Gpe45vcQoQAqUFKTMzuRlMvvAKFlGrsS1hSt4DwG0FqUn6s0/+3QkMwb7rm7OLw79EqDvejUr2+pNQtSk6F3NLtQ8NI5L7R4iYr6ucxBdswZuDgbxYtWFZwihLdEqcJ5USe8QpkpLZVPYF3IJHENBeITiFEAyAhQTvpyr3vCU5lUqQXox6OIyjzOT+3X7+6NpcCjG8t+ixM5YO4sEEklOZm+8Q5dnu9IIG0ywByszJ32c+tfLhC7CbAxEwPLlFTVKSUKSzVp3mZ93Q/ZJaI4rs2oS5xVLmImSglYTlZbKcJABBChuuWqWjXJLsxcaH52iEM7kCp38rjgnMb8zAU7tCoLIy6UBKz6l71AcBuEDStknEMuSElNwVLUAkgDdL0rmAr5WMD7TwSsOZapk9AKswyJBIZI+8DSrigq3SM3yxRSjkHHtYgePKsqFMpUGN614aaPBMrtMgppJJUCPEpQZxUMU1YvrCzCYD6QlExMiZnUogALAStNqApdNdSWIJJ4xTgZeZawJM1eRRdBVVOVwUskPcNS2Z6w/qRauxYO6R2ZNkqlqAkJIBVlUAlRCbuasFZRYXJ6xRK2s9QAEoTuBbMhLsE0AvSouzG0aDCYqahRUFJdIKUtLYmhS99SXc14WEM9kbcWmWAb5zmCUpKyDdRKhlpUN/FaBU002a8k93RiivvSlLJSoliSvLLTV6+lQePQxPDbJWQFCSqaElw6CZIJIJzMDQMKElxeNBM7RTvpK5oWtQLAAoQKBmdABH6LwbjNvYnuhnnLTmsiozirqfKMof7IoYGl7KuLXr+zMSxmWSZK0ipCZaFKTvGrAqASKnW+VmETwn05K2kys6nICsmZkBnJFgX+1mNz1jX7B7R4kS1y04tEtKAMucBRDaD+GghfP7S4qf9WmetQJqH8TEEsALcmNOkOUIyj8umYrkcZfFfv/AERI7MYqcVLEieqYqgUtW61U7ylUHJrBmizHbBmSZv1slJANAliGLgfWAknyrS1oaycaJHeET5ZUKBKSvee5AydRT2gPEdqVlMyUkOCaKDkda1iVGMYpJ6NPqXLoY/4ZknCBaVg4oqDFZEuWoNZKQTlCX+1vFtHovn9icYn61HckMHLkIapUyQDVR1e0HycUThgvKVFBBpOAI6yrkk/GK17f+jzGlyptAMwmKIAUoOrdD1fm3CGl5szUnegXs1g5uHVM7+SJ3eDIkBUtSMpPhZRpU1J0aC9rdmNJKe4WS4R3iSK2vQKBYULB9YjI23Lm5QtXdMkklSmBLlgEgEin9o9gNo4crAWlMwAZQAFFjoXYAlVRYMaw2k2tjhyTh9pbsHZRwc4y8QiXOlzUOTMUhXcrSDlqMzJLs4q9atAvbvtDPkqyCYjupycyUoQg5EqDKlpWkWd3IqoEa2owEvDzO9E2Uyh/lJLgiqnBINWpUj1iWM2GtSc0gBJQXaXXR65lAuFRaoU5Sd2KeyKhOmLkzZk2UySoFAc3YpqRl8VNbhof4/YUlKad8tATQLmpSEqBFSnKCRVnfk1HgHZXZ9ZRNM4KExQZB7xOTi5SmpIarnW0UzdkoTJWn6tayUkTM5TlIJpVTM3KJnFVoITlabZ5GycDk7whctQfcUoByH1FuRZ4FSp0zSEKzZSU5pikpy0bNkYr4BxVoaS9ioTLTnKAhQdKiLu6WCuHmx4RLYmIwOHnd4ZiVZRQBJIRWho5AFBWCK9ilLehdhtqTZzImBGgSmWk7pq6QLhWrWgVWzTN+rSphmDAhSlEv4XCHB5khqw+x218HMmFaAveUFEpTMIca5u7Jr8YP71eIQj6tIAU+ZKZgWou+8VJBPNxesS4qy48rSoR4zZisCpBzZXVvALzLYVylLWqfE3tBeHxM6atapM1aEguBMSkgCpUHIBezAHjDvFbCCkACXLlt9oygVaNV3elxWselbCKVDLNUoZiSClLOeJILU16w1GnpDfLlHYl2muctJTVQCXLIAcBip3UoN0840uxtp5Ja092AaFW6EpmAZXLJbpdhwic2ekWUhLAnSl7U5ws27tZcxIyqNEt4geLkPYNFOK7MfqXo4rtIhIKVSZJS5dssvN1Ai1faffQiZKkMpsneLSSB9lTgUUKULRjMROORwDQhSs4DUYDm1bawCrGBRslLknKkAAOQWCRYfhEN6K7ZspM6ZNxU1IxIdaZYzk7roUTf+UkD+aD9pbbOGSmVMV3pCSMwZaTZxmKnrrGCzgEuNNX8j84mtagkZXQC4JqymZxWkYQeCxSLcE92PsLMUJhTKUwUlwJZASvxMBmAKiCTfh0jRzO0JMvu54KVGUBnXMAJSSu4RWho16mzxlNlT5K1IkCW3eKyla5hetnKUCgYUAvHsZsUyMQqWZmYIGbOkEt5Eir3Z4vr5Ih7dMZ4acpCkqQycqAwExeUJFjVwpJd/XWCpW1ysnJ3RDhSt5CQ0tIoAEuQqhYNUCsZiVh5hAmBaQxF1hKgbhgb2eltYntBaWRlQxTSYtJKwpTuS5o/IfARPex0Ocd2kE6YqafqSyUBLHMpIUFBRYXHA2DMS0LVye+SuYiaoKzVSM2dgokGruKuWIaAdpYaWhQyzM5UkFTEMHsFFyCQOFo9Ixa07jJDG6QHOlVVzCJcI70OLro9NxagDvKclWlCNLfq0VLnqOUlRNOJJ5OH+MWTMKlaiWnOS5OX5Rdh9jILEmZTTKPKNMkDtkVzVKIJUFUF7hrBj+qQxx+NXMWjNNE0Bv8wJcWzbpUfzaBTslAdlLY/eCHfqElh0if0IGWEEOEuXCQCHuSoBz5mDJdElCppDsZbaWpwdgY8ibNJTlCltfdARqwBaoZjYRJWAQQAxLW3jaPKlpSGDeaoltNaH5s9jZqlLGVBlA5QEvn0qXIcveKcJjglW8ta0kVygA0sC/htVqwWZagl0gl7Ucexf1gGbMU9QjySfnBG0ugbsY47aGGXLKgTJWGaWlKlPxOYqYN7wDMx6FF3UVEEkGgp/vB8v7QFNlvcpPAeE+UQkLT9of8mtaKbF0H7M2j3MwqVK74EEMwUKtUFiBa4huiYggFcojP4gHcPyYB/PWEcrEy8rFC1Jd2zkAE0ckBzQWg8z2SPqwQbMSWH9LwwQXPnso5ETCoPvUA5Bgl35mC8Hi8UHaRMZvvAA2s6bwolSEqqZVP5lAelH8zDGUvDgusJAFPEfhm+MWr/f8ACGX4rtBOTVUuaG072X8Cmp5QqR23KX+rnq/oPwRDY7W2eipTmbg1IHmdqNnu4CweFAPhFX+SaRVI/aItN8ItVNaH2R8ocbM7ZzpwZGDWnQ78tP8A1IS8Lf8AF0lZZEmZMVyBV8EwaZOJn+AYmUlrZAB7oekOxUX4idtFZZGaUnrhCR7wRhMBiW38VMJ4tLp6BuVIVf4MxrE/SsRXjMIbyt7RdK2DODOuYWIt3l/RiOohMdDJexH8WLnHW4DexiM3DyEJaZNmqSaMVFbtowTWOSdgLpmmzB6j1JU/tDD6DKlis3K+qljm/B4aJMliZGzUqKhh8Q5+7KWB6BgIpk4jCg7sjEa/6M162qXENcUrDIzf+MQH4zCr0+shPicXLBdOMlKb7OQLfzKm/CBgKNopclk21yEdDUO/vASMWEGmZJFiAxfSCtpTU/8AqImE1dItxe1/OFaZZ0I/ojGRqmHysSGVR31Nx0PPzi3ETE92D9YSSXzeAWZjcqvfSBk0ux8qRJJe9uAoYyNbs4lV7/o9IJwplkkLdmopiSDowzJHmXivEKSVeFKGoySsj/kTWOApbzZn+TQCRdk8uqtYmEN9tHmXFeTX5xT3qfuj+oxM4kfdSepUfnEjHGCwWH+jrKkTVrB8aay0/wDG/V6tC+ZKkBTJUsNcLDn2AaBZu0Wy7qK08JiUrH1sm+iYpu0Kh3MWvRTep/CByVi80eQb4mFuKv8ArjFGE8cCVisZlWYsJtWskJi793rAcrW7G/5QbL+fygPG3VBL4sEBDBOarWs8CCfase/dwd3I8gPlBeGtEoWTHQNKwyUhg3MkufjEpSQmg04D8IMH69oKkWgyYUI5mCJ+yo8Kn4xWrZStAfQfoxplRGDJhRnXmIZioNxBb0dvaC5W01TN3MXF8xb0GognH2jL4q/+6KTb8kPQ8O0piSUoAVRqVpyDQXs7DTlKJUlVdBIzQt2V4/L5RpMJcfrUxvBWTJ0Tm7GSaqkzzruyNf6hSAwju1bmExBHAyEge64J2hY/rjCLERbdGadjab2kxopKw2QDWZkQP+toGVt7a6z/AJ+HkjlMkP8A8lkwjRDrA2jNzZpgvJFWJ2of/Pp6CZIb0CoknE4pKd+amYriZqUk9WNoMgXFxkuRsrBIhhcXPUr/ACgo2/zxAPb6evLKlzUiVXMUFaVk8C4D+sBbUuOo+UC9ofH5JjVPRnWxUqQPskDqa/CCJIYbzK9oCxHh8xBmHsOkIbJ9+D9lvM/jHUSidT7/AIx6OwmNBEpASQWdqsXY9Q8X4OWlROdWVIDmhc8hxMDSLwQP17xDLRctKAd0kj0aJhKeI83isxWYzZogsd39oV84rX3eim94rOkdReEBeMJKLPMi6Xh5SS4JPUP/ANsX4XT9awaNY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1268" name="Picture 3" descr="C:\Documents and Settings\UserXP\Рабочий стол\загруженное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643063"/>
            <a:ext cx="25908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C:\Documents and Settings\UserXP\Рабочий стол\загруженное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714488"/>
            <a:ext cx="28971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AutoShape 8" descr="data:image/jpeg;base64,/9j/4AAQSkZJRgABAQAAAQABAAD/2wCEAAkGBhQSERUUExQWFBUUFxwWGBgXGBoYGhcYFhcYFhYXGBgXHCYeFxojHBYYHy8gIycpLCwsFh4xNTAqNSYrLCkBCQoKDgwOGg8PGi0kHyQsLCwtLCkpLCwsKSwsKSwsLCwpKSksKSwsLCwsLCwsLCwsLCwsKSwsLCksLCwsLCwsLP/AABEIALcBEwMBIgACEQEDEQH/xAAbAAACAgMBAAAAAAAAAAAAAAAEBQMGAAECB//EAEkQAAECAwYDBQUDCQUHBQAAAAECEQADIQQFEjFBUQZhcSKBkaGxEzLB0fAUQlIjU2JygpKi4fEHJDOTwkNjc4Oy0uIVFhclVP/EABoBAAIDAQEAAAAAAAAAAAAAAAECAAMFBAb/xAAwEQACAgECBAMHBAMBAAAAAAAAAQIRAwQhEjFBUSJxsQUTFCMyodFCUoHwYZHxM//aAAwDAQACEQMRAD8AcBTPXyZ9fCI1LDFmGh66dI7K9CxLM3SOUqqWT3/WUKE1iYHnHC1uI7UijE5vGk5ZHaIQ42pn3Rgy+tY2Vcsso4IYNU/WUAJsA5HIRCpQ1ZzHbMWfKOJgcExCHJmpLVVlVwW2pBGACoBLjIaEZdAYiROVgSQOQybqYk0Kcnzbz84JDpSnAdLEZ6t4RJNzrqGPTdojkTCl0gEmgGpNc2GsNLNw9NVmCnmc26fOIAWSkJZiWrpm2kTIsq1HsJKtmD9HIixWThdCWKhiO5+mhpLsIAYCGoFlas3Dk9SnUlOWpAgpHBkwkFUwBtn+jFiRLbKkTBZiUCyvr4LSfeWc3pSsSo4QlimInrD3GY3iMGgWxGrhNB1NNjEU7hBJ+8ryPwiw1jGiUG2VK0cGqOS+4pz8DAc/hiclIAALHQ5jasXsCN4YFE4jzOfKUk1llJ/ScEtHJngsWd9z3Zx6WuQCGIhTbuFJUx2BQd008soFBso81RAoK1fUt1iFM3RRFS+dRygu++BJ8tyibiGz4FeBz7nirWe6V4w85SWNCRjHk58ogRvMDDxbr8IGuviGWgTgo4aIYL+8RMSXA1asHrumcXMqZJnUGUxIVz7Jwl+6Krf9mwLIUkBbijHM6EEA7wGREcu9EYnKmqTUEaw4l3tJYdtO2cJBcwVUKIJ5Bo4tNyKSWCgSchRz0eE2GHP/AKiglTKHiIY2G2j8Q8YpyLIt2UkpI/EMPTRzFhuO75mZISCM8KS3jAtXRGXa5CRJ91g7sHrTnFVQFKtuMZhQ6UO8SG7Z5QrDaCQHYuQOmUAruxcuaUleJac8I8Yvsro9ylWhLCoy3EZHmtluG1KQkj2jEOOzGQCUawGmFgcyO6pfyjRGXRujVeMUKsHceBBPh3cojViFKbV6woxvEM/rrGFdAfrq8aUxqwcUH1yjSjXJ310iENrTUH6aNLZ+XpGKOmw+hHKgdN+7mYgTlaqcojWWyrHa0b5HaIVGm8AhLJmH2aCQUp7s8g8dzgwBLsTUjQ7dIy7puJHayYAdx+UaUpQJDOFcsmy6wSHaZi5eGbLSMYcAK10eCZN9W1QJxpDB2ZPyiEsUk0pkM+rwwu+W8tfL0I/pHTpsiUlFpOzl1MJODlFtNAkvi61fiQeqRE//AL3tCfeTLPcfgqEssVjm1iNp6fE/0oxVqMn7h6P7QJusuX/F84lTx/M/NI8TFQaCrNKeF+FxftH+JyrqWpPHi/zKf3jEqOPD+aH7/wDKKuuRA60RPhcT6epFq8v7vQvMrjV/uIHWaPlBKOKn+7L/AM5PyjzqMMK9Hj7ev5G+Ky9/T8F+tHGuD/ZA9JgPoIG/+Q/9zRn9/u/DFEmpECtBWjxdvX8jLU5X+r7I9QsXGqphpJ/i/lElv4rWlNEJrT3jTwEVLhJFVGCr1UHUN28hFXw2PjqhZanLX1egxum5EWmSs1SvFQmochySM6vmD8oSzbAZS1SpoKVaKz706KQdnfY6QfcFsVLxEGlKZjXSLJPkyrfJwKosVSrVJ35jcRRlyJZHjnvH0OrFibxrJDaXruebXhYSk1AU3aDajQgnMfIjOOLzmpVJklYxLQZktKjmEslSQd2JLdYdzbGtClSJwIINDmx0Wk/eSaPy5iK1eNmKZqkqDFPqR/SuoaOHPi90+6fJnbgze9XZrmgOQtoAuSQqfNKyCS7vsHZI5Ug6zynpuG+EW/gnh/2dhtE5QqpSMPQFJLRzxVnQ3RHb0CcPZDCSgjCrYj7pOzvnAspBAYggijHcZiFl2TyoFaalJ7Q3c5xYlzRMQFjPJXVmB8A3dEcd+JAXYluY/wB32oaH4Qpm2VraS4NWIfKtYaXc/sVFsgWhfarOVW5bJLuGO4IBMX3uV9D16z+6OkZHFn9xPQRkINZ51IlChoXzrnrlG7TgNB7z+ED3VZ/ZEpUa592TxOLIlc0l6AYeROZeMp5pS36gvc4nSQliK9OcRpkKo4+jBtsWiXhA3gmw2gzOyAN/5Q3xM1sqLIiyRIzUsMNGzUdR05wN7ZywAA/mfGLaiSgpOJg2b6Qvn3VLWPyawPrY1ENHVK/EhuEQKFSAz1ziEJb5QfbLCqWwUD1GTvAKhT68Y7IyUlcQVR1ZUdgEMN94lQWYkE1qNOoiGzE4UtU5sdt+cThZCdWUXcaaeEMA3JYh61NQduW0OrgQ/tE7p+FIRYKlmpQNq8P+HT2z0HoIidNMDVqisyxWObXkYJt0rDNUP0n7jA9ozj1EJcSUkeXlHhk0+gvEHWEwERWDbDm0M+RHyCJ0CLg+0yCBlC+YqIhERRvSNRyqGLDidlAhMEzoH1iFkSz8JfejVurOUPrKO+EvvRsD+8K6/CKP1sSXI3YpwlpUogtiSmmjvWG1lmFC0rQc/AvCVZ/InR5ia/skxLctsL4FJLGoetRn3H6zjF1T+bL+9Dc0i+TH+9T0WUlE9AKkpV1ALHXpFS/tF4cBli0SwxlgJWBqjJJ/ZNOh5Q0uG8fyqkGmKoHTSLDPkhaSlQdKgQRuCGI8I53ujpWzPA7GoYwdiPWPXUzUKu5QR92Ul+oAf0jyu8bsMi0TZR+4opBOo+6e8EGLXdvFMiTZpiZqwnFLAohZdXbGbkairAQkAyPP+HLf7Kc+aahQ3SaH1i12CcAvCD2ZlO/Q+Iim2KYn2pKHwFRZ9iaQ2u+aXbbLl9fCFhLdxDJdS2WZbSVOwZ4Q3te6k24oScPuuRmcSUnOHgrKUofeST3tWKvfxH2x/wASJRH+WmOhcyt8j3CyK7Cf1R6RkR3dMBlS/wBQekZCBPNLODNnEzE4SlPZB5ntH0glSUoWkAs4Jw5ZEVbvMKbTaRaZgTLBCXqodlhyO5h6mQhAYZ0BepPUmpjDUHLcF0iG+bVLKUpOqvCm4ygUy0oYpWQdsRhRedgXMnOPay8LMyQpC8WbVDEMPKC7PJwq7WKopiHiafQhmuoWxhZb0VMKkgEkMC9aB2rk7mGMu1oSl1Z+YOkKbvtQExSA5ZLuMs2Y7GJbTJVMW6RRhnqa7Z5xVLIo+JsaKcuQ5lWlaxWo2OvygS23PiSVS9cwfMRpU9UpGIgsnNtughSOPZaSRhWvmAAK9TBjkdceLn9i+EJPZo3ZZSgkBqpd0mmu8TJXhevNjt8Yh/8AXET/AHZczLl86xqzqTMLnSldNgR8Y1MOX3i32ZJ4Zw3a2CUVIOQamjGHHDsx5pO4+vSEk4EKANH1FQG0eG3D6mmpbIg+paLmUgXEMppj7uD3EwtnZAw+v+U+Pkon4xX01SRG/op8WOuxga2HDlvuCTBWJJK2IjUwRwkx2nMWIHEjuhJaUMYZ3XOdLQPeUqsJHZ0IhaTHBMZMME3ZdpnKIBZg8O3W7LAOZEREOb2uIyAFYgoGnMHOE7QIyTVoZbFm4UHvdIxJacs9f+mOuGMlRGs/lJnRXoBFX62JLkczP8A/8Qf9POBUqUk1enu8oImv9nprMPpAClfiNX10/lGFqf8A1l5m/pl8qPkWhFs/wpydc+uo+HdF8kTMSQY80uhWKzrS7lBxeenLOL5w9aMclJ5elIpReylf2m3fhny5wH+InCf1kM38Kh4RQL+V+SMetf2mSHsYWzmXMSe5ToPqI8hvRZWltIR7MdCu5ATTWh8IsFmWPbqHMfxD5xUAtUucQCxYDxH84tthQ8oLzIKSTyDPFVcOTi7j1cS2XTWXMQdEk+VYrN8AfaUEgUky6n9X+UWCyWsexE4UBEyUrql2hLfdlUq1SykukS0pKdyHb1jqT3KHyL1Yb/Ps0MD7oHgGjICstjmBCRhOUZD7CFYmXzLkTZiTRLhlCtSHIaCbPa5s2cmYEqEpsOxOpVhjmVZxPUkTEALS5SySKKfDhNAaeB2h9IUlCWNG5bBtdXEYb3iM9ga3X5JEsjEnFkAFByemf9ITXveCFysIAehBGbiOL5syJjzMKSUEspg5BLGsL7pSFzkDMA4v3RT4RVOfCuL/AAPCHE6RaLgukpQMVFGp6n4xY7PZwIHskxIFSAIbWdSSHSCebN6xhyhkz+N8jv2h4URCxuIqHF9w4UGdLAYf4iWFR+McxrHoeBh7vnCPiCcBJmYkukhiARkaE1Yax0Qxy081XXoHHPxHml1S8SSUFQVqM36Rk20FEwFy7VSc6ZjmC0PZswSZXZwS1AZlst2Cq+MIZN0zJ6/a+1QoEuWcE+TN3xvOPC7NGWogotyWw9+3IUhJBLHtAauRq3OHtwqfAtmzHrCS77qqzVybaLFYZWBSE7H1/rAx6ieSdNbHnVO5NI4vGeCtQyr6iK/hwqI2MWO8UgTC/KEd4SmIVoafKNT2Zrfne7l15eZlazxx8gSahjAxDQdMIIgZbGPTpmYmTXfNZUM7dLdLwolpaHVlmpUllKELLbcHUr601h/wtZi6iQWLNzzgizy5Q0S/NifOGMicBkQG2aKcuS1SRdBb2D8TWUrkdkEkKdhsxeKKUkR6MbRRsQ8vnC+2TLOzLVL8n8qwmHI4qqLJ7u0LuGj2VdIhnqZc3v8AUQVcxS68HuuW6PANrPbWN1fGLl9TOd8iVRP2dLUdZrtnASUlRJerMxavN+6CLZMKbNLbVSvjCZNoUMi2kYGd/Nl5s9HgXy4+SLBw7NHtil/fSUt0GfmYuvCK/wAmRsoiPNLntivtEt2qpvEER6XwwGMwfpn0itFjOuOkPd9o5ICv3VJPwjxVC8ZCRrHtvGp/+vtX/BV6R4jcqMeIipagHrCS5jR5Cq/LOFTjhA0r0yhzcqV+zWnCcLPQdKqhLeUg4yzgg0Iie6b8nyizJWCCKxEFl7uuWFWKfL1RMEzumOP9XlC65LwQpcrEMK05rNUnQEjQpY01LQ6uCzvaJyBlMsg/eSoEeREU27r2myZpCQlkqIBUB+J4diI9OlWycw9mgqRoVAuRuesZCKXxraCATMSOQQGjUEWiPiW9kS09iqyRTZjXyp3xHdtpTOSTNLhQamj76vBQsMsWUpA+43eGAMee2a/FSzhR2qsUnRsyDtGPFT6eY6XE9iyXvMEhBRUhROHXueObjshRLCiO1n/KFFvvVUxnJplybKOZVumk0Wo958hFWXFLJGlt5mxp9FNK5bHoS56TKQUkElX+kt6Q/saQE5q/eOvfHnlgC0lJxOl3LjWrRYpV94eyvss1aV8YqUJQxJLuyjJhcZtFxtCgEjOo/EYp3Gt7JlSDWqiAASS+poeUGX9xEEiSlPaXMBwgcmcnYDeFU270rUFTQFq0xBwl2NAaDrHJqJOGZOfJV6ExQ2sE4Lt6J/tXly+yA3ZBzfU9IbWZFCScjQUGZbSGfD9hQBMZKQ4AoAN9u+A5tiZwMioHuxfP1jWhqVkhFra79Tk1SlxN9CCQpQmEj8R9YMlWjHNSdX9GgZacKiFe6s5/hJq3SCLNdxlLSXCgo0IP1vFWGTeRtcrZzRg1kpnPEKSJ9NQIHNnCkkKFDDe/pI9oDyiO0WwFAQkM0LOdS22aOXIt2mU22WYyzm4Mbkzk6iGF4SSo0BIrAyruUADgLHLnHp9N7SyPGnNX9ir4GE42nRi7VLbSOUKTofL5RoWIn7pfJmzjRu4uewaco6l7QX7fuVv2c+kvsE2WxOsVo4OR+UWOTYkcoQ3fw/NP3VNoR/I0iwWS6VJBfFHTPLGSTUjjWKUZU0dixJitX7dq/aEpTiBA0izWe71A1xNAt8XGpaQUhXM1oNTCQyKMt2M8cmtoiS4yoKKSGpEc2SszVMkl1bc94stxXYmWoscXMjLlGWpPbP60UPXb2onYvZ/eQkvqz4ZaE7K+EJvswi2zsJJKgCNjqYhQmUHKQmhZtnOoMZkm27ZpxSiqRXLDZGmoI0UPWPSuH0tiO6ifKKtJmJBwpSkKJruxLeMXG60AJLbxERgnG0tS7BaEpDqXLKQOaiB8Yov9kNwy0TphnL/LpDoRkyagrG5074unHF6/Z7GuZU1ADZ7/AAjzyw8RSpgSoUXLYpmoouW34k/1BeI+YVyLPx/wShTzkpw/iUkdnqtIy/WFN488RdK0zAkoLGrgOkilQciKx65cXHsuY0ueUpUQwX9xfX8B5GnOKZxzKNlWubIQRZ1upJxD2WIhlqCdA7UEClzJYz4HkKVaCuYkBASZSZgUkOMKaFDuMs4S8aXP7BQKQC6ilJS3aSC6Sr9KrGJuEr3SkywpKiZy0uzUxHAPNngq3XnMFoKp0o4AqamSCM2dGJNHXoXhnuhVzF9n4QtBSCfZoJD4VTEhQeocaRkCpu5ag7Gu+fe8agUg2yW3317NJBQVd0VKx3cGJAqo4j1VUDpFlvifi7qQkTOKVtoDXm8Y2KTaNP2ZBSk5PoTWC51TCWG7dcmhjIuWZLDqS2bEjVoYXfeyUoHsx1LZHeOrXfhU4Wt2rl3RZKq3ZqvJkcqrYYWe7CJALOcScqk1Ay74JnXQlYD57GlQ2+vKBbpvQlGHR0+RB9fSHV5L/KKHI+gIjoxRi4mPq5zhPmIJliTKWVkVIw4ip6DTXDEibwxLwgpdtWbKG1wz0zETCQDUirbCBOIEJSije4SWHKMzJqMTduF/68uwManJLcNu+0lHtAVp90MzNmdo7n2oJqVoJyYavpnFeugJTYk4hiKsL7kOT/KObOgES21mqH8IPxjQhHHaSiv7/AM+KUItt9aH14S8UpVGOFxyIDj0hXcF5iZrUEGDb0toQhRP3UnyFY8//s6vJSp6kkUKCQeYUmnVjGdo8bnknJck/wAgyr6Gep3/ADWUnpCebaIYcRoJEsjb4QjCHBNSQWZjXWm/pHa9Nxysz8mK5Bsm24U+6SHqBQ7E89IkVbQ4L00y6dzbQGqafeCSSMw1VdNo2uWQqktRSalknsvV6ZmpjSiklSHSrYO+3hyCCFNQ6EsxbbviW7LQ80JzBcmlKDKFZVmhSSzODhLDCXruTE1wz3tAGEhge0Qe1p3FhBCXWWkCJ0mIExKMocRkgMaU0ciNmASwCeAJgYN2a+MIrbM7R/Whxb1NMH6p9Yr1pLnv+MGgm7a1BzodiKwClQLkHCtLahymorozwLxPaFJMvCl6E9Mory7dNcnBnR9xCN7jUW665wVMGFTtm+Y5DwEX27kNLHT1rHmPBCZkycorSAAAkdVH5CPVZYYQUCRWONryQnBLWUhwVMotyDfxR5rb7osijjkTjKmZsKpL9MoacbW0T7bNBUwltLFCfdHa/iKoRCwp/OI7yRCtjJEImzCFBSUlQIZQBwqrVwBmRrSHEniBa7NNkqQVYmPs1pCghI7RKFE8myeEs2wPkQeinia7cUkqoQFpwuztEslFz4LuRUyVZ5y0ghM0I6h1O42rnyix8e3fPWEiXgRKQjEqYwC0gZpSTkCGPdCrhm+sMiXKExDIUFOUqdwpyKUY/GHPE98omSglQVhcFk/ebIE/hhlyFfMoJkpNSuc7D/aAZBsoyO1WMEkuQ5NK0rlGQAg1pu1SwyVJ7yzwuPD1oOaQw1CkO3jDqXZmGIJFTlhS/MmoGr9KxP8AZ2DlKCf2fTGYxo+E0tNJY/Fj6iay3RPRQFCR+koV5UeO7y4cWvCpCw33mauwDlhDs2PIFKhlkkpGWhCw8cCzpqCMgSKLUfEqVDcW9l+TLLJ/jyF1iu2ZLmpIrLBDuQ4Znyziy37aGnpIyWmvkAPDzhQpAZ3psVL9BSLDeasUiW7EghidHSHHQ+oBjr0ztM4dVJtxsS8NqVITMlzPxkpO6SA3oYiv68Hlr/VI8oZFRw0LaZA7k0JBbxy7oHVMqpyR+wWPc5c9IyJ6dSycd/wdUXwqkIp9tJlS5aKqIS42rmPGGl1k9kKBHbJAPMD5R1MelQDkSRl3qNPPON2dBE1I583NOeXgI0cP1ITUz44sMtt3JmqUFlRSTUAFjXUt6GNWa6pUlbIlhFM8IT1zqqGUyzgvQqPRS/BLgeJaIEoYl92+6PT0EJGKhLbuK3cf4GV520JkoJBLAOerj4RXzfso6kdQflD9NlE2SA7UIL74jC5XBGomorvGtsZwJLt0smik+MPbLNSRQg94hBO4TmJyCFdFN6wGu7FpzlqHSsEhcTLeNSZQCwYpaZChkJgix8MSyUnEVFjR88ohC0pI3ETJgNEnmfGJUyucQDCGjFERCZR3iNUtW/pBADW9Yxfs/GFs6zgim8M7TIdJerAwiIMK2MlsdKu6TMJ9rjdOWBQGeb0gefdNkT9yaf8AmH4CD7NKfF1+ERWmz6bwWCwjhmwSwSqWgoTmxUVF8hU8tIsFstXs5al/hBI66DxaBrrs+CWOdfl5RWOPOJvZTbPZkhzOxKUdkpBw9XL+EHkic2K5NySlKKlS3JLklRqTUmCzdFmA7Ul+ij8orNv4t9lK9ohpn5QILHI613hxd9/Gda5tnwACUgLCnqXZ6ae95QoTdou6x/mFjpM/8YXzEWce6JyOkxJ9Uw9tljdMIJ1mrAaJYws1/TEjCiasfrIlq/0xMu856/eUhQ/4aQfECFFnk1hxIlQAgSpSzoP3v/GMhkZEZAIV5V8CYlikdll4QQcQrQ7mj8oIYTEBSSljoEM3IqTC6RNUlCBhIxqxVICiWIND93C1d1aRJYr7TLJw5FtXAJ5ZxkNWTT5eCW/IeTbMnF7qeoEw6bqoO6M+zJ7TpTln2hrkwzjJV+UckNyAPln5QZJtAmBypQ7gPh8YOxoqaeyYMbIMDJDd+D1EMLQn+7JVzR5APAU2YHYJnHmUFvEqiSfawmR7NXvFQYD9Eh+mUdem2so1G9E6KCmh6d+R+t4imy+wvJnNMKS9NknzEC2G/wBCQEzTgW1QSA+jglgfGC7VaCRliG7Vb4xzSVczoW/IDtEgO+XTs7amoyyiOXSYC+uVdv0q+MTptQSCTiBycgBhzUSABCyw2j2kzEFYk6EZF9j97qKRZgXiVFeV+F2W5UtxWoNailfKIPZ4ci27ACmz7chCCbxRMfCizzVMSHdCQWpTE5IiK0Wy1zVDCJcsD8ZUuobIJCUjzgvHJvZAUopbst1iX+S6KPq8TLJMDWFBMtY/SB8RBkpHZHQRpnAwOaTA00loYTZcCTURAC2aTDbhtVF/rfCFs9MNLglEJJOp/lBfIg8SqJkmIUpiZIgBJYyMjDBEB7QOyrofSEChSLBNS4PSEc6UzgwrLFyJbCOyevwESps+KYBpmekc2eiH5/AQbZZeFLn3lVPwEMKETZ4SColkpDk7AZx5TfP94taLQVMUFfZZ6KSAkAvRmi48XXicAlJ+9VXTQd+fcIo66GFbGRJbriTaJRljDKeYJjhIYl+0SA1SIsdxcNYLXNtOMETJaUBLVBBDl8m7I8YX2ExZ7sX2YhDq0yAxirWqXUxb5wcGKrbEdowWBAslNYb2aXCuSntQ7syYrYxJ7OMiTDGRCHl952pSGJSDiTRQc5gaap7IPcITXbZlkTFEKxhScORSS5xOdCwOXOHt52T2ksmWtWNIGFLmjFmSRU0GXyjvhOcVozSRkqlQC7FwH8do4ITqDaKU6Rux3epitIYkElDhQUz0r7o12aDJdis84JMwH2j4XClCje6WOm2hMGKsoAUQUkOAUkZEgGpNAGALMKkQDZpYEwKUMQzLVLYlU/Tzz+UVxnTsEXTsNHC0oFx7QdJi++oMWA2JKUpWBUmpz0G8QoKcgpQ190f90TfaRgYnJWZzpyeNGJ0yYJaLGldFJCuoB9YGlXHKS+FOHFnhOF+uEgmDjPD5j66fGODaU/iHg8I0MmBIuKUMkA1xB613rBtlkMocvoQVKUjMKq2VB82juWxZmz0+esPFCtnBlgaUqPH1jhSQ9PSMx55dyk/POMUgke6X3Z/MZRXTHtDy6KpXzSD4OIxd4oGZjLkQ5AqHSRUc+cBWqygKroSPOOjpuUvmSzL3l7+UQm8EHXygeZITkw2DCpPMsfTvjcqyoNG/rypWJxIlM4nTknUQRd98plhjUcjHE2yJDnsim5OWdRHEuxIOYIHeM/WGtAocS+JJOpI7vlBSL/k/j9Yr0u70FRDNt2neCZVkQA2DLnn0aBaCOlcRyR9/yPyiI8TyTkVHok/GE6rKmnZBbPMx3hSGYD9mtD0AiWShrMvjZJ76NAappUSTrHC5TZMA1dHPhBFms+JgP6c4BAmxy8TP7qPMxl5XomUgrURsASA50DmO504JGEZCK/bpvtFh8k1FNNT1PygtkoV2+3+1L9kPvMR84VquxZLhUv8AzEf90PpYQakJI0YZtr1japT8hm5AeuVdtYUNANksixrL/wA1Hzh7d61JDH2Z/wCdL+cAJSAGIq4qw10G3dE6bKoOSl6ZD4mCQbBSj+b756IWzrjUpROOQH/3oPoIkkoOTdE4dgDp4wSLKrKii1APl9ZGJYAWRwvVzOldyifhDBN0pTnNT4LP+mJZFjWakAVYghmfbfuglFjUfupBzYn0Id4lEBhYpf54fuL+UZBP2degR4n5RkSiHjViXgAIFWdxUipAyq/LnygG6bwTimJSgAFRJzBqollYTo+hMavWWtSCiWkrS3vVoFEFAG5cENkYhsNs9mCJaO24JQcTq/SSQAQ2bEZGM6MPC33KlGx7ZD7NS8KWQWqouceZozgt6Zx3ZrKBNGbLHvGg5JI1yFda7QHdNhmqSoLQpWNTkEkmmQJGdEp7ocG6LQvCVpJKSDmlLsAKAZCmscuTJCD3ki6OlyS6f72G0tT1FRvmNqNSCpMmWpH5UH9dJYhq9p/rKFiBNlJHYIAoGrhBzqMz3QTZ+IGotKkgkGhwkAbA79NY7seeHc6Vp8k1sgS12GWPdWsg5GIJVlANSpuvnSJwvEGSvDWjAH1A9ILEsjUzCzDEAgPu6QPWBPMn9Cvy/wCE9zKO09guyqYe6TTZ6DmYYSr1UpJSlCgmrlRLDc4UighZKsagp/LEMNBXWJ7IcCVJf3nZKQXruWr5DKOmDbW6oonFJ7OwFVrFW7QfmfJ4jEwuXHOvygo2RAz33HoDGkSQCAxZQz0c5HMxUkx3Q44XmktRmJp1ESXlKImK6vSFcrEn3aVzFfhWJptsWM69aE882Ajojy3K2Sy5POJ5Vh5wGi31qkDmC48YPs1sBDua8ifMQ2wDcyxu3KB5tgBOdNsgeZEHLtYbNPi3rA8yeNx4xAGjJ6fDwjJUhvF89Y0lfIGJAo/hg0Qimiv8x5bRr7TXIn9qNzSdojT0gEJBMd+yATq/wgyXa8CSkCp1G20CIHKJAgnL+nXaIE4VMKlYahjU6NuT8I7FxjEFE4hkW7NDkwZiD9PEpngEgZp0o2LN3OZ+jHP2gpxBLKffQA6E6ipiAO03NLEvEV1dgp2GeYry8omTdcoMa9nkwNXy8oXzSSy0kOU4QD7pcHCFMWzOY0eO2WACkuAohalKoK8w+ZbfshqEGCQOtEyz9l0u5DBnNSW5sWNNn2jtkJLJQT2aVJOF6AF6e94PyhZZ7Zj7SRiDdspILFNQFUcs52ziW02k/k0+7jSqpzdLezwvmoCpehr3QgebalIRhYDtUdIKsPZArnVh4RufbcIGFQJKkp6PqQe+E8wJUGU6iSol3ILkYknQBy2HlyjhS09lClYsVUkMEgIajucu4VAiWSh9PvAAOQrCsHTIitdRQbQEm0FIGBLgh0qSHGTgqD1To4rAsy2EThilKqWx4iRRKmwpFK4ddTXSNz5pw/kwASlmXRndx2PdOeXdEsgVKvSW3vPzALd3KNQIuax7NE6dlfezBmjIAdimyOFSqYlayOy7M7qBUVMqrZmHMm5ZSTiwgqycitK/GMjI8Hm1WWfNmpHHGLtIOSlsqRNKlOWjIyOSPikkxnsg5FkQCH19YrvEtwpBxoABeoFAX15GNxkbmGKhtHuvQTFklGaaYBYboWaghJHfBIWSSDRSdqAxuMjUx+Cmjryv3kXxdieRIws5J6s3VhkYKkoKct2HOmTAtGRkaqMFkSiSz16abkhw/dGlIcuAc2065u4zjIyE6jdCWUoOA7OaZ1+hGrSzuRQOz1bu1yjIyHQDJeGrP4tntnSu0SS5bBjka9KsOUajIYAUZYbIUYHNs+XyiEI3AY06/XdG4yAQj+ypxOQGFMuTMCPjEikgMoimnJ6ZBnMZGQSG1ADMVD0JLcqAtHcmU6mDZ91agfzpGRkQgYmThoRQF8XnpV6szNEFpnBKgPdqVMkNkDt8doyMgMiOPaOQDTE5Arq+I8jUxAtBXgwlmUXYZgZA1bmc4yMiEYLMt6FnDi950JQQW7BwKOW4Azr5xzaL59mEe1IwKIQCAS63IQSBkWD7RkZECQSr4OIqBBlrDJSXBKgqpoABQElzUjIag23iiznH2l4nOIqCiUkHCQCliU0cBwK90ZGQrYUgO1/2oSVJKSCSohykFJYAa0qa8usCnjZawkoswOF2fAEjNmS9M8+ZyjIyJNtKwxSboyfxtasLNJQNHKiQ+gwpZmo0Azr/ALXMZ5zAMwQlsuqvhGoyOGWefDZ1LDGzg261/wD6Jn8A/wBMZGRkc/xeQt9x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1271" name="Picture 10" descr="C:\Documents and Settings\UserXP\Рабочий стол\загруженное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421481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AutoShape 12" descr="data:image/jpeg;base64,/9j/4AAQSkZJRgABAQAAAQABAAD/2wBDAAkGBwgHBgkIBwgKCgkLDRYPDQwMDRsUFRAWIB0iIiAdHx8kKDQsJCYxJx8fLT0tMTU3Ojo6Iys/RD84QzQ5Ojf/2wBDAQoKCg0MDRoPDxo3JR8lNzc3Nzc3Nzc3Nzc3Nzc3Nzc3Nzc3Nzc3Nzc3Nzc3Nzc3Nzc3Nzc3Nzc3Nzc3Nzc3Nzf/wAARCAChAHkDASIAAhEBAxEB/8QAGwAAAQUBAQAAAAAAAAAAAAAAAgABAwQFBgf/xAA9EAACAQMDAgQDBAgFBAMAAAABAgMAESEEEjFBUQUTImFxgZEGMqHBFCMzQnKx0fA0UmLh8RU1U5JzdLL/xAAZAQADAQEBAAAAAAAAAAAAAAABAgMABAX/xAAiEQACAgIBBQADAAAAAAAAAAAAAQIRAyExEhMyQVEEM2H/2gAMAwEAAhEDEQA/AOmtk0SintmjAr3LPJoYCiApwKIClCCBRWogKcLes2EHaegp9p7U2s08SasmFt67v8xyB7dOtSDwmUTE+YVVlDB4jvNzcAgD3teovMlyWWG+GBbFLbVSVJwZWGpZIowwu/JcC+21utvxp4dW7MqtED/Abk26j2p45IsWWOSLJFNajVg67lOD7WtStTkyO1MRUlqEisYjIpttSEU1qxqBtmiAp7ZogKJhAUYFICiAoGGAvRFG3xLJA7wy7rshvttbJFOBVnS6jydwKgqFbnoDtvb6VPK5JaKY0urZnahRp5XkgR5FBuFKeoWPXpnFWTNB4boxNqJjMdSAAsG3zY/njGOtSeXKk8j3ZmdAxuTYAHGPe9/+K4fxFZNTLFrpBIHk9blGxggBdpyPaljDuafBpz6DpND4hG8OoRdHp7hrHUubPdmNgScXx9K0YIdPPqtqapnjVtsgWHhremzXuAS3IxeuU0uv8PEMia3T6jcxDAwNs6G9wTa+bcCw/Hd8F1CxeFrGGkMIP6qSS24R8fK/bvxS5MTTdKhsWa+S2dkaMXUGQWu6nNiclj1yaYi3SrOpaHUSIEiCCRSjgZuT+99ap6OUzQBmFmGGHY02NtaYJpPaCtQkVIRQkVYmRkUrURFK1YwIGTRgUwGcUYHetZqHUUYFCSqi7Gwp4popZDEki7wCbEHFqVySCothAUMtrBD1wfeqp8V00WnYsd8oKjy0B6j39+lUv+pPJGJSFCK4Mv8ApHFTc4spGDRe12vTSwtqpfuQkE7jhgOnzyK547nkO0rIiZZtxIBJPXr2q9O51DGGUCTSyWaVXJJb4GwI6m2e16k0gMd9Fo5IPJK7VUJcAgXJIv3zc4GcVo5lDaQsvx3LlmVNA2qkdikcYQgu8FtwA5sDftzWl4QJ5dK0cYaTygFRXbkc2LH3HJq2dPoUUafRIiqY2Z9kYXzCwW1j2z1zzfvUmkOn0ukRFXUKGN9zofUb2J4uLWFwc06zxkhF+POL/hLC5eHc8ZQuoY3INr1YVNq2tbqahLSyFlgN2X0err8PerKg7FvzbNC9j1oAihIqQihItTWLREVp7URFK1EBGybxbhu/94oVV0DtdtwHP7tvh0qUc1n+OTtFp1iicJNJchjf0qLAn8R9aVx0PGdPZn+JeMLHJ5aHdILp6iQR3Ix8B86xIpH81TIQ7lgTJMDJyeiDAsPbNakWj0xlN9wcC7F/ajgASIEopXaMDkkdOPhx3+FTYyZWgSWQybddAojClC0DAy5swI72JOb8fTcE3hIiVIZIt5PrdwUZrZGCMix571XgghmhLS3QSMcE4t1yOcm1aT+GQyo2yU7WWyhhcjsb/Q/OoyKxRlzRGQMIo4iytcCOcEtzew+nPvQIyLbynkYpwCl7tki1WJfDdhJCQixwUBXpVddNulVB6QFYnPZTx9KKNbRaDM0kc06CRJrG4NyUa4OO9wLD/apRq9WsKlFbUBXLBXG5uP8AMLHgDFjWcNszBiAm6wJAsENgLgDk8800WlLO5h1EbmKS0flyAd7sqkZwBx070KD1M2dT4hHJtgZ1jUY3D0kYHq7jJ6j8KuxyKTYyo98hl4+H996zide8JTVxQzDyztimXy2e5ybjINwfqO5rM1urGg1qNpbpAoBIKlb9TuB5P+qwwB8afG34oSaXJ05FARQaLWRa2HdGwLrh0GdpqUirogRmlTnmlRMAOazfGtPPqpYV0yEsilnI6Dt87VpgZrO8bYgQICfW1yAebf2aLt8AtJWylHpNqoJNQyN1+FGulhQ/tEI3Eghsmx5tSVrW3dAajnfAG0562rdAvcr0HptJFvEsuq8iBxuuXuGPw49vyrRSEIIxBry3mNcDaDybDj51i2McrLGLG4ww5+XFSqpJ3Na5tbba1LLE37HWZLVGnK8kZ2PItxdSCtjxf+lUpFKgNa5XIseDRq7jh24sM0ElieASOpFL2mgvMmVJnyNqsO2KozqjElxdmG4knPxq5qEcA7doueATb86gcyE2c7TyPThvmKZY2L3UMuv1enjWCHUERlrMjeoEWAyDxknig1Xiv6TFIms0iLvt+shvYWBFrdB8OtqkaJXjEgiD5I3o1ja3aq+piiPphkK3t+0AGDzeh218Gc2aH2Y1KjxAJBKGjYFT/OusbivPIoTpGklUtFNGCVJFietiK9AgkMumilYFWdAxU9LimYELmlTmlagYjHNY3jEt9eiD9xR8ia2l5rmNXIJ/E9QUFyH23+GBTwEnwaSFWAFrlhegcqEld4GYMAqSBrBG6Xxm/amgcwzyB1uEG1VkNsWsb5+dVZtdFAHiLxshFyC+QR1Ge9Gr4JrT2VY9dGzAz3Vje9lvb3PtWhLKk2rfyIPJUAWXcT0Gc1mLp/0hBNCCwlc7EjG427k/lW/Bov0fSLPPGC0oIRt1iACMkdc37cVpSjFoMYSaaKyuN5RrXtg0ThRe7bW6qxqjPKE1DMNpN8i3Nun41IJy42yG9hzyR/eaem9iWloacbR6vRfA3cH51AQ6khlzwOoq1uSRv1TldxA2HKk+4qvusW9BGSCB+6aMRWOijbsa5Bu1gQL4xnNQ6/TKfVGCqBb7mBBuBm/bn8KRcG1rEe5p59Sv6GsCAea7N5jWP3eALA5xQlFp6HjJNUzFSWSMppiGZZSEwPu7iOPrXpQG1ALWCiw+HSub+z0Omm1f6Q2nuYIC24ElVk37VJzza/wx8a3JAJWYyybEGAAbXPz9qhKVujohGo2H58fmeXu9XTGD7XqShRFVQEAAti1FQCUNX4hFpYnbBkA9CMdu49M24xXJ6bTGW8s+oLMwvzcXPNrfE5rd+0LtHoIrffZwAxPqAsSfyrDgiey7QozjrVYq0Tm9kq+H6ZgCxk5yN3JqufCdHK+xAAzXI3BbYBPWrYi1Bt6kF/8ASe16jfTagkMdt74F6dR0S6mmWIWi0MD6Pw7UMmmlIef02YsP3VYAYxyOb1o+H6htJFulYyre7k2LH2F74/rWMkMy52rYY23q5qJHGlYOx3d71N40OssibSIfFtQyw6dEldjICZAuOwBGf+apqwU2JN7Wa5xeoPDUbU66MLuOLuQL2Xrjk/AZqTaAoZVxmw7Zt/ZpoqnQJ7VsuBPS7RyWYC+MfOqcMjTWQERpnew7W/rWl4U7JPhgynEkfVgRf34xUWwPqSbbrEtLcAZJ4uOt8XFHqptCqFxTMxtPr21CxQRJKGQSb42wUtzb58Vaj1+k1ghi0WiLajyyGO4HewBJIueLC9/wo/GIdX4Z4RE0sR87UoP1oOY1ABII4uSRmofsdpR/1Rndf2cDHaR3sB+dbq6oOXwZR6ZJfTf+zcWrj8MP6TIImkdn2ngoelumb1oPEhkXzfLltcKSlPGyCC8VyiD7tsj4jBFESCMcXrlVOVnU9KhhewvT0x4pXp2TMP7RRboIHBsyuQB3B/4FZMAdlMlySRckdKv/AGnl9MEO0G92Yd1wKoRlvKGY0Iv8AAcD6Wq0eCM+RDdc5vboDe3NRK0inDMoJJwfn/OnaW6ny2vYXNjcdetLcJG739W0dvaqIkSxySi13bNvvZzU2qDNp8D3NulV13Had4AxwOKnDyMwjgV3cqQViUkkHHA+NLJjJWZoUg3U296MegA3IFhU0Wm1Ekm0aXUKf9URxUZKKCrFbjo3NMmmBqS5GTUKj7nvuI9Jtgf78Vc0s6FnZogVWLY0f+a/bt/tWdIm7UwRrkM1yR+H8z9K1NPppwv6pHMu6x4tfgjPXNLOkPjsOCB9fopoFnj/AEl22OZU3MUAwebgZvf+lWfshNLPFqpJCG8vbGD1PXJ681h+IQaxX9WkWIJktjd8zfIrpvszCieGLILqZJGdiP8A14+VJJVFlU7kkzVIDeq2b5I6/GoyfLDuygdcEEnjmnCscbiEBPpwb9j7UKMW81JFNsi5GGFRK6Q0OoWYHarqVOVcWPscE0e9P/In/uKawuT1PPvSsOw+lGmLo5bxqXf4jIhAugVMC/S/51E0bujAgFWJUlhj69KWpk87XypdFlUlWaM3DEE3J+RH8qU0ZZwFQLdCO/PNXjwQktsoSkIu5mBk8yx2HHXjv1pklh2kls4Ivg/jReII0TRSbQUZh5hF/TnB7dPxqKBDJqEUHPR2NlA6Z7fWnXAlF9CHJaxIPIqUgk/fdWIt6TY2qKBrEgbjuyLmrscTWJsL0skmqZounoi08cnmhYdRtkcFEDAAXPY81FrCYwFM/wCtjurlMKbHB79zU+pnbTgGQekZWwHPTPTIFZ0uoOomhhhVTM7EAlxdibk9LCpLErv0X7ra/pY81X2FpXVXJLwjO3OLH+vWtDQ6t5vEPIXVrqm0xUosqkk4JscWIGc849wazjNG+njWIBR3uDfHw+FRwNO2oSLT3Lt6VXBub2HPGSfrQljtDRy74J/G9do9Mgm02o3iSXy5BGtkXG4YJ52447dcV03hLRr4bAV9MTJdFY5sc/OuO8X0skrImogaJ9xZlUsQjC4bB+B+lulb32ckWXwzTGchfIVgNyi1h2Jzi5GKR6ih/KTN5GDZYso63FzSJ60BcDaCb7jj3pE0yQrHJpXoeaV6agHnfhmui08paSOZnJbdtQXye16ur4wgLSLpJ97AjJwDwD9BmqGk1Hlb28pTfgAA7ha9vn+VW0dmjF1UkYIzz2vb51SmRdFbXSS6mDWaqLckgCoIXcAOLgEhuhAINutO02k0iRxJPNqm2XdggCD/AE++b1FMm4AtZi/B8vNjgG47XFVtOhVwpjhbabE2tc/GtT+jJquDofCpIDpldSoDH1BvSQ3uPlx8K1UxGpBDC3I61maeCExktHuAIyQf770Q0ulV7kN5ZuCBcWweKGxKj7IPHJN6CL1I8ZBIPpPex6+/zFc7pJVn1BR4AWQ8ljYMOva4rS8TihJDSNvkVcsGKs3x/D6VnaPRKur83Ts6q73Yyese5J570VJr0MoxrTNBWYWIvjPa9aMfojc2RHVlYSEcWGM37jtU+g8F1GpB/Rtfop7nChypGM4YZtjrT67Rz6KPy9SradrbRvW4PQtyRa2ee1ZzhLSYFjnHbLU+v1HiMUUEs0csoiJ84EAqAcKbDixNF4Supj02k0sh3Q+b5jR2/Zkm5+fHyqzotREmnMM+kVy8m0zKTaci52gqbWAXm9Q+GtPNPPHGwd4Z9oLIQSq3yR1JvXMvlaOuvZtuFba1yNubKcfOkTg2qtpEkihRJHMm6wB/CpQ4YAqbg9aoibQdz1tf2p6jJp70RTzaP78f8P5GrsP32/jT+QpUqrHxEn5BDh/4fzFZmh/ZSfxj86VKsIdVD/22T/5Y/wCTUD/d+RpUqVezPg5/xj77fA0vC/vJ8DSpVSHIr8TQX/Gw/wAf9K6T7Vft4P4h/IUqVcuX9iOrD+tmV4R/22X+Jv8A9Cupg/x03/13/KlSqc+S8PFGX4P/AI2H++oq9F9wfxN/M0qVMvIXJ4hn8xT0qVVRE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1273" name="Picture 14" descr="http://t0.gstatic.com/images?q=tbn:ANd9GcS2TXjxY1xVC47XvoldiQlPIljZ1Hq0sTzs-Q9jr3HzswM4hZ7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50" y="3857625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Minion Pro SmBd" pitchFamily="18" charset="0"/>
              </a:rPr>
              <a:t>Как защититься от продуктов питания, содержащих загрязняющие вещества?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291" name="Picture 2" descr="http://t2.gstatic.com/images?q=tbn:ANd9GcQkjq2iThQZX2D5GnY-oQH8KVe-morRZGQXsFitnXXT3CYEvMEi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207168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AutoShape 4" descr="data:image/jpeg;base64,/9j/4AAQSkZJRgABAQAAAQABAAD/2wBDAAkGBwgHBgkIBwgKCgkLDRYPDQwMDRsUFRAWIB0iIiAdHx8kKDQsJCYxJx8fLT0tMTU3Ojo6Iys/RD84QzQ5Ojf/2wBDAQoKCg0MDRoPDxo3JR8lNzc3Nzc3Nzc3Nzc3Nzc3Nzc3Nzc3Nzc3Nzc3Nzc3Nzc3Nzc3Nzc3Nzc3Nzc3Nzc3Nzf/wAARCACLALoDASIAAhEBAxEB/8QAGwAAAgMBAQEAAAAAAAAAAAAABAUCAwYBBwD/xAA6EAACAQMDAgQFAgQGAgIDAAABAgMABBEFEiExQRMiUWEGFDJxgZGhI7HR8BUzQlLB4QckFjRisvH/xAAaAQACAwEBAAAAAAAAAAAAAAAEBQIDBgEA/8QAKxEAAgIBBAIBAwQCAwAAAAAAAQIAAxEEEiExE0EFIjJRFGFxkSPRBkKB/9oADAMBAAIRAxEAPwAD/DFFusu1plZcjbwy+nGcGlN0LVSFVZi4bJLYzj0xmtbpcKy2eTKGt4fqkTnjsAPU+lKvjKWFDbRCMLc7dzR9448eUE9Se+fxS281IVCT36ckFusRDLNYne5inXI8uwjCn9efzVQMclyWgDbNoYF8ZJP2981SwDR5QYHcE1bbqBbiZeBgjPo3YfuP0rueJUepEDfuDN5VPIpZek+KFDAoBx708trGOW03upyRkHcRx+KBZIgXiBUEjh2OMegz6V6s4bMspr8jYlduI0XavhufDJZeePvxj2xQs7IGQ7ZN7YbIOTyPWrAkbSiONiZGOAQxAI9/37VEyw7dkJ3SZ+pl4APoav8AeYz28ASdpKVgMZi3E5ZWaTHAPOF9f0qnem5o45GdjnLZx9h61el1OhKsyspAHh7QDgduBx1qmMA3SKNsYQ7izcjABOB/WuTx4GMzQ/DzPaSySzzCKPBcuQDlugCj15NOrma/v9OVoljSRpk8Fx0SMjDM3bIGaGsYvG09WvwirbYJWPJDk8DOO4HbvRmmxWi2001nJLDb5Z722nhIMjdFILdAAM4H560ntYFi2ORE97FnOYWSbeCO2guEkhiJMspPU5GAO23r39KXPIuq3UO2HPhsArWsg8IkDJU8nJxgkEdMUVLLFJDvf/67SH+DHGAXzzn2x7fep2tnb2dvObSy+Wtw7M5LMzHplsepxxgdOKoVgoJPcqEARbu98RYpLaS4echwU27UAxwOehxS/UtMupyJJFzDAWXzDaSgzyB39ulaKcJMlpHb3IRyPGCRbmeRc45zztzX0rT2tsYo2Q+GFTccPnHGMfrUlvK8gdwinUWVcr0e/wDyKIbGa9WCYxoLdMbIhwCo6mr7axDTEyEE8eVAVH4qcp8KONolZ0tvMFjHlPOSPXrmhIdWkl1GMLEyGPBO7sCeSR6c11jY4Jl2r1lurbdYf9R1YTNbpMclpc4V26jPrxS+4uxLO7naSzbiIxlQaukke2vpGktwkUi4MpHl3HgZ5pJumhkYTja27G0jHqAff2onQ1nJf8zzUMag6jiMROqjaOA3IH9M/wDFEQ20sdtI7Dc8i4G0e4z+tZye6aNlkVWC5JLAEDP9eefuK1egaqkgjkkAO3lRn96Pzztj74nQVmk6jtuePxLry0a3sYLKReXjdnGSPMy5wcfYVkVtJZFD+G/mGelb261CNtRQuQwOCRnoQcikdzNFBcSwgMPDcrgD0OK8GI4BltXxunDHyrnrEbxXkfy8MEqRwwW6FhGpA8aUngY78cmhLz5PVJW+bgQb1ysiOQx569PelmtoWRXBO0NtJAzlTj+lH2chVoJZQRPKmCOoDEcg+xx+uPWllJAGTzE+m1KMdlg4me17RLnRbgSN/EspkTwpB3PJIPoRk/ftS6zAuY3gLbR4iso9+R/yK9FW7spzNply6NEXyqFc+CwGCvv6j71htZtIdLvPJvMJkKycYO0gYH6Z70dW4IwZ6/R+Mbx9s5bXkTyLFcyfLoAdxVc8emegqOq6fGbiPwNzJjaqbhkn79KXNIIHcDDtuyHLdhzkduc0ToKnUNSS3klLGSTliTxz1+5qRXHMs06VE4UcmDXdoFuGhTY0w2hjx5T6ZHpkV2Kw/ikI4/hqd3h8gn1B7dqhbyhr3Bk8MrIyP5CduCcnr3rtxclfKjqUHJbHDnPpng/arCW6BhChTyYPeQ/LqjKQzAhHU804srDT30aC4aCU7s7jNnzjP+nHBH3/AHpQdwDrMpJbACd1Ofc+netTpGtIsNtpM8B8GPKvcS+bcOMKB68/t71VqGsFY2wHVBiCUk9ImmisrhY5jcu9zv6qBMAi+U5wARx0/wBpp21lby2yC5hN5MsnkuUCgpk56HPpj3FBh9JCvaWsJSIMX+Z3cBsZyAeuelMH8bw4bNrYsGTfLNIOAT0wOn86T3WMx3YxFB4i1vkXuJoLdLwyEkB47j6D1JHYYCjHOM8VVaarPJNC0ZKxqT4oL8LGF+k5HJPr/Wjby6g0q2dLW33pvMbO/GxscdBnBpBp8kzyx390JAiZTGcBmAGDjv1J/FF6OoX/AHjiSRSYbeXgml8eJPKgOWg3bzGfpwOxqzS4mYzSTXJKN/lCGMiNSeCpPdvvx+aW/Oq08zQwEbm5bAGRj7f90Vp07yyrFdO0kMxIMLDKjHTA7cjvRWo0niq2ryZaRhI/topZZtwEGYFy5dwScDuMds8c9qFE5mmee2w0YjCFiuPEyMcnGT0rl9iXTZ7eOFbSWQFTHGQzTDGcA8cE8Hk0LbzGEzWzqY3QAbCMYwBS+nTtvwwwfxKCSOor1e31B2G64HghssjSADB7jJ6VoLcwX1ghLROyoASp6Up1Z1ktTuGXQ5GO4pTpV6I5jDuZEY7s4z+opmqFBgTUfA2oQ1TcHuG34W3leIxmSFyAyA4B9x6H+fQ1fJCYIkNo2YtvGByB0/P/APa7qUEUG2ZnZ8gEMjA/zqNtJCQUnkVY27SeUq3qOvHrVTMwMf2jwP5a177/AHlMt8zjIbB6hs1qEvvhm4RZrpnWeQb5Bk8MeT+9Y3VEa21KdW+nIYHOQwIzkHuCc0Cb1QcbzXVY+oXdVp9Sisx2z0jUL6yjQSmwgmtGZUffHloWPTdjnnoCMA59eKXTG1uY1l05zHcRMCbeQcZB4GTz26c9auu2VLs3OnNsZCUlX6lAP+kr3Q49f0NKNU8SwjF3bJ/6eQsiuSzwt2DE/UPRj9jgjmtKAoxMwdCnCsP4P+/xCNVtd0kmo6czBHkXx4uot5DgdO6tng/cVVetHrOm/LzZE9sxRz3J4wc9+AKloE/j6mrTTB7K5tniuEP+zBGDnrnjGP60osZ30O+CXD4dcBy/0SAe/t6+/NWKpU4/EMCgf47BkQS00g3xltLdCNQt4y6MHyJlHJGOzAZI7HGD2ww/8dixOrwSNOBMXHipMQAVAOCp6HqvB5zmnEFvZnXdN1q2DjD43DkMGypB9xn++MA3+ipa6+s8bhDO6ll6YLHkj9OnqTV7HKnmALpPFZleB/uZ/Vt+ifEV43y26CeZ2jd8YdSxPBx7nj7V2+l+YlkEUUAgj5VUTBXP+4/jFMviNLi0uZNPkdigfgAk+5IA56f3xSK1e5M6tEw2NwW5AYZ7H1615WDAH3JWabxcA5B6lCNkHwndgx82W6gc9+aY2KwxSqtx5t6lwQ5wmOef0xQ9usclvP8AxclFZgijCt1PXrnk4qswuUtoplcCLOQzBTjrjHfv19amRmUc9Yj0XsV5HJbKzRrJGcHaOe4Bp5C06QRwNMIQIAHcPuyQeRyD61joRFLcKYpdsgcAGXkHkdMelOy0lxPHZ3TRAB2k8YkcAHn79QPz7V6nR02DLDMV6uoB+OJf8rBdNdXT3LSn6pGkcA7u/wDLsOlWz213daKYZJYoUICxrsLFSMcnHbv680PNAbBmht5fF8c+ZpCOFOSOcexFAWtzq95I6wkCJh2b6fz9qYKiJ9KiC7T2JHSpJoLAxMq+K8pUIVPIzhj7+gNFR2mpaI28wrJHtOFQglDxgkdK+sJDFLKrxbp4hhG67R6c/aj7a5uNStB4hxuUjCnluSCR+9erXHfcmxJ/iC6UNYv2a+aNHiVTsLN/q9ffFfKkzSTvMB5iS2Nx2k846Zrk2py6a8diMtGUHhuvT3FAahqc0GoIY3Y+LGNygcA9P6VF9PWW3nuV/dDXyVKjgYPB61nLh2tpxKM7V4Ptmm7X7znyjg9R39zS3UmXb5/9Ywvv6UKwGceoRp7GpsDr2ITDf+IiKWyBgBaCvPmEleWJGMeQAu08Ctb8JfBN/IiTy23h7xndN5ce2Otamf4IleMgXESnHTYcUC11NbHJmys1I1CIbLNjftz/AHPM7e5aW3W31HzQdI3j/wAyI+o9V9V/TmqT8N3rEsl5p7IeVY3G0keuCMj7VoNa+GNQ0dJJprRZIUG7xo2LbfuB0+5GKRrZ3sqiQMMONwyR3qddoIyhGIh1FjLYVscn8ETYpPFbgSwxQySsOPEGPET/AGbh0Ye+QcdutPLK40+axt7m28ol/wA1W8wJzhkdSfx+KXXtxayTS3Fp4u2YhnttnmXHG4Y79OvXvQcI+UuFmRjIkgzIuMKewYe/9Oa6FBBEeGs2DPI/aXalpVq2quunKbKeSdY1ik4WZDgkL1GevHfFItUVJdRmgswssbOwW3BIKFeCAD0P261vrFI9StY0nnRWiYSRM2PKwPBXv1H61Rrum2t7L40yBLvAyw8smR059O/3Nd2lWAlKWAN426mJ0cBFuNNd3EUpLAZx4bDow9u1aayuTcxxmaFjdY8KdAozuBzuH5wfsaS2OjXNn8R2dzN/7NnLKRLMAQRuUjzD3J6/fpRdpeJY3xjnKv4X+cAeSgPBPPVfpPtzUftbnoy4AZKjnE2Hw9ewyzv4yJ8wqqruOdwx1B9Oaq+JvhDTtTHzCRtDcKd4khbbk47joaAmY215FPb7nXGJTtA8uTg4H4rSWd8sqA7gwI65rN65btLqPIhODArazkOs8X1PRby0iVZbYwwK5ZnaPzE+59MUqmkG8tGw8o2k9SwxXut7DEwI2hlb2zXn/wAV/DcKRy3liiKfqkjHRvcelMtH8qtuFsGJF6d67k7mLWSYhDbt4ShgcHGMjufSjZdRDKJ5ZVMm3aoBx1I6UCwkZJPDjkjBID7icd+tO9Aj0+OyYzRxyOwyzkA9ewrQ0HJxE2p45ldheiN1N2xO3O1Axwc+p/NSivrmS5uDa2uEIBkEf056dfxU4/ko55Ykti0zEiGIpktxnyjuOtMPnZ3JsrODa2cJGoAK47EftRYBEBODFtrbXc1vczLGwuYpgWUHICFeD+x/emWnWOsLDJKk0BjIOzeSC33x0/evtOTVLa2lSMRM0p3F1k5HAGOnb80vv9Wv7TbFtmkKJtyqcEn7cVwKoOZ0sSMRpb22nnTvE1ERNckMzueNhJ6Kc8e/rUEZYrNYrRozDICC0jE8+ue9ASHTZbJIQsj30m1nJdgHbuNpOAD6Yq++1RbiOHT7CJfHLqmwjlakXUSIUyGnaMvjJHexySyS/wANCuQGbOOP+69P+GfhbTtHjEgjE113nl8xHsvoKQ6Ppw0yOA3Erz3UY3F2OBuwe1aSPVsAq8YwAOVPPJ9Ky3yWt8hC09e4Tp7alP1HmMXvYopdjMM0SjeIueoNZ75GefVvEikVrd1858px7CtFEm1Qo7dKWMuADnuMdwIyJXKnGMcVmpfhLRZJXkfToCzMSTg9T+a1L/TQ2KDax6z9BxJrg9zy60v3S53SYd1bJUHDkd9oJBYY96a3otbmEzWJjntZDgwqD4sbdyV6nufWshobix1gabq9t8xbzTgx3gwrgqDgZwcqR2685FaODZLq06x3iRTSMfJNGE5xlWDLkZxx2P6VrWbacGM6NR5OSCCJdo88ligldybfduMgYFTno329f19c6CQQ3ipHdSFrvO6KWFTyO3Slf+GRGNkaVcs+XUKCoB6srD78j15+7yDQowITa3To0Z8u05wPT7e1U362iggW+565kJ3ZxFUbvFerZakuQzYimXAE4B7j/S49O/b0AfxFpttbXPzNorrIse91Pm3Ajrj0OK14+H4J4yL6V5s4PJwwx0561dPpVmT9JLFPDJYk5X0OaCs+Y044HI/iUJqgrcGedaZqqXOyESMqlC0DgYOO6fcEU2gvktLmKIMAkg4wwIB9P5/pRV58G2Uhl+Wd4N7h9q8hXH+odwTQmpfDl3PGiidGZDv3bSvmAxkc9682t0upr2Fv7h1dtVnBOI8WfdHyeTS5lE0/hP8AQfqHqKDsprqBfCv4XikXjJ6N9jV7KZ7iMRvtyTub0HelKV7HxJBAucGM3aC3iWIxR7SMYC4FYf4ks7CwnXUYIxEofdJEnCsSfqx9+uK2L2TuuyWYgno+eKxfxHHNDdRw6hCVg34eQHyyIOcY6g5GPzTrRm3zDBizVLV4jukLG8/xa7W9jlRRbMUXyjOSpz+zfvV8JE17cSRzIjYC56nI6j9KoXVraS2WCOKFAAqqFUL+MUJPps9tBKtrcrJJyy8Fcn0/7rU7uMiZrbziEwTNMSARCI5NrKxwcj0H99aF1nU45bTwIYiJY+DjykH1yOtEXHwtd3UCG08Vpc5Lv5V9O54o6w+CpI1xdLHNI3Bkc8D2AHI/egrtdTX9JYS4UsSOOZjf8TeSaCNYz4ocBZPXmnKRxWX/AJGjhcRmN5g2GTOGZM4Hvu5B7ZFaF/g62tp45i1u21gWRIBkjrjd1FEWOirp93d6lebZdQumLl2HEKDgKPfGMml9uvqYEj8Y/uSuosqXLDgxxcru+/v1qMauCzHkHGPxS46lcQKC9vLJExxmNcsPx3/FGW95Ex8r9cEg8Efg0oAOMxcQfcZWV+bS68Jj9S7j7Ua2vYJ2IDznknpSGPE7SSxcnOwN6AE/85qMsWDkktggkY8tcNABzCf1NiqFHqaWDW4JywYbG7YPFVnVoQcbhWeV4znwygI6qo5FDm1hJJ+akHtn/qgrKcmF6fXBRi2Ualag20dvfwweFuHhsicI+BtZWHI/4pXdW88shiiY/MQNuQkgGQ8Zz6f9Z5r6O/ms5DbXBSdHTDR7gSP/AMhg9R1om/gjWwe/snJ8MBvFUdOMZB7j1z0rUfeMzR6W5LSccNGGh6laXQa2usBGfaQ7YaKToWU9P79DTGzvpdMu1t75tqSNi2mPSQDt7MPTuOR3x59o0j2t1JcMXeKWba3lJ2v2P8vx9q1du19f2729w8jxMw2Rkg7Md89vtVGr09dybX7l3iLAn+wZvLfVFYHcRUmu4WbaJUz6ZrHXFs0Fr/EkPHAVDxSabxE8wBwe9IT8WVPJnK/jUsOVbE9GZ+ckZr7IZcjn2rIfD+sSrOLWdy6P9BbqD6Z9K0ZkDAEHB9qCu0xrbBg9umaltplkyRyjbIgIPUEZpFdWy2M3jx8J3X09xTR7nb9dDCeKSYJOV8InzbqlQGDACTrDKCfUlbJPeQ+Iq7IzyWJ6/ahNR0WHUIjDfys67sq4Tkfk07ubyNYCq7VXbgADAFLJNXhUfxyCO20ck/amjs9ZBrPMA1I1Nif4xxM//wDA9H2FYprksB5Xdg2D+n9KcaL8P2mmqiR5mkAwZZMbseg9B7UZazRXtslxbAmNhxuGDXGaSI85Hviq2+Q1R4YnEU1tdp3yy/2JZdHYSoAGD0Ht/ZoazZpGLE5H7VaX8dwW5yRn0NQI8+R1/Yfih05OYBY7M2TK7yZLO2kmPUnEYI74z+3H60u+HRLezXZu23ogUxo3bOcn9qt1ZFuXjg8QeKBuUE8P04HvSOTU2sdQgaN/DO8I4IOGBPQiiUVmG0TThf1HxpJ+795sNijIKLgdOBQt7ZQzp4uzDqcj++1SW8imGNwR/wDaTj9Ku3BlIP1YOff+80JudT+8yeSDM8t/LDOLaw0qa5tAMiSEqqhskEHcRnH/ADQOtaxf29vuGlXFsM8yMqsP2zitaFzAuB2H46f0qIGQVbDZGCD0Io1dWAeUli2qrAkZnmTfEN3BIXj8Xc/UuPK33p5H8VWOxfEgm34G7GMZ/Wj7jRojPIEQbc8DHAoM/DEGfpT9v6UQdRpXH1LGTimzBaZrUYlnJaY5YEkHHUk5NGfC819b36i3zPEf8xZScAd+aHuAJVI5JPAIFbn4b063srQqFB2jzHHLH1pkHwMDuF/G0Na/kJ4EhZ6QoLsqbQ7cjJOfck04R4rVBHGBnFclnAIAwO1UGHe+Rwprirg57M0ZJf7upG7kDYMgyO1Irq+dyUiQ478U9urSJ4d0v0qRgZ5Y9qlcafAIWKRjee9QsJJIEtpvrQ7TMoBKsiEZU7h5qdyXl5bxIcHpyWwaXXMbwSDPHPFNobgXESh1DAjnNDrSlwO4cwq/DYcjMG/x6UoyvEpfHlwf5189zcJapPKMycttxjA9KB1SDwpdyjCnpXEvQ9mEcFtoxk96FtoFZ+kSi7T1graOuseoy0YXOtMf89LcEgyMoAyOw9fxV2vfDs8ti/yN4Y5W4O5eo7jOcg0TpkrwQKGwSowrdAB9var551MhlLlyg7k4B56V3eqvkRYwf11O6ZILW1WBhtaMBSpHTFEm7M3kjcrgDjPWkWlzvfwSzFm+sgsT2Hbj3NFXllNZWkMruC0nmVd3mVcDqMcVyxCVIJijX6g2ZRRiHRHZKdwww5rkrYBYsBj/AFGli6pOkZztbAPJHtQljef4nGs0mSuSEXoMjihlpcDjqKq6mOXPqBarcSmRvDSR2z9SKTUdNsY9U1+Oa9Qlfl1uWjZOC/Q5z7qT+RT82ilSAcN1yvY1U6XNqEkidnYZJGPq/sUQrmtSAOYdf8sbKtijHGIyBEjYxhemMcGq/CxgqSufQUrn1i4iIj2orE/7c8VS97dyyKhlfax64xgCg/A55iQAzQCYRjaxA7cnFUzXSDJQj71np5JWuNkkn1DOScAii0gaSAzb124yCpyMexFT8f08zy4DZMOifIOOnWuYPp/OuriGJEH5Pc1adwPANVgYkW5OTPPQhjktZiylWdHK4wcZ/wCCMVrLa/WIbCe/61nNZ026trY74SiK5Cs8iplSM/6iOhH70Faak1wUiEiNIxCZVgwyeM5FaCxScOs3/wAWKFdqTxnn+Zv5HjubcPyWHIA9aLtk8KAFup55oDTlSJArc8YoqWcZA3DA/QVyts/UYU687R1BtSnzNBAGx5g7H88f80W8uRjtSKaYvdvIo6uQufQcf1q+7uWQFR69aqrsy7E+4t+Nb9RfZ/Mp1iUMQAB5fSq9Guv/AGDAwGCNwOaGnOV3OfMe1DwP4d2jDhgp/evLZtfM04qHi2w7XJskjsooHR1VxIs+3wiMkscDHOahfTeI208nvRuhwRzTKsnKKfp7H7+3tVdtoGWaD62knRFB3xLfh5dV1Jdy28kVuD5ZJMrke3c0/udHSSEw/MyxPjDYAPNNoGdIgUxke3NAXMjglznJpZ5/JZnGBMjrtZbXhV9RJZaN/wDH455LO+lmMhEnmUAoV4HT71fLfyXUrPcM0zuQN2eelGQYvVuI+d6x5APtSDc0buJFP8LJOBVy2M7HcYrsNtrB8dy65iuiNyeEp45DHn9qDkv7XRoIYLpowTkqUBwMHP460xU+NGrBgVIyMnoTWd16zkvJY4wMrGrM+7t6fnrRlW1m2twJxc7gjcTaWs0d5bx3EEiMrAHyNkfqKsLthgTjB4+9IPhDTr6xsnEpMcLNuSN0AJz3PcU8k3Fckrmh7SEcgHIgd9apYVBzKLiFJACVG7qp7jil5vcyGCYqozhfQ4/kaYxOZJtjDb2DGhb7Qra4SRfElVnbczA55zmpIVHPoysEgweaB7xo9j+GUZhIPXjtS2bRr6CER2N072oILQHjcc5yD+Ktjnl0qRrW83PwTFMxwMccU4tbuO7sUeI7T0K+9cY2VDK8rLCXXB9T6O6WVFk2lCThlbqp9KvMoJzjr7mltykhdWjXMh4I6bh/feiEF1sXKJnHqaHIHYMqOCczJ3qpKCSq79rLvIycE5/nVkOlR2SWd4f4OSC0Owths8EY7HFctFE17DHINyM4BB702uP41tB4nOJGx2x5mH8hinAdsYzHugvYtg84k/myTlScGrI7klgCeByefTmkVix+XHJ4ZgPsCQKY2/KTnuEGP1FDMCpIzNtqGUaNrgPUtyS8fLHjJA9Sc19d3IZyuc4b9ahk+Mn2T/8AUUFISskoXgB2A/WuVxF/xlAz2E98S533NljxUZHAJYenBoVmODzVkvTHbIrp7mw24OJCQ4Usxya0fwjpVxMPmpgUiY+QHqw9ayrcume7f816zpKgW6AAABRQuutNdWB7iz5W0ooURlZ2IWMMarmsYHY74o2z1JUGjYSfCHNRm+gmkDOQBiZQsWY5iSa2ghctFEqt0yBjj0pHdhd8iqfKx5GB1/HatBecKazsv1k980ZpSWJJMq1z+KtQgwZndfkttNtRHDZxSXMx2ojLnr3NVWMsM8tlpbGJ5es4+hABzgfkjAqu7AfVFd/MwVsE9qF+FgG+LCWGcBse1aGtQa+fQzPX6UVabyE5aegzMqqAuMDgAVBUBAZuueldbmQ57ZxUm/zcdt9LyJnYLcsEiQ45DADFWo5cY7gd6z3xHczR3kESSFUJYkD1DDFPsAon2q1a9qg/meIIAMU/E9il1YM7hxJF5kK/09KV/Co/g3DbiZA3HIPGPT9ad65I8dhM6HDAAZ/IoX4dtYYrCGREw0sILnJOTk1N2K0EH8yf/UwvdmPzDLoDjJ60sbXnRihtpAVOCN4o+54LY4wBSeTSLB3ZmgyzEkne39ahpkRgS0jWB7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2293" name="Picture 6" descr="http://t0.gstatic.com/images?q=tbn:ANd9GcQj8fR85VSXATkexJstIfkRec9pTfBUUmZy5LhkDwB7x-CN8dD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45720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8" descr="http://t1.gstatic.com/images?q=tbn:ANd9GcSG17XU76weSSWmHTLjPgYS9Te839dfKYpEnMz6mr7FmViscYzNA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3" y="3357563"/>
            <a:ext cx="255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0" descr="http://t2.gstatic.com/images?q=tbn:ANd9GcRfgQ6X471aQ7vymArNjDg4SLqcSx7oYQCwYHfmRSqCr1fcdxXPB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25" y="2000250"/>
            <a:ext cx="2667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-325438"/>
            <a:ext cx="9505950" cy="771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10"/>
          <p:cNvSpPr>
            <a:spLocks noChangeArrowheads="1"/>
          </p:cNvSpPr>
          <p:nvPr/>
        </p:nvSpPr>
        <p:spPr bwMode="auto">
          <a:xfrm>
            <a:off x="395288" y="1196752"/>
            <a:ext cx="8424862" cy="4823048"/>
          </a:xfrm>
          <a:prstGeom prst="wedgeRoundRectCallout">
            <a:avLst>
              <a:gd name="adj1" fmla="val 49606"/>
              <a:gd name="adj2" fmla="val -736"/>
              <a:gd name="adj3" fmla="val 16667"/>
            </a:avLst>
          </a:prstGeom>
          <a:solidFill>
            <a:srgbClr val="CCFFCC"/>
          </a:solidFill>
          <a:ln w="9525">
            <a:solidFill>
              <a:srgbClr val="FF6699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ru-RU" sz="1400" b="1" dirty="0">
              <a:solidFill>
                <a:srgbClr val="FF6699"/>
              </a:solidFill>
              <a:latin typeface="Georgia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latin typeface="Georgia" pitchFamily="18" charset="0"/>
              </a:rPr>
              <a:t>Экологическая безопасность </a:t>
            </a:r>
            <a:r>
              <a:rPr lang="ru-RU" sz="3200" b="1" dirty="0">
                <a:solidFill>
                  <a:srgbClr val="0033CC"/>
                </a:solidFill>
                <a:latin typeface="Georgia" pitchFamily="18" charset="0"/>
              </a:rPr>
              <a:t>– это защита от вредного воздействия </a:t>
            </a:r>
            <a:r>
              <a:rPr lang="ru-RU" sz="3200" b="1" dirty="0" smtClean="0">
                <a:solidFill>
                  <a:srgbClr val="0033CC"/>
                </a:solidFill>
                <a:latin typeface="Georgia" pitchFamily="18" charset="0"/>
              </a:rPr>
              <a:t>загрязнённой окружающей </a:t>
            </a:r>
            <a:r>
              <a:rPr lang="ru-RU" sz="3200" b="1" dirty="0">
                <a:solidFill>
                  <a:srgbClr val="0033CC"/>
                </a:solidFill>
                <a:latin typeface="Georgia" pitchFamily="18" charset="0"/>
              </a:rPr>
              <a:t>среды.</a:t>
            </a:r>
            <a:r>
              <a:rPr lang="ru-RU" sz="2400" b="1" dirty="0">
                <a:solidFill>
                  <a:srgbClr val="0033CC"/>
                </a:solidFill>
                <a:latin typeface="Georgia" pitchFamily="18" charset="0"/>
              </a:rPr>
              <a:t> </a:t>
            </a:r>
            <a:endParaRPr lang="ru-RU" sz="1400" dirty="0">
              <a:solidFill>
                <a:srgbClr val="0033CC"/>
              </a:solidFill>
              <a:latin typeface="Georgia" pitchFamily="18" charset="0"/>
            </a:endParaRPr>
          </a:p>
          <a:p>
            <a:pPr algn="l"/>
            <a:endParaRPr lang="ru-RU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1" descr="Водяные капли"/>
          <p:cNvSpPr>
            <a:spLocks noChangeArrowheads="1"/>
          </p:cNvSpPr>
          <p:nvPr/>
        </p:nvSpPr>
        <p:spPr bwMode="auto">
          <a:xfrm>
            <a:off x="539750" y="260350"/>
            <a:ext cx="8135938" cy="1368425"/>
          </a:xfrm>
          <a:prstGeom prst="triangle">
            <a:avLst>
              <a:gd name="adj" fmla="val 50963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7" name="Line 28"/>
          <p:cNvSpPr>
            <a:spLocks noChangeShapeType="1"/>
          </p:cNvSpPr>
          <p:nvPr/>
        </p:nvSpPr>
        <p:spPr bwMode="auto">
          <a:xfrm flipH="1" flipV="1">
            <a:off x="4427538" y="3860800"/>
            <a:ext cx="1368425" cy="3603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88" name="Line 29"/>
          <p:cNvSpPr>
            <a:spLocks noChangeShapeType="1"/>
          </p:cNvSpPr>
          <p:nvPr/>
        </p:nvSpPr>
        <p:spPr bwMode="auto">
          <a:xfrm flipV="1">
            <a:off x="5795963" y="3933825"/>
            <a:ext cx="0" cy="3603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89" name="Line 30"/>
          <p:cNvSpPr>
            <a:spLocks noChangeShapeType="1"/>
          </p:cNvSpPr>
          <p:nvPr/>
        </p:nvSpPr>
        <p:spPr bwMode="auto">
          <a:xfrm flipV="1">
            <a:off x="5867400" y="4076700"/>
            <a:ext cx="1225550" cy="1444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0" name="Line 34"/>
          <p:cNvSpPr>
            <a:spLocks noChangeShapeType="1"/>
          </p:cNvSpPr>
          <p:nvPr/>
        </p:nvSpPr>
        <p:spPr bwMode="auto">
          <a:xfrm flipH="1" flipV="1">
            <a:off x="4787900" y="2492375"/>
            <a:ext cx="792163" cy="3603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1" name="Line 37"/>
          <p:cNvSpPr>
            <a:spLocks noChangeShapeType="1"/>
          </p:cNvSpPr>
          <p:nvPr/>
        </p:nvSpPr>
        <p:spPr bwMode="auto">
          <a:xfrm>
            <a:off x="5148263" y="2349500"/>
            <a:ext cx="2159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2" name="Line 38"/>
          <p:cNvSpPr>
            <a:spLocks noChangeShapeType="1"/>
          </p:cNvSpPr>
          <p:nvPr/>
        </p:nvSpPr>
        <p:spPr bwMode="auto">
          <a:xfrm>
            <a:off x="6588125" y="2420938"/>
            <a:ext cx="1444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3" name="AutoShape 47" descr="Водяные капли"/>
          <p:cNvSpPr>
            <a:spLocks noChangeArrowheads="1"/>
          </p:cNvSpPr>
          <p:nvPr/>
        </p:nvSpPr>
        <p:spPr bwMode="auto">
          <a:xfrm>
            <a:off x="468313" y="2205038"/>
            <a:ext cx="2447925" cy="792162"/>
          </a:xfrm>
          <a:prstGeom prst="flowChartAlternateProcess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4" name="AutoShape 51" descr="Водяные капли"/>
          <p:cNvSpPr>
            <a:spLocks noChangeArrowheads="1"/>
          </p:cNvSpPr>
          <p:nvPr/>
        </p:nvSpPr>
        <p:spPr bwMode="auto">
          <a:xfrm>
            <a:off x="3276600" y="2276475"/>
            <a:ext cx="2447925" cy="792163"/>
          </a:xfrm>
          <a:prstGeom prst="flowChartAlternateProcess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5" name="AutoShape 52" descr="Водяные капли"/>
          <p:cNvSpPr>
            <a:spLocks noChangeArrowheads="1"/>
          </p:cNvSpPr>
          <p:nvPr/>
        </p:nvSpPr>
        <p:spPr bwMode="auto">
          <a:xfrm>
            <a:off x="6227763" y="2205038"/>
            <a:ext cx="2447925" cy="792162"/>
          </a:xfrm>
          <a:prstGeom prst="flowChartAlternateProcess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6" name="AutoShape 53" descr="Водяные капли"/>
          <p:cNvSpPr>
            <a:spLocks noChangeArrowheads="1"/>
          </p:cNvSpPr>
          <p:nvPr/>
        </p:nvSpPr>
        <p:spPr bwMode="auto">
          <a:xfrm>
            <a:off x="539750" y="3789363"/>
            <a:ext cx="2447925" cy="792162"/>
          </a:xfrm>
          <a:prstGeom prst="flowChartAlternateProcess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7" name="AutoShape 54" descr="Водяные капли"/>
          <p:cNvSpPr>
            <a:spLocks noChangeArrowheads="1"/>
          </p:cNvSpPr>
          <p:nvPr/>
        </p:nvSpPr>
        <p:spPr bwMode="auto">
          <a:xfrm>
            <a:off x="3419475" y="3860800"/>
            <a:ext cx="2447925" cy="792163"/>
          </a:xfrm>
          <a:prstGeom prst="flowChartAlternateProcess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8" name="AutoShape 55" descr="Водяные капли"/>
          <p:cNvSpPr>
            <a:spLocks noChangeArrowheads="1"/>
          </p:cNvSpPr>
          <p:nvPr/>
        </p:nvSpPr>
        <p:spPr bwMode="auto">
          <a:xfrm>
            <a:off x="6300788" y="3860800"/>
            <a:ext cx="2447925" cy="792163"/>
          </a:xfrm>
          <a:prstGeom prst="flowChartAlternateProcess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9" name="AutoShape 56" descr="Водяные капли"/>
          <p:cNvSpPr>
            <a:spLocks noChangeArrowheads="1"/>
          </p:cNvSpPr>
          <p:nvPr/>
        </p:nvSpPr>
        <p:spPr bwMode="auto">
          <a:xfrm>
            <a:off x="539750" y="5373688"/>
            <a:ext cx="2447925" cy="792162"/>
          </a:xfrm>
          <a:prstGeom prst="flowChartAlternateProcess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0" name="AutoShape 57" descr="Водяные капли"/>
          <p:cNvSpPr>
            <a:spLocks noChangeArrowheads="1"/>
          </p:cNvSpPr>
          <p:nvPr/>
        </p:nvSpPr>
        <p:spPr bwMode="auto">
          <a:xfrm>
            <a:off x="3348038" y="5445125"/>
            <a:ext cx="2447925" cy="792163"/>
          </a:xfrm>
          <a:prstGeom prst="flowChartAlternateProcess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1" name="AutoShape 58" descr="Водяные капли"/>
          <p:cNvSpPr>
            <a:spLocks noChangeArrowheads="1"/>
          </p:cNvSpPr>
          <p:nvPr/>
        </p:nvSpPr>
        <p:spPr bwMode="auto">
          <a:xfrm>
            <a:off x="6300788" y="5445125"/>
            <a:ext cx="2447925" cy="792163"/>
          </a:xfrm>
          <a:prstGeom prst="flowChartAlternateProcess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/>
          <p:cNvSpPr/>
          <p:nvPr/>
        </p:nvSpPr>
        <p:spPr bwMode="auto">
          <a:xfrm>
            <a:off x="285750" y="3214688"/>
            <a:ext cx="8501063" cy="1428750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2700000" scaled="1"/>
            <a:tileRect/>
          </a:gra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 bwMode="auto">
          <a:xfrm>
            <a:off x="357188" y="5286375"/>
            <a:ext cx="8501062" cy="1071563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2700000" scaled="1"/>
            <a:tileRect/>
          </a:gra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412" name="AutoShape 21" descr="Водяные капли"/>
          <p:cNvSpPr>
            <a:spLocks noChangeArrowheads="1"/>
          </p:cNvSpPr>
          <p:nvPr/>
        </p:nvSpPr>
        <p:spPr bwMode="auto">
          <a:xfrm>
            <a:off x="539750" y="260350"/>
            <a:ext cx="8135938" cy="1368425"/>
          </a:xfrm>
          <a:prstGeom prst="triangle">
            <a:avLst>
              <a:gd name="adj" fmla="val 50963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3" name="Line 28"/>
          <p:cNvSpPr>
            <a:spLocks noChangeShapeType="1"/>
          </p:cNvSpPr>
          <p:nvPr/>
        </p:nvSpPr>
        <p:spPr bwMode="auto">
          <a:xfrm flipH="1" flipV="1">
            <a:off x="4427538" y="3860800"/>
            <a:ext cx="1368425" cy="3603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4" name="Line 29"/>
          <p:cNvSpPr>
            <a:spLocks noChangeShapeType="1"/>
          </p:cNvSpPr>
          <p:nvPr/>
        </p:nvSpPr>
        <p:spPr bwMode="auto">
          <a:xfrm flipV="1">
            <a:off x="5795963" y="3933825"/>
            <a:ext cx="0" cy="3603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5" name="Line 34"/>
          <p:cNvSpPr>
            <a:spLocks noChangeShapeType="1"/>
          </p:cNvSpPr>
          <p:nvPr/>
        </p:nvSpPr>
        <p:spPr bwMode="auto">
          <a:xfrm flipH="1" flipV="1">
            <a:off x="4787900" y="2492375"/>
            <a:ext cx="792163" cy="3603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6" name="Line 37"/>
          <p:cNvSpPr>
            <a:spLocks noChangeShapeType="1"/>
          </p:cNvSpPr>
          <p:nvPr/>
        </p:nvSpPr>
        <p:spPr bwMode="auto">
          <a:xfrm>
            <a:off x="5148263" y="2349500"/>
            <a:ext cx="2159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7" name="Line 38"/>
          <p:cNvSpPr>
            <a:spLocks noChangeShapeType="1"/>
          </p:cNvSpPr>
          <p:nvPr/>
        </p:nvSpPr>
        <p:spPr bwMode="auto">
          <a:xfrm>
            <a:off x="6588125" y="2420938"/>
            <a:ext cx="1444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8" name="AutoShape 47" descr="Водяные капли"/>
          <p:cNvSpPr>
            <a:spLocks noChangeArrowheads="1"/>
          </p:cNvSpPr>
          <p:nvPr/>
        </p:nvSpPr>
        <p:spPr bwMode="auto">
          <a:xfrm>
            <a:off x="468313" y="2071688"/>
            <a:ext cx="2447925" cy="792162"/>
          </a:xfrm>
          <a:prstGeom prst="flowChartAlternateProcess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9" name="AutoShape 51" descr="Водяные капли"/>
          <p:cNvSpPr>
            <a:spLocks noChangeArrowheads="1"/>
          </p:cNvSpPr>
          <p:nvPr/>
        </p:nvSpPr>
        <p:spPr bwMode="auto">
          <a:xfrm>
            <a:off x="3357563" y="2071688"/>
            <a:ext cx="2447925" cy="792162"/>
          </a:xfrm>
          <a:prstGeom prst="flowChartAlternateProcess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0" name="AutoShape 52" descr="Водяные капли"/>
          <p:cNvSpPr>
            <a:spLocks noChangeArrowheads="1"/>
          </p:cNvSpPr>
          <p:nvPr/>
        </p:nvSpPr>
        <p:spPr bwMode="auto">
          <a:xfrm>
            <a:off x="6227763" y="2071688"/>
            <a:ext cx="2447925" cy="792162"/>
          </a:xfrm>
          <a:prstGeom prst="flowChartAlternateProcess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1" name="AutoShape 53" descr="Водяные капли"/>
          <p:cNvSpPr>
            <a:spLocks noChangeArrowheads="1"/>
          </p:cNvSpPr>
          <p:nvPr/>
        </p:nvSpPr>
        <p:spPr bwMode="auto">
          <a:xfrm>
            <a:off x="539750" y="3851275"/>
            <a:ext cx="2447925" cy="792163"/>
          </a:xfrm>
          <a:prstGeom prst="flowChartAlternateProcess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2" name="AutoShape 54" descr="Водяные капли"/>
          <p:cNvSpPr>
            <a:spLocks noChangeArrowheads="1"/>
          </p:cNvSpPr>
          <p:nvPr/>
        </p:nvSpPr>
        <p:spPr bwMode="auto">
          <a:xfrm>
            <a:off x="3419475" y="3860800"/>
            <a:ext cx="2447925" cy="792163"/>
          </a:xfrm>
          <a:prstGeom prst="flowChartAlternateProcess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3" name="AutoShape 55" descr="Водяные капли"/>
          <p:cNvSpPr>
            <a:spLocks noChangeArrowheads="1"/>
          </p:cNvSpPr>
          <p:nvPr/>
        </p:nvSpPr>
        <p:spPr bwMode="auto">
          <a:xfrm>
            <a:off x="6300788" y="3860800"/>
            <a:ext cx="2447925" cy="792163"/>
          </a:xfrm>
          <a:prstGeom prst="flowChartAlternateProcess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4" name="AutoShape 56" descr="Водяные капли"/>
          <p:cNvSpPr>
            <a:spLocks noChangeArrowheads="1"/>
          </p:cNvSpPr>
          <p:nvPr/>
        </p:nvSpPr>
        <p:spPr bwMode="auto">
          <a:xfrm>
            <a:off x="539750" y="5422900"/>
            <a:ext cx="2447925" cy="792163"/>
          </a:xfrm>
          <a:prstGeom prst="flowChartAlternateProcess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5" name="AutoShape 57" descr="Водяные капли"/>
          <p:cNvSpPr>
            <a:spLocks noChangeArrowheads="1"/>
          </p:cNvSpPr>
          <p:nvPr/>
        </p:nvSpPr>
        <p:spPr bwMode="auto">
          <a:xfrm>
            <a:off x="3348038" y="5445125"/>
            <a:ext cx="2447925" cy="792163"/>
          </a:xfrm>
          <a:prstGeom prst="flowChartAlternateProcess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6" name="AutoShape 58" descr="Водяные капли"/>
          <p:cNvSpPr>
            <a:spLocks noChangeArrowheads="1"/>
          </p:cNvSpPr>
          <p:nvPr/>
        </p:nvSpPr>
        <p:spPr bwMode="auto">
          <a:xfrm>
            <a:off x="6300788" y="5445125"/>
            <a:ext cx="2447925" cy="792163"/>
          </a:xfrm>
          <a:prstGeom prst="flowChartAlternateProcess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7" name="WordArt 26"/>
          <p:cNvSpPr>
            <a:spLocks noChangeArrowheads="1" noChangeShapeType="1" noTextEdit="1"/>
          </p:cNvSpPr>
          <p:nvPr/>
        </p:nvSpPr>
        <p:spPr bwMode="auto">
          <a:xfrm>
            <a:off x="4000500" y="581025"/>
            <a:ext cx="1439863" cy="2762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1240000" scaled="1"/>
                </a:gradFill>
                <a:latin typeface="Georgia"/>
              </a:rPr>
              <a:t>ЭКОЛОГИЯ</a:t>
            </a:r>
          </a:p>
        </p:txBody>
      </p:sp>
      <p:sp>
        <p:nvSpPr>
          <p:cNvPr id="17428" name="WordArt 27" descr="2010-01-05_082436"/>
          <p:cNvSpPr>
            <a:spLocks noChangeArrowheads="1" noChangeShapeType="1" noTextEdit="1"/>
          </p:cNvSpPr>
          <p:nvPr/>
        </p:nvSpPr>
        <p:spPr bwMode="auto">
          <a:xfrm>
            <a:off x="3357563" y="869950"/>
            <a:ext cx="1084262" cy="344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Georgia"/>
              </a:rPr>
              <a:t>"экос"</a:t>
            </a:r>
          </a:p>
        </p:txBody>
      </p:sp>
      <p:sp>
        <p:nvSpPr>
          <p:cNvPr id="17429" name="WordArt 28" descr="2010-01-05_082436"/>
          <p:cNvSpPr>
            <a:spLocks noChangeArrowheads="1" noChangeShapeType="1" noTextEdit="1"/>
          </p:cNvSpPr>
          <p:nvPr/>
        </p:nvSpPr>
        <p:spPr bwMode="auto">
          <a:xfrm>
            <a:off x="4786313" y="857250"/>
            <a:ext cx="1285875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Georgia"/>
              </a:rPr>
              <a:t>"логос"</a:t>
            </a:r>
          </a:p>
        </p:txBody>
      </p:sp>
      <p:sp>
        <p:nvSpPr>
          <p:cNvPr id="17430" name="WordArt 29"/>
          <p:cNvSpPr>
            <a:spLocks noChangeArrowheads="1" noChangeShapeType="1" noTextEdit="1"/>
          </p:cNvSpPr>
          <p:nvPr/>
        </p:nvSpPr>
        <p:spPr bwMode="auto">
          <a:xfrm>
            <a:off x="3578225" y="1303338"/>
            <a:ext cx="576263" cy="217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1360000" scaled="1"/>
                </a:gradFill>
                <a:latin typeface="Georgia"/>
              </a:rPr>
              <a:t>дом</a:t>
            </a:r>
          </a:p>
        </p:txBody>
      </p:sp>
      <p:sp>
        <p:nvSpPr>
          <p:cNvPr id="17431" name="WordArt 30"/>
          <p:cNvSpPr>
            <a:spLocks noChangeArrowheads="1" noChangeShapeType="1" noTextEdit="1"/>
          </p:cNvSpPr>
          <p:nvPr/>
        </p:nvSpPr>
        <p:spPr bwMode="auto">
          <a:xfrm>
            <a:off x="5000625" y="1355725"/>
            <a:ext cx="8636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1360000" scaled="1"/>
                </a:gradFill>
                <a:latin typeface="Georgia"/>
              </a:rPr>
              <a:t>наука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13231" y="2214554"/>
            <a:ext cx="2072819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spc="50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Растения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428992" y="2214554"/>
            <a:ext cx="2286016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spc="50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Животные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286512" y="2214554"/>
            <a:ext cx="2286016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spc="50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Люди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14348" y="3929066"/>
            <a:ext cx="2072819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spc="50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Воздух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643306" y="4000504"/>
            <a:ext cx="2072819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spc="50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Вода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500826" y="4000504"/>
            <a:ext cx="2072819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spc="50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Почва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857224" y="5500702"/>
            <a:ext cx="2072819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spc="50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Фабрики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571868" y="5572140"/>
            <a:ext cx="214314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spc="50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Транспорт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500826" y="5572140"/>
            <a:ext cx="2072819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spc="50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</a:t>
            </a:r>
          </a:p>
        </p:txBody>
      </p:sp>
      <p:pic>
        <p:nvPicPr>
          <p:cNvPr id="40" name="Прямоугольник 39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975" y="2998788"/>
            <a:ext cx="8174038" cy="903287"/>
          </a:xfrm>
          <a:prstGeom prst="rect">
            <a:avLst/>
          </a:prstGeom>
          <a:noFill/>
        </p:spPr>
      </p:pic>
      <p:cxnSp>
        <p:nvCxnSpPr>
          <p:cNvPr id="42" name="Прямая со стрелкой 41"/>
          <p:cNvCxnSpPr>
            <a:stCxn id="17418" idx="3"/>
            <a:endCxn id="17419" idx="1"/>
          </p:cNvCxnSpPr>
          <p:nvPr/>
        </p:nvCxnSpPr>
        <p:spPr bwMode="auto">
          <a:xfrm>
            <a:off x="2916238" y="2466975"/>
            <a:ext cx="441325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7419" idx="3"/>
            <a:endCxn id="17420" idx="1"/>
          </p:cNvCxnSpPr>
          <p:nvPr/>
        </p:nvCxnSpPr>
        <p:spPr bwMode="auto">
          <a:xfrm flipV="1">
            <a:off x="5805488" y="2466975"/>
            <a:ext cx="422275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52" idx="0"/>
            <a:endCxn id="17423" idx="2"/>
          </p:cNvCxnSpPr>
          <p:nvPr/>
        </p:nvCxnSpPr>
        <p:spPr bwMode="auto">
          <a:xfrm rot="5400000" flipH="1" flipV="1">
            <a:off x="5749926" y="3511550"/>
            <a:ext cx="633412" cy="291623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52" idx="0"/>
            <a:endCxn id="17421" idx="2"/>
          </p:cNvCxnSpPr>
          <p:nvPr/>
        </p:nvCxnSpPr>
        <p:spPr bwMode="auto">
          <a:xfrm rot="16200000" flipV="1">
            <a:off x="2864644" y="3542507"/>
            <a:ext cx="642937" cy="2844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52" idx="0"/>
            <a:endCxn id="17422" idx="2"/>
          </p:cNvCxnSpPr>
          <p:nvPr/>
        </p:nvCxnSpPr>
        <p:spPr bwMode="auto">
          <a:xfrm rot="5400000" flipH="1" flipV="1">
            <a:off x="4309270" y="4952206"/>
            <a:ext cx="633412" cy="3492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endCxn id="17419" idx="2"/>
          </p:cNvCxnSpPr>
          <p:nvPr/>
        </p:nvCxnSpPr>
        <p:spPr bwMode="auto">
          <a:xfrm rot="16200000" flipV="1">
            <a:off x="4450556" y="2994819"/>
            <a:ext cx="350838" cy="889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 bwMode="auto">
          <a:xfrm flipV="1">
            <a:off x="4714875" y="2857500"/>
            <a:ext cx="2808288" cy="35083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endCxn id="17418" idx="2"/>
          </p:cNvCxnSpPr>
          <p:nvPr/>
        </p:nvCxnSpPr>
        <p:spPr bwMode="auto">
          <a:xfrm rot="10800000">
            <a:off x="1692275" y="2863850"/>
            <a:ext cx="2951163" cy="35083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/>
          <p:cNvSpPr/>
          <p:nvPr/>
        </p:nvSpPr>
        <p:spPr bwMode="auto">
          <a:xfrm>
            <a:off x="285750" y="3214688"/>
            <a:ext cx="8501063" cy="1428750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2700000" scaled="1"/>
            <a:tileRect/>
          </a:gra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 bwMode="auto">
          <a:xfrm>
            <a:off x="357188" y="5286375"/>
            <a:ext cx="8501062" cy="1071563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2700000" scaled="1"/>
            <a:tileRect/>
          </a:gra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436" name="AutoShape 21" descr="Водяные капли"/>
          <p:cNvSpPr>
            <a:spLocks noChangeArrowheads="1"/>
          </p:cNvSpPr>
          <p:nvPr/>
        </p:nvSpPr>
        <p:spPr bwMode="auto">
          <a:xfrm>
            <a:off x="539750" y="260350"/>
            <a:ext cx="8135938" cy="1368425"/>
          </a:xfrm>
          <a:prstGeom prst="triangle">
            <a:avLst>
              <a:gd name="adj" fmla="val 50963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7" name="Line 28"/>
          <p:cNvSpPr>
            <a:spLocks noChangeShapeType="1"/>
          </p:cNvSpPr>
          <p:nvPr/>
        </p:nvSpPr>
        <p:spPr bwMode="auto">
          <a:xfrm flipH="1" flipV="1">
            <a:off x="4427538" y="3860800"/>
            <a:ext cx="1368425" cy="3603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38" name="Line 29"/>
          <p:cNvSpPr>
            <a:spLocks noChangeShapeType="1"/>
          </p:cNvSpPr>
          <p:nvPr/>
        </p:nvSpPr>
        <p:spPr bwMode="auto">
          <a:xfrm flipV="1">
            <a:off x="5795963" y="3933825"/>
            <a:ext cx="0" cy="3603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39" name="Line 34"/>
          <p:cNvSpPr>
            <a:spLocks noChangeShapeType="1"/>
          </p:cNvSpPr>
          <p:nvPr/>
        </p:nvSpPr>
        <p:spPr bwMode="auto">
          <a:xfrm flipH="1" flipV="1">
            <a:off x="4787900" y="2492375"/>
            <a:ext cx="792163" cy="3603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0" name="Line 37"/>
          <p:cNvSpPr>
            <a:spLocks noChangeShapeType="1"/>
          </p:cNvSpPr>
          <p:nvPr/>
        </p:nvSpPr>
        <p:spPr bwMode="auto">
          <a:xfrm>
            <a:off x="5148263" y="2349500"/>
            <a:ext cx="2159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1" name="Line 38"/>
          <p:cNvSpPr>
            <a:spLocks noChangeShapeType="1"/>
          </p:cNvSpPr>
          <p:nvPr/>
        </p:nvSpPr>
        <p:spPr bwMode="auto">
          <a:xfrm>
            <a:off x="6588125" y="2420938"/>
            <a:ext cx="1444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2" name="AutoShape 47" descr="Водяные капли"/>
          <p:cNvSpPr>
            <a:spLocks noChangeArrowheads="1"/>
          </p:cNvSpPr>
          <p:nvPr/>
        </p:nvSpPr>
        <p:spPr bwMode="auto">
          <a:xfrm>
            <a:off x="468313" y="2071688"/>
            <a:ext cx="2447925" cy="792162"/>
          </a:xfrm>
          <a:prstGeom prst="flowChartAlternateProcess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3" name="AutoShape 51" descr="Водяные капли"/>
          <p:cNvSpPr>
            <a:spLocks noChangeArrowheads="1"/>
          </p:cNvSpPr>
          <p:nvPr/>
        </p:nvSpPr>
        <p:spPr bwMode="auto">
          <a:xfrm>
            <a:off x="3357563" y="2071688"/>
            <a:ext cx="2447925" cy="792162"/>
          </a:xfrm>
          <a:prstGeom prst="flowChartAlternateProcess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4" name="AutoShape 52" descr="Водяные капли"/>
          <p:cNvSpPr>
            <a:spLocks noChangeArrowheads="1"/>
          </p:cNvSpPr>
          <p:nvPr/>
        </p:nvSpPr>
        <p:spPr bwMode="auto">
          <a:xfrm>
            <a:off x="6227763" y="2071688"/>
            <a:ext cx="2447925" cy="792162"/>
          </a:xfrm>
          <a:prstGeom prst="flowChartAlternateProcess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5" name="AutoShape 53" descr="Водяные капли"/>
          <p:cNvSpPr>
            <a:spLocks noChangeArrowheads="1"/>
          </p:cNvSpPr>
          <p:nvPr/>
        </p:nvSpPr>
        <p:spPr bwMode="auto">
          <a:xfrm>
            <a:off x="539750" y="3851275"/>
            <a:ext cx="2447925" cy="792163"/>
          </a:xfrm>
          <a:prstGeom prst="flowChartAlternateProcess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6" name="AutoShape 54" descr="Водяные капли"/>
          <p:cNvSpPr>
            <a:spLocks noChangeArrowheads="1"/>
          </p:cNvSpPr>
          <p:nvPr/>
        </p:nvSpPr>
        <p:spPr bwMode="auto">
          <a:xfrm>
            <a:off x="3419475" y="3860800"/>
            <a:ext cx="2447925" cy="792163"/>
          </a:xfrm>
          <a:prstGeom prst="flowChartAlternateProcess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7" name="AutoShape 55" descr="Водяные капли"/>
          <p:cNvSpPr>
            <a:spLocks noChangeArrowheads="1"/>
          </p:cNvSpPr>
          <p:nvPr/>
        </p:nvSpPr>
        <p:spPr bwMode="auto">
          <a:xfrm>
            <a:off x="6300788" y="3860800"/>
            <a:ext cx="2447925" cy="792163"/>
          </a:xfrm>
          <a:prstGeom prst="flowChartAlternateProcess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8" name="AutoShape 56" descr="Водяные капли"/>
          <p:cNvSpPr>
            <a:spLocks noChangeArrowheads="1"/>
          </p:cNvSpPr>
          <p:nvPr/>
        </p:nvSpPr>
        <p:spPr bwMode="auto">
          <a:xfrm>
            <a:off x="539750" y="5422900"/>
            <a:ext cx="2447925" cy="792163"/>
          </a:xfrm>
          <a:prstGeom prst="flowChartAlternateProcess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9" name="AutoShape 57" descr="Водяные капли"/>
          <p:cNvSpPr>
            <a:spLocks noChangeArrowheads="1"/>
          </p:cNvSpPr>
          <p:nvPr/>
        </p:nvSpPr>
        <p:spPr bwMode="auto">
          <a:xfrm>
            <a:off x="3348038" y="5445125"/>
            <a:ext cx="2447925" cy="792163"/>
          </a:xfrm>
          <a:prstGeom prst="flowChartAlternateProcess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0" name="AutoShape 58" descr="Водяные капли"/>
          <p:cNvSpPr>
            <a:spLocks noChangeArrowheads="1"/>
          </p:cNvSpPr>
          <p:nvPr/>
        </p:nvSpPr>
        <p:spPr bwMode="auto">
          <a:xfrm>
            <a:off x="6300788" y="5445125"/>
            <a:ext cx="2447925" cy="792163"/>
          </a:xfrm>
          <a:prstGeom prst="flowChartAlternateProcess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13231" y="2214554"/>
            <a:ext cx="2072819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spc="50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Растения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428992" y="2214554"/>
            <a:ext cx="2286016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spc="50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Животные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286512" y="2214554"/>
            <a:ext cx="2286016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spc="50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Люди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14348" y="3929066"/>
            <a:ext cx="2072819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spc="50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Воздух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643306" y="4000504"/>
            <a:ext cx="2072819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spc="50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Вода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500826" y="4000504"/>
            <a:ext cx="2072819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spc="50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Почва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857224" y="5500702"/>
            <a:ext cx="2072819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spc="50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Фабрики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571868" y="5572140"/>
            <a:ext cx="214314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spc="50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Транспорт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500826" y="5572140"/>
            <a:ext cx="2072819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spc="50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</a:t>
            </a:r>
          </a:p>
        </p:txBody>
      </p:sp>
      <p:cxnSp>
        <p:nvCxnSpPr>
          <p:cNvPr id="42" name="Прямая со стрелкой 41"/>
          <p:cNvCxnSpPr>
            <a:stCxn id="18442" idx="3"/>
            <a:endCxn id="18443" idx="1"/>
          </p:cNvCxnSpPr>
          <p:nvPr/>
        </p:nvCxnSpPr>
        <p:spPr bwMode="auto">
          <a:xfrm>
            <a:off x="2916238" y="2466975"/>
            <a:ext cx="441325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8443" idx="3"/>
            <a:endCxn id="18444" idx="1"/>
          </p:cNvCxnSpPr>
          <p:nvPr/>
        </p:nvCxnSpPr>
        <p:spPr bwMode="auto">
          <a:xfrm flipV="1">
            <a:off x="5805488" y="2466975"/>
            <a:ext cx="422275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52" idx="0"/>
            <a:endCxn id="18447" idx="2"/>
          </p:cNvCxnSpPr>
          <p:nvPr/>
        </p:nvCxnSpPr>
        <p:spPr bwMode="auto">
          <a:xfrm rot="5400000" flipH="1" flipV="1">
            <a:off x="5749926" y="3511550"/>
            <a:ext cx="633412" cy="291623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52" idx="0"/>
            <a:endCxn id="18445" idx="2"/>
          </p:cNvCxnSpPr>
          <p:nvPr/>
        </p:nvCxnSpPr>
        <p:spPr bwMode="auto">
          <a:xfrm rot="16200000" flipV="1">
            <a:off x="2864644" y="3542507"/>
            <a:ext cx="642937" cy="2844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52" idx="0"/>
            <a:endCxn id="18446" idx="2"/>
          </p:cNvCxnSpPr>
          <p:nvPr/>
        </p:nvCxnSpPr>
        <p:spPr bwMode="auto">
          <a:xfrm rot="5400000" flipH="1" flipV="1">
            <a:off x="4309270" y="4952206"/>
            <a:ext cx="633412" cy="3492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endCxn id="18443" idx="2"/>
          </p:cNvCxnSpPr>
          <p:nvPr/>
        </p:nvCxnSpPr>
        <p:spPr bwMode="auto">
          <a:xfrm rot="16200000" flipV="1">
            <a:off x="4450556" y="2994819"/>
            <a:ext cx="350838" cy="889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endCxn id="18444" idx="2"/>
          </p:cNvCxnSpPr>
          <p:nvPr/>
        </p:nvCxnSpPr>
        <p:spPr bwMode="auto">
          <a:xfrm flipV="1">
            <a:off x="4643438" y="2863850"/>
            <a:ext cx="2808287" cy="35083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endCxn id="18442" idx="2"/>
          </p:cNvCxnSpPr>
          <p:nvPr/>
        </p:nvCxnSpPr>
        <p:spPr bwMode="auto">
          <a:xfrm rot="10800000">
            <a:off x="1692275" y="2863850"/>
            <a:ext cx="2951163" cy="35083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4" name="Прямоугольник 4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1988" y="688975"/>
            <a:ext cx="5743575" cy="944563"/>
          </a:xfrm>
          <a:prstGeom prst="rect">
            <a:avLst/>
          </a:prstGeom>
          <a:noFill/>
        </p:spPr>
      </p:pic>
      <p:pic>
        <p:nvPicPr>
          <p:cNvPr id="41" name="Прямоугольник 40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" y="2998788"/>
            <a:ext cx="8180388" cy="903287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5" name="Picture 13" descr="Рисунок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0"/>
            <a:ext cx="4141787" cy="3300413"/>
          </a:xfrm>
          <a:prstGeom prst="rect">
            <a:avLst/>
          </a:prstGeom>
          <a:noFill/>
        </p:spPr>
      </p:pic>
      <p:pic>
        <p:nvPicPr>
          <p:cNvPr id="8204" name="Picture 12" descr="Рисунок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38650" cy="3325813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4427538" y="2060575"/>
            <a:ext cx="5762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>
            <a:off x="3995738" y="3141663"/>
            <a:ext cx="1008062" cy="10080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3924300" y="5516563"/>
            <a:ext cx="15843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3" name="WordArt 11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8713788" cy="3529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Цепь загрязнения</a:t>
            </a:r>
          </a:p>
        </p:txBody>
      </p:sp>
      <p:pic>
        <p:nvPicPr>
          <p:cNvPr id="8206" name="Picture 14" descr="Рисунок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78188"/>
            <a:ext cx="3925888" cy="3579812"/>
          </a:xfrm>
          <a:prstGeom prst="rect">
            <a:avLst/>
          </a:prstGeom>
          <a:noFill/>
        </p:spPr>
      </p:pic>
      <p:pic>
        <p:nvPicPr>
          <p:cNvPr id="8207" name="Picture 15" descr="Рисунок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3500438"/>
            <a:ext cx="3346450" cy="335756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nimBg="1"/>
      <p:bldP spid="820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1520" y="846385"/>
            <a:ext cx="864096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*п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еревозка  нефти  танкером;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*разлив  нефти;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*нефтяная  плёнка;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*заражённая  нефтепродуктами  рыба;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*промысловая  добыча;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*попадание  рыбы  в  пищу  человека;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*заболевание  органов  пищеварения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553921"/>
            <a:ext cx="8064896" cy="501675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4F6228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4F6228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F622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F622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группа: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защититься от загрязнённого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воздуха?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F622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2 группа: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защититься от загрязнённой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воды?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F622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3 группа: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защититься от продуктов                              питания, содержащих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загрязнённые </a:t>
            </a:r>
            <a:r>
              <a:rPr lang="ru-RU" sz="2800" b="1" baseline="0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вещества?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176d_52ee3dd7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44" y="285728"/>
            <a:ext cx="90011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/>
                </a:solidFill>
              </a:rPr>
              <a:t>  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1.</a:t>
            </a:r>
            <a:r>
              <a:rPr lang="ru-RU" sz="4800" i="1" dirty="0" smtClean="0"/>
              <a:t>Виновниками экологических катастроф являются …</a:t>
            </a:r>
            <a:br>
              <a:rPr lang="ru-RU" sz="4800" i="1" dirty="0" smtClean="0"/>
            </a:br>
            <a:r>
              <a:rPr lang="ru-RU" sz="4800" i="1" dirty="0" smtClean="0"/>
              <a:t>    </a:t>
            </a:r>
            <a:r>
              <a:rPr lang="ru-RU" sz="4800" b="1" i="1" dirty="0" smtClean="0">
                <a:solidFill>
                  <a:srgbClr val="FF0000"/>
                </a:solidFill>
              </a:rPr>
              <a:t>а)</a:t>
            </a:r>
            <a:r>
              <a:rPr lang="ru-RU" sz="4800" i="1" dirty="0" smtClean="0"/>
              <a:t> птицы</a:t>
            </a:r>
            <a:br>
              <a:rPr lang="ru-RU" sz="4800" i="1" dirty="0" smtClean="0"/>
            </a:br>
            <a:r>
              <a:rPr lang="ru-RU" sz="4800" i="1" dirty="0" smtClean="0"/>
              <a:t> </a:t>
            </a:r>
            <a:r>
              <a:rPr lang="ru-RU" sz="4800" b="1" i="1" dirty="0" smtClean="0">
                <a:solidFill>
                  <a:srgbClr val="FF0000"/>
                </a:solidFill>
              </a:rPr>
              <a:t>п)</a:t>
            </a:r>
            <a:r>
              <a:rPr lang="ru-RU" sz="4800" i="1" dirty="0" smtClean="0"/>
              <a:t> люди</a:t>
            </a:r>
            <a:br>
              <a:rPr lang="ru-RU" sz="4800" i="1" dirty="0" smtClean="0"/>
            </a:br>
            <a:r>
              <a:rPr lang="ru-RU" sz="4800" b="1" i="1" dirty="0" smtClean="0">
                <a:solidFill>
                  <a:srgbClr val="FF0000"/>
                </a:solidFill>
              </a:rPr>
              <a:t>о)</a:t>
            </a:r>
            <a:r>
              <a:rPr lang="ru-RU" sz="4800" i="1" dirty="0" smtClean="0"/>
              <a:t> звери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176d_52ee3dd7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44" y="285728"/>
            <a:ext cx="90011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/>
                </a:solidFill>
              </a:rPr>
              <a:t>  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r>
              <a:rPr lang="ru-RU" sz="4900" i="1" dirty="0" smtClean="0"/>
              <a:t/>
            </a:r>
            <a:br>
              <a:rPr lang="ru-RU" sz="4900" i="1" dirty="0" smtClean="0"/>
            </a:br>
            <a:r>
              <a:rPr lang="ru-RU" sz="4800" b="1" i="1" dirty="0" smtClean="0">
                <a:solidFill>
                  <a:srgbClr val="FF0000"/>
                </a:solidFill>
              </a:rPr>
              <a:t>2.</a:t>
            </a:r>
            <a:r>
              <a:rPr lang="ru-RU" sz="4800" i="1" dirty="0" smtClean="0"/>
              <a:t>Как расшифровывается слово «экология»?</a:t>
            </a:r>
            <a:br>
              <a:rPr lang="ru-RU" sz="4800" i="1" dirty="0" smtClean="0"/>
            </a:br>
            <a:r>
              <a:rPr lang="ru-RU" sz="4800" i="1" dirty="0" smtClean="0"/>
              <a:t>     </a:t>
            </a:r>
            <a:r>
              <a:rPr lang="ru-RU" sz="4800" b="1" i="1" dirty="0" smtClean="0">
                <a:solidFill>
                  <a:srgbClr val="FF0000"/>
                </a:solidFill>
              </a:rPr>
              <a:t>у)</a:t>
            </a:r>
            <a:r>
              <a:rPr lang="ru-RU" sz="4800" i="1" dirty="0" smtClean="0"/>
              <a:t> наука  и  жизнь</a:t>
            </a:r>
            <a:br>
              <a:rPr lang="ru-RU" sz="4800" i="1" dirty="0" smtClean="0"/>
            </a:br>
            <a:r>
              <a:rPr lang="ru-RU" sz="4800" i="1" dirty="0" smtClean="0"/>
              <a:t> </a:t>
            </a:r>
            <a:r>
              <a:rPr lang="ru-RU" sz="4800" b="1" i="1" dirty="0" smtClean="0">
                <a:solidFill>
                  <a:srgbClr val="FF0000"/>
                </a:solidFill>
              </a:rPr>
              <a:t>н)</a:t>
            </a:r>
            <a:r>
              <a:rPr lang="ru-RU" sz="4800" i="1" dirty="0" smtClean="0"/>
              <a:t> жизнь  и  дом</a:t>
            </a:r>
            <a:br>
              <a:rPr lang="ru-RU" sz="4800" i="1" dirty="0" smtClean="0"/>
            </a:br>
            <a:r>
              <a:rPr lang="ru-RU" sz="4800" b="1" i="1" dirty="0" smtClean="0">
                <a:solidFill>
                  <a:srgbClr val="FF0000"/>
                </a:solidFill>
              </a:rPr>
              <a:t>я)</a:t>
            </a:r>
            <a:r>
              <a:rPr lang="ru-RU" sz="4800" i="1" dirty="0" smtClean="0"/>
              <a:t> дом  и  наука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176d_52ee3dd7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44" y="285728"/>
            <a:ext cx="90011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/>
                </a:solidFill>
              </a:rPr>
              <a:t>  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3.</a:t>
            </a:r>
            <a:r>
              <a:rPr lang="ru-RU" sz="4800" i="1" dirty="0" smtClean="0"/>
              <a:t> Загрязнение  окружающей среды  происходит  по цепочке. Её  называют:</a:t>
            </a:r>
            <a:br>
              <a:rPr lang="ru-RU" sz="4800" i="1" dirty="0" smtClean="0"/>
            </a:br>
            <a:r>
              <a:rPr lang="ru-RU" sz="4800" b="1" i="1" dirty="0" smtClean="0">
                <a:solidFill>
                  <a:srgbClr val="FF0000"/>
                </a:solidFill>
              </a:rPr>
              <a:t>л)</a:t>
            </a:r>
            <a:r>
              <a:rPr lang="ru-RU" sz="4800" i="1" dirty="0" smtClean="0"/>
              <a:t> грязная  цепь</a:t>
            </a:r>
            <a:br>
              <a:rPr lang="ru-RU" sz="4800" i="1" dirty="0" smtClean="0"/>
            </a:br>
            <a:r>
              <a:rPr lang="ru-RU" sz="4800" i="1" dirty="0" smtClean="0"/>
              <a:t>        </a:t>
            </a:r>
            <a:r>
              <a:rPr lang="ru-RU" sz="4800" b="1" i="1" dirty="0" smtClean="0">
                <a:solidFill>
                  <a:srgbClr val="FF0000"/>
                </a:solidFill>
              </a:rPr>
              <a:t>т)</a:t>
            </a:r>
            <a:r>
              <a:rPr lang="ru-RU" sz="4800" i="1" dirty="0" smtClean="0"/>
              <a:t> цепь  загрязнения</a:t>
            </a:r>
            <a:br>
              <a:rPr lang="ru-RU" sz="4800" i="1" dirty="0" smtClean="0"/>
            </a:br>
            <a:r>
              <a:rPr lang="ru-RU" sz="4800" i="1" dirty="0" smtClean="0"/>
              <a:t> </a:t>
            </a:r>
            <a:r>
              <a:rPr lang="ru-RU" sz="4800" b="1" i="1" dirty="0" smtClean="0">
                <a:solidFill>
                  <a:srgbClr val="FF0000"/>
                </a:solidFill>
              </a:rPr>
              <a:t>в)</a:t>
            </a:r>
            <a:r>
              <a:rPr lang="ru-RU" sz="4800" i="1" dirty="0" smtClean="0"/>
              <a:t> цепь  питания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227" name="AutoShape 3"/>
          <p:cNvSpPr>
            <a:spLocks noChangeArrowheads="1"/>
          </p:cNvSpPr>
          <p:nvPr/>
        </p:nvSpPr>
        <p:spPr bwMode="auto">
          <a:xfrm>
            <a:off x="3781425" y="1268413"/>
            <a:ext cx="719138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aseline="30000" dirty="0">
              <a:solidFill>
                <a:srgbClr val="FF6600"/>
              </a:solidFill>
            </a:endParaRPr>
          </a:p>
        </p:txBody>
      </p:sp>
      <p:sp>
        <p:nvSpPr>
          <p:cNvPr id="52228" name="AutoShape 4"/>
          <p:cNvSpPr>
            <a:spLocks noChangeArrowheads="1"/>
          </p:cNvSpPr>
          <p:nvPr/>
        </p:nvSpPr>
        <p:spPr bwMode="auto">
          <a:xfrm>
            <a:off x="4500563" y="1268413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5221288" y="1268413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5942013" y="1268413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2231" name="AutoShape 7"/>
          <p:cNvSpPr>
            <a:spLocks noChangeArrowheads="1"/>
          </p:cNvSpPr>
          <p:nvPr/>
        </p:nvSpPr>
        <p:spPr bwMode="auto">
          <a:xfrm>
            <a:off x="6661150" y="1268413"/>
            <a:ext cx="719138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2232" name="AutoShape 8"/>
          <p:cNvSpPr>
            <a:spLocks noChangeArrowheads="1"/>
          </p:cNvSpPr>
          <p:nvPr/>
        </p:nvSpPr>
        <p:spPr bwMode="auto">
          <a:xfrm>
            <a:off x="7381875" y="1268413"/>
            <a:ext cx="719138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2233" name="AutoShape 9"/>
          <p:cNvSpPr>
            <a:spLocks noChangeArrowheads="1"/>
          </p:cNvSpPr>
          <p:nvPr/>
        </p:nvSpPr>
        <p:spPr bwMode="auto">
          <a:xfrm>
            <a:off x="4500563" y="692150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aseline="30000" dirty="0"/>
          </a:p>
        </p:txBody>
      </p:sp>
      <p:sp>
        <p:nvSpPr>
          <p:cNvPr id="52234" name="AutoShape 10"/>
          <p:cNvSpPr>
            <a:spLocks noChangeArrowheads="1"/>
          </p:cNvSpPr>
          <p:nvPr/>
        </p:nvSpPr>
        <p:spPr bwMode="auto">
          <a:xfrm>
            <a:off x="4500563" y="1843088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2235" name="AutoShape 11"/>
          <p:cNvSpPr>
            <a:spLocks noChangeArrowheads="1"/>
          </p:cNvSpPr>
          <p:nvPr/>
        </p:nvSpPr>
        <p:spPr bwMode="auto">
          <a:xfrm>
            <a:off x="4500563" y="2419350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2236" name="AutoShape 12"/>
          <p:cNvSpPr>
            <a:spLocks noChangeArrowheads="1"/>
          </p:cNvSpPr>
          <p:nvPr/>
        </p:nvSpPr>
        <p:spPr bwMode="auto">
          <a:xfrm>
            <a:off x="3781425" y="2419350"/>
            <a:ext cx="719138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2237" name="AutoShape 13"/>
          <p:cNvSpPr>
            <a:spLocks noChangeArrowheads="1"/>
          </p:cNvSpPr>
          <p:nvPr/>
        </p:nvSpPr>
        <p:spPr bwMode="auto">
          <a:xfrm>
            <a:off x="3060700" y="2419350"/>
            <a:ext cx="719138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2238" name="AutoShape 14"/>
          <p:cNvSpPr>
            <a:spLocks noChangeArrowheads="1"/>
          </p:cNvSpPr>
          <p:nvPr/>
        </p:nvSpPr>
        <p:spPr bwMode="auto">
          <a:xfrm>
            <a:off x="2341563" y="2419350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2239" name="AutoShape 15"/>
          <p:cNvSpPr>
            <a:spLocks noChangeArrowheads="1"/>
          </p:cNvSpPr>
          <p:nvPr/>
        </p:nvSpPr>
        <p:spPr bwMode="auto">
          <a:xfrm>
            <a:off x="1620838" y="2419350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000" dirty="0"/>
          </a:p>
        </p:txBody>
      </p:sp>
      <p:sp>
        <p:nvSpPr>
          <p:cNvPr id="52240" name="AutoShape 16"/>
          <p:cNvSpPr>
            <a:spLocks noChangeArrowheads="1"/>
          </p:cNvSpPr>
          <p:nvPr/>
        </p:nvSpPr>
        <p:spPr bwMode="auto">
          <a:xfrm>
            <a:off x="2341563" y="1843088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400" dirty="0"/>
          </a:p>
        </p:txBody>
      </p:sp>
      <p:sp>
        <p:nvSpPr>
          <p:cNvPr id="52241" name="AutoShape 17"/>
          <p:cNvSpPr>
            <a:spLocks noChangeArrowheads="1"/>
          </p:cNvSpPr>
          <p:nvPr/>
        </p:nvSpPr>
        <p:spPr bwMode="auto">
          <a:xfrm>
            <a:off x="2341563" y="2995613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2242" name="AutoShape 18"/>
          <p:cNvSpPr>
            <a:spLocks noChangeArrowheads="1"/>
          </p:cNvSpPr>
          <p:nvPr/>
        </p:nvSpPr>
        <p:spPr bwMode="auto">
          <a:xfrm>
            <a:off x="2341563" y="3571875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2243" name="AutoShape 19"/>
          <p:cNvSpPr>
            <a:spLocks noChangeArrowheads="1"/>
          </p:cNvSpPr>
          <p:nvPr/>
        </p:nvSpPr>
        <p:spPr bwMode="auto">
          <a:xfrm>
            <a:off x="2341563" y="4148138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2244" name="AutoShape 20"/>
          <p:cNvSpPr>
            <a:spLocks noChangeArrowheads="1"/>
          </p:cNvSpPr>
          <p:nvPr/>
        </p:nvSpPr>
        <p:spPr bwMode="auto">
          <a:xfrm>
            <a:off x="2341563" y="4724400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3563938" y="1412875"/>
            <a:ext cx="331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dirty="0"/>
              <a:t>1.</a:t>
            </a:r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4643438" y="476250"/>
            <a:ext cx="360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dirty="0"/>
              <a:t>2.</a:t>
            </a:r>
          </a:p>
        </p:txBody>
      </p:sp>
      <p:sp>
        <p:nvSpPr>
          <p:cNvPr id="52247" name="Rectangle 23"/>
          <p:cNvSpPr>
            <a:spLocks noChangeArrowheads="1"/>
          </p:cNvSpPr>
          <p:nvPr/>
        </p:nvSpPr>
        <p:spPr bwMode="auto">
          <a:xfrm>
            <a:off x="1403350" y="2565400"/>
            <a:ext cx="395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dirty="0"/>
              <a:t>3.</a:t>
            </a:r>
          </a:p>
        </p:txBody>
      </p:sp>
      <p:sp>
        <p:nvSpPr>
          <p:cNvPr id="52248" name="Rectangle 24"/>
          <p:cNvSpPr>
            <a:spLocks noChangeArrowheads="1"/>
          </p:cNvSpPr>
          <p:nvPr/>
        </p:nvSpPr>
        <p:spPr bwMode="auto">
          <a:xfrm>
            <a:off x="2484438" y="155733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/>
              <a:t>4.</a:t>
            </a:r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539750" y="5805488"/>
            <a:ext cx="8135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0099"/>
                </a:solidFill>
              </a:rPr>
              <a:t>1.  Звезда, благодаря которой существует жизнь на Земле.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176d_52ee3dd7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44" y="285728"/>
            <a:ext cx="90011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/>
                </a:solidFill>
              </a:rPr>
              <a:t>  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 fontScale="90000"/>
          </a:bodyPr>
          <a:lstStyle/>
          <a:p>
            <a:r>
              <a:rPr lang="ru-RU" sz="4900" i="1" dirty="0" smtClean="0"/>
              <a:t/>
            </a:r>
            <a:br>
              <a:rPr lang="ru-RU" sz="4900" i="1" dirty="0" smtClean="0"/>
            </a:br>
            <a:r>
              <a:rPr lang="ru-RU" sz="5300" b="1" i="1" dirty="0" smtClean="0">
                <a:solidFill>
                  <a:srgbClr val="FF0000"/>
                </a:solidFill>
              </a:rPr>
              <a:t>4.</a:t>
            </a:r>
            <a:r>
              <a:rPr lang="ru-RU" sz="5300" i="1" dirty="0" smtClean="0"/>
              <a:t> Как  защититься  от загрязнённой  воды?</a:t>
            </a:r>
            <a:br>
              <a:rPr lang="ru-RU" sz="5300" i="1" dirty="0" smtClean="0"/>
            </a:br>
            <a:r>
              <a:rPr lang="ru-RU" sz="5300" i="1" dirty="0" smtClean="0"/>
              <a:t>     </a:t>
            </a:r>
            <a:r>
              <a:rPr lang="ru-RU" sz="5300" b="1" i="1" dirty="0" err="1" smtClean="0">
                <a:solidFill>
                  <a:srgbClr val="FF0000"/>
                </a:solidFill>
              </a:rPr>
              <a:t>ь</a:t>
            </a:r>
            <a:r>
              <a:rPr lang="ru-RU" sz="5300" b="1" i="1" dirty="0" smtClean="0">
                <a:solidFill>
                  <a:srgbClr val="FF0000"/>
                </a:solidFill>
              </a:rPr>
              <a:t>)</a:t>
            </a:r>
            <a:r>
              <a:rPr lang="ru-RU" sz="5300" i="1" dirty="0" smtClean="0"/>
              <a:t> пить очищенную воду </a:t>
            </a:r>
            <a:r>
              <a:rPr lang="ru-RU" sz="5300" b="1" i="1" dirty="0" err="1" smtClean="0">
                <a:solidFill>
                  <a:srgbClr val="FF0000"/>
                </a:solidFill>
              </a:rPr>
              <a:t>ю</a:t>
            </a:r>
            <a:r>
              <a:rPr lang="ru-RU" sz="5300" b="1" i="1" dirty="0" smtClean="0">
                <a:solidFill>
                  <a:srgbClr val="FF0000"/>
                </a:solidFill>
              </a:rPr>
              <a:t>)</a:t>
            </a:r>
            <a:r>
              <a:rPr lang="ru-RU" sz="5300" i="1" dirty="0" smtClean="0"/>
              <a:t> пить только  родниковую воду</a:t>
            </a:r>
            <a:br>
              <a:rPr lang="ru-RU" sz="5300" i="1" dirty="0" smtClean="0"/>
            </a:br>
            <a:r>
              <a:rPr lang="ru-RU" sz="5300" i="1" dirty="0" smtClean="0"/>
              <a:t>  </a:t>
            </a:r>
            <a:r>
              <a:rPr lang="ru-RU" sz="5300" b="1" i="1" dirty="0" smtClean="0">
                <a:solidFill>
                  <a:srgbClr val="FF0000"/>
                </a:solidFill>
              </a:rPr>
              <a:t>й)</a:t>
            </a:r>
            <a:r>
              <a:rPr lang="ru-RU" sz="5300" i="1" dirty="0" smtClean="0"/>
              <a:t> постараться  никогда  не купаться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176d_52ee3dd7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44" y="285728"/>
            <a:ext cx="90011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/>
                </a:solidFill>
              </a:rPr>
              <a:t>  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i="1" dirty="0" smtClean="0"/>
              <a:t/>
            </a:r>
            <a:br>
              <a:rPr lang="ru-RU" sz="4900" i="1" dirty="0" smtClean="0"/>
            </a:br>
            <a:r>
              <a:rPr lang="ru-RU" sz="7300" i="1" dirty="0" smtClean="0">
                <a:solidFill>
                  <a:srgbClr val="336600"/>
                </a:solidFill>
                <a:latin typeface="Arial Black" pitchFamily="34" charset="0"/>
              </a:rPr>
              <a:t>Проверка</a:t>
            </a:r>
            <a:r>
              <a:rPr lang="ru-RU" sz="7300" i="1" dirty="0" smtClean="0"/>
              <a:t/>
            </a:r>
            <a:br>
              <a:rPr lang="ru-RU" sz="7300" i="1" dirty="0" smtClean="0"/>
            </a:br>
            <a:endParaRPr lang="ru-RU" sz="73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0006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7200" b="1" i="1" dirty="0" smtClean="0"/>
              <a:t>1) </a:t>
            </a:r>
            <a:r>
              <a:rPr lang="ru-RU" sz="7200" b="1" i="1" dirty="0" err="1" smtClean="0"/>
              <a:t>п</a:t>
            </a:r>
            <a:endParaRPr lang="ru-RU" sz="7200" b="1" i="1" dirty="0" smtClean="0"/>
          </a:p>
          <a:p>
            <a:pPr algn="ctr">
              <a:buNone/>
            </a:pPr>
            <a:r>
              <a:rPr lang="ru-RU" sz="7200" b="1" i="1" dirty="0" smtClean="0"/>
              <a:t>2) я</a:t>
            </a:r>
          </a:p>
          <a:p>
            <a:pPr algn="ctr">
              <a:buNone/>
            </a:pPr>
            <a:r>
              <a:rPr lang="ru-RU" sz="7200" b="1" i="1" dirty="0" smtClean="0"/>
              <a:t>3) т</a:t>
            </a:r>
          </a:p>
          <a:p>
            <a:pPr algn="ctr">
              <a:buNone/>
            </a:pPr>
            <a:r>
              <a:rPr lang="ru-RU" sz="7200" b="1" i="1" dirty="0" smtClean="0"/>
              <a:t>4) </a:t>
            </a:r>
            <a:r>
              <a:rPr lang="ru-RU" sz="7200" b="1" i="1" dirty="0" err="1" smtClean="0"/>
              <a:t>ь</a:t>
            </a:r>
            <a:endParaRPr lang="ru-RU" sz="7200" b="1" i="1" dirty="0"/>
          </a:p>
        </p:txBody>
      </p:sp>
    </p:spTree>
    <p:custDataLst>
      <p:tags r:id="rId1"/>
    </p:custData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251" name="AutoShape 3"/>
          <p:cNvSpPr>
            <a:spLocks noChangeArrowheads="1"/>
          </p:cNvSpPr>
          <p:nvPr/>
        </p:nvSpPr>
        <p:spPr bwMode="auto">
          <a:xfrm>
            <a:off x="3779838" y="1268413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endParaRPr lang="ru-RU" sz="3600" b="1" baseline="30000" dirty="0">
              <a:solidFill>
                <a:srgbClr val="FFFF00"/>
              </a:solidFill>
            </a:endParaRPr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4500563" y="1268413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auto">
          <a:xfrm>
            <a:off x="5221288" y="1268413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3254" name="AutoShape 6"/>
          <p:cNvSpPr>
            <a:spLocks noChangeArrowheads="1"/>
          </p:cNvSpPr>
          <p:nvPr/>
        </p:nvSpPr>
        <p:spPr bwMode="auto">
          <a:xfrm>
            <a:off x="5942013" y="1268413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3255" name="AutoShape 7"/>
          <p:cNvSpPr>
            <a:spLocks noChangeArrowheads="1"/>
          </p:cNvSpPr>
          <p:nvPr/>
        </p:nvSpPr>
        <p:spPr bwMode="auto">
          <a:xfrm>
            <a:off x="6661150" y="1268413"/>
            <a:ext cx="719138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3256" name="AutoShape 8"/>
          <p:cNvSpPr>
            <a:spLocks noChangeArrowheads="1"/>
          </p:cNvSpPr>
          <p:nvPr/>
        </p:nvSpPr>
        <p:spPr bwMode="auto">
          <a:xfrm>
            <a:off x="7381875" y="1268413"/>
            <a:ext cx="719138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3257" name="AutoShape 9"/>
          <p:cNvSpPr>
            <a:spLocks noChangeArrowheads="1"/>
          </p:cNvSpPr>
          <p:nvPr/>
        </p:nvSpPr>
        <p:spPr bwMode="auto">
          <a:xfrm>
            <a:off x="4500563" y="692150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aseline="30000" dirty="0"/>
          </a:p>
        </p:txBody>
      </p:sp>
      <p:sp>
        <p:nvSpPr>
          <p:cNvPr id="53258" name="AutoShape 10"/>
          <p:cNvSpPr>
            <a:spLocks noChangeArrowheads="1"/>
          </p:cNvSpPr>
          <p:nvPr/>
        </p:nvSpPr>
        <p:spPr bwMode="auto">
          <a:xfrm>
            <a:off x="4500563" y="1843088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3259" name="AutoShape 11"/>
          <p:cNvSpPr>
            <a:spLocks noChangeArrowheads="1"/>
          </p:cNvSpPr>
          <p:nvPr/>
        </p:nvSpPr>
        <p:spPr bwMode="auto">
          <a:xfrm>
            <a:off x="4500563" y="2419350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3260" name="AutoShape 12"/>
          <p:cNvSpPr>
            <a:spLocks noChangeArrowheads="1"/>
          </p:cNvSpPr>
          <p:nvPr/>
        </p:nvSpPr>
        <p:spPr bwMode="auto">
          <a:xfrm>
            <a:off x="3781425" y="2419350"/>
            <a:ext cx="719138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3261" name="AutoShape 13"/>
          <p:cNvSpPr>
            <a:spLocks noChangeArrowheads="1"/>
          </p:cNvSpPr>
          <p:nvPr/>
        </p:nvSpPr>
        <p:spPr bwMode="auto">
          <a:xfrm>
            <a:off x="3060700" y="2419350"/>
            <a:ext cx="719138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3262" name="AutoShape 14"/>
          <p:cNvSpPr>
            <a:spLocks noChangeArrowheads="1"/>
          </p:cNvSpPr>
          <p:nvPr/>
        </p:nvSpPr>
        <p:spPr bwMode="auto">
          <a:xfrm>
            <a:off x="2341563" y="2419350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3263" name="AutoShape 15"/>
          <p:cNvSpPr>
            <a:spLocks noChangeArrowheads="1"/>
          </p:cNvSpPr>
          <p:nvPr/>
        </p:nvSpPr>
        <p:spPr bwMode="auto">
          <a:xfrm>
            <a:off x="1620838" y="2419350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000" dirty="0"/>
          </a:p>
        </p:txBody>
      </p:sp>
      <p:sp>
        <p:nvSpPr>
          <p:cNvPr id="53264" name="AutoShape 16"/>
          <p:cNvSpPr>
            <a:spLocks noChangeArrowheads="1"/>
          </p:cNvSpPr>
          <p:nvPr/>
        </p:nvSpPr>
        <p:spPr bwMode="auto">
          <a:xfrm>
            <a:off x="2341563" y="1843088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400" dirty="0"/>
          </a:p>
        </p:txBody>
      </p:sp>
      <p:sp>
        <p:nvSpPr>
          <p:cNvPr id="53265" name="AutoShape 17"/>
          <p:cNvSpPr>
            <a:spLocks noChangeArrowheads="1"/>
          </p:cNvSpPr>
          <p:nvPr/>
        </p:nvSpPr>
        <p:spPr bwMode="auto">
          <a:xfrm>
            <a:off x="2341563" y="2995613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3266" name="AutoShape 18"/>
          <p:cNvSpPr>
            <a:spLocks noChangeArrowheads="1"/>
          </p:cNvSpPr>
          <p:nvPr/>
        </p:nvSpPr>
        <p:spPr bwMode="auto">
          <a:xfrm>
            <a:off x="2341563" y="3571875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3267" name="AutoShape 19"/>
          <p:cNvSpPr>
            <a:spLocks noChangeArrowheads="1"/>
          </p:cNvSpPr>
          <p:nvPr/>
        </p:nvSpPr>
        <p:spPr bwMode="auto">
          <a:xfrm>
            <a:off x="2341563" y="4148138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3268" name="AutoShape 20"/>
          <p:cNvSpPr>
            <a:spLocks noChangeArrowheads="1"/>
          </p:cNvSpPr>
          <p:nvPr/>
        </p:nvSpPr>
        <p:spPr bwMode="auto">
          <a:xfrm>
            <a:off x="2341563" y="4724400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3563938" y="1412875"/>
            <a:ext cx="331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dirty="0"/>
              <a:t>1.</a:t>
            </a: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4643438" y="476250"/>
            <a:ext cx="360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dirty="0"/>
              <a:t>2.</a:t>
            </a:r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auto">
          <a:xfrm>
            <a:off x="1403350" y="2565400"/>
            <a:ext cx="395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dirty="0"/>
              <a:t>3.</a:t>
            </a:r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2484438" y="155733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/>
              <a:t>4.</a:t>
            </a:r>
          </a:p>
        </p:txBody>
      </p: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827088" y="5805488"/>
            <a:ext cx="7632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0099"/>
                </a:solidFill>
              </a:rPr>
              <a:t>2. Вещество, которое существует на нашей планете в трех состояниях.</a:t>
            </a:r>
          </a:p>
        </p:txBody>
      </p:sp>
      <p:sp>
        <p:nvSpPr>
          <p:cNvPr id="53274" name="Rectangle 26"/>
          <p:cNvSpPr>
            <a:spLocks noChangeArrowheads="1"/>
          </p:cNvSpPr>
          <p:nvPr/>
        </p:nvSpPr>
        <p:spPr bwMode="auto">
          <a:xfrm>
            <a:off x="3851275" y="1268413"/>
            <a:ext cx="5762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53275" name="Rectangle 27"/>
          <p:cNvSpPr>
            <a:spLocks noChangeArrowheads="1"/>
          </p:cNvSpPr>
          <p:nvPr/>
        </p:nvSpPr>
        <p:spPr bwMode="auto">
          <a:xfrm>
            <a:off x="4572000" y="1268413"/>
            <a:ext cx="5762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53276" name="Rectangle 28"/>
          <p:cNvSpPr>
            <a:spLocks noChangeArrowheads="1"/>
          </p:cNvSpPr>
          <p:nvPr/>
        </p:nvSpPr>
        <p:spPr bwMode="auto">
          <a:xfrm>
            <a:off x="6732588" y="1268413"/>
            <a:ext cx="5762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Ц</a:t>
            </a:r>
          </a:p>
        </p:txBody>
      </p:sp>
      <p:sp>
        <p:nvSpPr>
          <p:cNvPr id="53277" name="Rectangle 29"/>
          <p:cNvSpPr>
            <a:spLocks noChangeArrowheads="1"/>
          </p:cNvSpPr>
          <p:nvPr/>
        </p:nvSpPr>
        <p:spPr bwMode="auto">
          <a:xfrm>
            <a:off x="6011863" y="1268413"/>
            <a:ext cx="5762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Н</a:t>
            </a:r>
          </a:p>
        </p:txBody>
      </p:sp>
      <p:sp>
        <p:nvSpPr>
          <p:cNvPr id="53278" name="Rectangle 30"/>
          <p:cNvSpPr>
            <a:spLocks noChangeArrowheads="1"/>
          </p:cNvSpPr>
          <p:nvPr/>
        </p:nvSpPr>
        <p:spPr bwMode="auto">
          <a:xfrm>
            <a:off x="5292725" y="1268413"/>
            <a:ext cx="5762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Л</a:t>
            </a:r>
          </a:p>
        </p:txBody>
      </p:sp>
      <p:sp>
        <p:nvSpPr>
          <p:cNvPr id="53279" name="Rectangle 31"/>
          <p:cNvSpPr>
            <a:spLocks noChangeArrowheads="1"/>
          </p:cNvSpPr>
          <p:nvPr/>
        </p:nvSpPr>
        <p:spPr bwMode="auto">
          <a:xfrm>
            <a:off x="7451725" y="1268413"/>
            <a:ext cx="5762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Е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275" name="AutoShape 3"/>
          <p:cNvSpPr>
            <a:spLocks noChangeArrowheads="1"/>
          </p:cNvSpPr>
          <p:nvPr/>
        </p:nvSpPr>
        <p:spPr bwMode="auto">
          <a:xfrm>
            <a:off x="3781425" y="1268413"/>
            <a:ext cx="719138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aseline="30000" dirty="0">
              <a:solidFill>
                <a:srgbClr val="FF6600"/>
              </a:solidFill>
            </a:endParaRPr>
          </a:p>
        </p:txBody>
      </p:sp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4500563" y="1268413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4277" name="AutoShape 5"/>
          <p:cNvSpPr>
            <a:spLocks noChangeArrowheads="1"/>
          </p:cNvSpPr>
          <p:nvPr/>
        </p:nvSpPr>
        <p:spPr bwMode="auto">
          <a:xfrm>
            <a:off x="5221288" y="1268413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4278" name="AutoShape 6"/>
          <p:cNvSpPr>
            <a:spLocks noChangeArrowheads="1"/>
          </p:cNvSpPr>
          <p:nvPr/>
        </p:nvSpPr>
        <p:spPr bwMode="auto">
          <a:xfrm>
            <a:off x="5942013" y="1268413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4279" name="AutoShape 7"/>
          <p:cNvSpPr>
            <a:spLocks noChangeArrowheads="1"/>
          </p:cNvSpPr>
          <p:nvPr/>
        </p:nvSpPr>
        <p:spPr bwMode="auto">
          <a:xfrm>
            <a:off x="6661150" y="1268413"/>
            <a:ext cx="719138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4280" name="AutoShape 8"/>
          <p:cNvSpPr>
            <a:spLocks noChangeArrowheads="1"/>
          </p:cNvSpPr>
          <p:nvPr/>
        </p:nvSpPr>
        <p:spPr bwMode="auto">
          <a:xfrm>
            <a:off x="7381875" y="1268413"/>
            <a:ext cx="719138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4281" name="AutoShape 9"/>
          <p:cNvSpPr>
            <a:spLocks noChangeArrowheads="1"/>
          </p:cNvSpPr>
          <p:nvPr/>
        </p:nvSpPr>
        <p:spPr bwMode="auto">
          <a:xfrm>
            <a:off x="4500563" y="692150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aseline="30000" dirty="0"/>
          </a:p>
        </p:txBody>
      </p:sp>
      <p:sp>
        <p:nvSpPr>
          <p:cNvPr id="54282" name="AutoShape 10"/>
          <p:cNvSpPr>
            <a:spLocks noChangeArrowheads="1"/>
          </p:cNvSpPr>
          <p:nvPr/>
        </p:nvSpPr>
        <p:spPr bwMode="auto">
          <a:xfrm>
            <a:off x="4500563" y="1843088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4283" name="AutoShape 11"/>
          <p:cNvSpPr>
            <a:spLocks noChangeArrowheads="1"/>
          </p:cNvSpPr>
          <p:nvPr/>
        </p:nvSpPr>
        <p:spPr bwMode="auto">
          <a:xfrm>
            <a:off x="4500563" y="2419350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4284" name="AutoShape 12"/>
          <p:cNvSpPr>
            <a:spLocks noChangeArrowheads="1"/>
          </p:cNvSpPr>
          <p:nvPr/>
        </p:nvSpPr>
        <p:spPr bwMode="auto">
          <a:xfrm>
            <a:off x="3781425" y="2419350"/>
            <a:ext cx="719138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4285" name="AutoShape 13"/>
          <p:cNvSpPr>
            <a:spLocks noChangeArrowheads="1"/>
          </p:cNvSpPr>
          <p:nvPr/>
        </p:nvSpPr>
        <p:spPr bwMode="auto">
          <a:xfrm>
            <a:off x="3060700" y="2419350"/>
            <a:ext cx="719138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4286" name="AutoShape 14"/>
          <p:cNvSpPr>
            <a:spLocks noChangeArrowheads="1"/>
          </p:cNvSpPr>
          <p:nvPr/>
        </p:nvSpPr>
        <p:spPr bwMode="auto">
          <a:xfrm>
            <a:off x="2341563" y="2419350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4287" name="AutoShape 15"/>
          <p:cNvSpPr>
            <a:spLocks noChangeArrowheads="1"/>
          </p:cNvSpPr>
          <p:nvPr/>
        </p:nvSpPr>
        <p:spPr bwMode="auto">
          <a:xfrm>
            <a:off x="1620838" y="2419350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000" dirty="0"/>
          </a:p>
        </p:txBody>
      </p:sp>
      <p:sp>
        <p:nvSpPr>
          <p:cNvPr id="54288" name="AutoShape 16"/>
          <p:cNvSpPr>
            <a:spLocks noChangeArrowheads="1"/>
          </p:cNvSpPr>
          <p:nvPr/>
        </p:nvSpPr>
        <p:spPr bwMode="auto">
          <a:xfrm>
            <a:off x="2341563" y="1843088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400" dirty="0"/>
          </a:p>
        </p:txBody>
      </p:sp>
      <p:sp>
        <p:nvSpPr>
          <p:cNvPr id="54289" name="AutoShape 17"/>
          <p:cNvSpPr>
            <a:spLocks noChangeArrowheads="1"/>
          </p:cNvSpPr>
          <p:nvPr/>
        </p:nvSpPr>
        <p:spPr bwMode="auto">
          <a:xfrm>
            <a:off x="2341563" y="2995613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4290" name="AutoShape 18"/>
          <p:cNvSpPr>
            <a:spLocks noChangeArrowheads="1"/>
          </p:cNvSpPr>
          <p:nvPr/>
        </p:nvSpPr>
        <p:spPr bwMode="auto">
          <a:xfrm>
            <a:off x="2341563" y="3571875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4291" name="AutoShape 19"/>
          <p:cNvSpPr>
            <a:spLocks noChangeArrowheads="1"/>
          </p:cNvSpPr>
          <p:nvPr/>
        </p:nvSpPr>
        <p:spPr bwMode="auto">
          <a:xfrm>
            <a:off x="2341563" y="4148138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4292" name="AutoShape 20"/>
          <p:cNvSpPr>
            <a:spLocks noChangeArrowheads="1"/>
          </p:cNvSpPr>
          <p:nvPr/>
        </p:nvSpPr>
        <p:spPr bwMode="auto">
          <a:xfrm>
            <a:off x="2341563" y="4724400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4293" name="Rectangle 21"/>
          <p:cNvSpPr>
            <a:spLocks noChangeArrowheads="1"/>
          </p:cNvSpPr>
          <p:nvPr/>
        </p:nvSpPr>
        <p:spPr bwMode="auto">
          <a:xfrm>
            <a:off x="3563938" y="1412875"/>
            <a:ext cx="331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dirty="0"/>
              <a:t>1.</a:t>
            </a:r>
          </a:p>
        </p:txBody>
      </p:sp>
      <p:sp>
        <p:nvSpPr>
          <p:cNvPr id="54294" name="Rectangle 22"/>
          <p:cNvSpPr>
            <a:spLocks noChangeArrowheads="1"/>
          </p:cNvSpPr>
          <p:nvPr/>
        </p:nvSpPr>
        <p:spPr bwMode="auto">
          <a:xfrm>
            <a:off x="4643438" y="476250"/>
            <a:ext cx="360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dirty="0"/>
              <a:t>2.</a:t>
            </a:r>
          </a:p>
        </p:txBody>
      </p:sp>
      <p:sp>
        <p:nvSpPr>
          <p:cNvPr id="54295" name="Rectangle 23"/>
          <p:cNvSpPr>
            <a:spLocks noChangeArrowheads="1"/>
          </p:cNvSpPr>
          <p:nvPr/>
        </p:nvSpPr>
        <p:spPr bwMode="auto">
          <a:xfrm>
            <a:off x="1403350" y="2565400"/>
            <a:ext cx="395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dirty="0"/>
              <a:t>3.</a:t>
            </a:r>
          </a:p>
        </p:txBody>
      </p:sp>
      <p:sp>
        <p:nvSpPr>
          <p:cNvPr id="54296" name="Rectangle 24"/>
          <p:cNvSpPr>
            <a:spLocks noChangeArrowheads="1"/>
          </p:cNvSpPr>
          <p:nvPr/>
        </p:nvSpPr>
        <p:spPr bwMode="auto">
          <a:xfrm>
            <a:off x="2484438" y="155733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/>
              <a:t>4.</a:t>
            </a:r>
          </a:p>
        </p:txBody>
      </p:sp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900113" y="5805488"/>
            <a:ext cx="7559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0099"/>
                </a:solidFill>
              </a:rPr>
              <a:t>3. Плодородный слой Земли.</a:t>
            </a: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4572000" y="692150"/>
            <a:ext cx="5762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В</a:t>
            </a:r>
          </a:p>
        </p:txBody>
      </p:sp>
      <p:sp>
        <p:nvSpPr>
          <p:cNvPr id="54299" name="Rectangle 27"/>
          <p:cNvSpPr>
            <a:spLocks noChangeArrowheads="1"/>
          </p:cNvSpPr>
          <p:nvPr/>
        </p:nvSpPr>
        <p:spPr bwMode="auto">
          <a:xfrm>
            <a:off x="4572000" y="2420938"/>
            <a:ext cx="5762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54300" name="Rectangle 28"/>
          <p:cNvSpPr>
            <a:spLocks noChangeArrowheads="1"/>
          </p:cNvSpPr>
          <p:nvPr/>
        </p:nvSpPr>
        <p:spPr bwMode="auto">
          <a:xfrm>
            <a:off x="4572000" y="1844675"/>
            <a:ext cx="5762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Д</a:t>
            </a:r>
          </a:p>
        </p:txBody>
      </p:sp>
      <p:sp>
        <p:nvSpPr>
          <p:cNvPr id="54301" name="Rectangle 29"/>
          <p:cNvSpPr>
            <a:spLocks noChangeArrowheads="1"/>
          </p:cNvSpPr>
          <p:nvPr/>
        </p:nvSpPr>
        <p:spPr bwMode="auto">
          <a:xfrm>
            <a:off x="4572000" y="1268413"/>
            <a:ext cx="5762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solidFill>
                  <a:srgbClr val="0000CC"/>
                </a:solidFill>
              </a:rPr>
              <a:t>О</a:t>
            </a:r>
          </a:p>
        </p:txBody>
      </p:sp>
      <p:sp>
        <p:nvSpPr>
          <p:cNvPr id="54302" name="Rectangle 30"/>
          <p:cNvSpPr>
            <a:spLocks noChangeArrowheads="1"/>
          </p:cNvSpPr>
          <p:nvPr/>
        </p:nvSpPr>
        <p:spPr bwMode="auto">
          <a:xfrm>
            <a:off x="3851275" y="1268413"/>
            <a:ext cx="5762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54303" name="Rectangle 31"/>
          <p:cNvSpPr>
            <a:spLocks noChangeArrowheads="1"/>
          </p:cNvSpPr>
          <p:nvPr/>
        </p:nvSpPr>
        <p:spPr bwMode="auto">
          <a:xfrm>
            <a:off x="4572000" y="1268413"/>
            <a:ext cx="5762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54304" name="Rectangle 32"/>
          <p:cNvSpPr>
            <a:spLocks noChangeArrowheads="1"/>
          </p:cNvSpPr>
          <p:nvPr/>
        </p:nvSpPr>
        <p:spPr bwMode="auto">
          <a:xfrm>
            <a:off x="6732588" y="1268413"/>
            <a:ext cx="5762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Ц</a:t>
            </a:r>
          </a:p>
        </p:txBody>
      </p:sp>
      <p:sp>
        <p:nvSpPr>
          <p:cNvPr id="54305" name="Rectangle 33"/>
          <p:cNvSpPr>
            <a:spLocks noChangeArrowheads="1"/>
          </p:cNvSpPr>
          <p:nvPr/>
        </p:nvSpPr>
        <p:spPr bwMode="auto">
          <a:xfrm>
            <a:off x="6011863" y="1268413"/>
            <a:ext cx="5762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Н</a:t>
            </a:r>
          </a:p>
        </p:txBody>
      </p:sp>
      <p:sp>
        <p:nvSpPr>
          <p:cNvPr id="54306" name="Rectangle 34"/>
          <p:cNvSpPr>
            <a:spLocks noChangeArrowheads="1"/>
          </p:cNvSpPr>
          <p:nvPr/>
        </p:nvSpPr>
        <p:spPr bwMode="auto">
          <a:xfrm>
            <a:off x="5292725" y="1268413"/>
            <a:ext cx="5762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Л</a:t>
            </a:r>
          </a:p>
        </p:txBody>
      </p:sp>
      <p:sp>
        <p:nvSpPr>
          <p:cNvPr id="54307" name="Rectangle 35"/>
          <p:cNvSpPr>
            <a:spLocks noChangeArrowheads="1"/>
          </p:cNvSpPr>
          <p:nvPr/>
        </p:nvSpPr>
        <p:spPr bwMode="auto">
          <a:xfrm>
            <a:off x="7451725" y="1268413"/>
            <a:ext cx="5762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Е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299" name="AutoShape 3"/>
          <p:cNvSpPr>
            <a:spLocks noChangeArrowheads="1"/>
          </p:cNvSpPr>
          <p:nvPr/>
        </p:nvSpPr>
        <p:spPr bwMode="auto">
          <a:xfrm>
            <a:off x="3781425" y="1268413"/>
            <a:ext cx="719138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aseline="30000" dirty="0">
              <a:solidFill>
                <a:srgbClr val="FF6600"/>
              </a:solidFill>
            </a:endParaRPr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4500563" y="1268413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5221288" y="1268413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5302" name="AutoShape 6"/>
          <p:cNvSpPr>
            <a:spLocks noChangeArrowheads="1"/>
          </p:cNvSpPr>
          <p:nvPr/>
        </p:nvSpPr>
        <p:spPr bwMode="auto">
          <a:xfrm>
            <a:off x="5942013" y="1268413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5303" name="AutoShape 7"/>
          <p:cNvSpPr>
            <a:spLocks noChangeArrowheads="1"/>
          </p:cNvSpPr>
          <p:nvPr/>
        </p:nvSpPr>
        <p:spPr bwMode="auto">
          <a:xfrm>
            <a:off x="6661150" y="1268413"/>
            <a:ext cx="719138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5304" name="AutoShape 8"/>
          <p:cNvSpPr>
            <a:spLocks noChangeArrowheads="1"/>
          </p:cNvSpPr>
          <p:nvPr/>
        </p:nvSpPr>
        <p:spPr bwMode="auto">
          <a:xfrm>
            <a:off x="7381875" y="1268413"/>
            <a:ext cx="719138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5305" name="AutoShape 9"/>
          <p:cNvSpPr>
            <a:spLocks noChangeArrowheads="1"/>
          </p:cNvSpPr>
          <p:nvPr/>
        </p:nvSpPr>
        <p:spPr bwMode="auto">
          <a:xfrm>
            <a:off x="4500563" y="692150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aseline="30000" dirty="0"/>
          </a:p>
        </p:txBody>
      </p:sp>
      <p:sp>
        <p:nvSpPr>
          <p:cNvPr id="55306" name="AutoShape 10"/>
          <p:cNvSpPr>
            <a:spLocks noChangeArrowheads="1"/>
          </p:cNvSpPr>
          <p:nvPr/>
        </p:nvSpPr>
        <p:spPr bwMode="auto">
          <a:xfrm>
            <a:off x="4500563" y="1843088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5307" name="AutoShape 11"/>
          <p:cNvSpPr>
            <a:spLocks noChangeArrowheads="1"/>
          </p:cNvSpPr>
          <p:nvPr/>
        </p:nvSpPr>
        <p:spPr bwMode="auto">
          <a:xfrm>
            <a:off x="4500563" y="2419350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5308" name="AutoShape 12"/>
          <p:cNvSpPr>
            <a:spLocks noChangeArrowheads="1"/>
          </p:cNvSpPr>
          <p:nvPr/>
        </p:nvSpPr>
        <p:spPr bwMode="auto">
          <a:xfrm>
            <a:off x="3781425" y="2419350"/>
            <a:ext cx="719138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5309" name="AutoShape 13"/>
          <p:cNvSpPr>
            <a:spLocks noChangeArrowheads="1"/>
          </p:cNvSpPr>
          <p:nvPr/>
        </p:nvSpPr>
        <p:spPr bwMode="auto">
          <a:xfrm>
            <a:off x="3060700" y="2419350"/>
            <a:ext cx="719138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5310" name="AutoShape 14"/>
          <p:cNvSpPr>
            <a:spLocks noChangeArrowheads="1"/>
          </p:cNvSpPr>
          <p:nvPr/>
        </p:nvSpPr>
        <p:spPr bwMode="auto">
          <a:xfrm>
            <a:off x="2341563" y="2419350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5311" name="AutoShape 15"/>
          <p:cNvSpPr>
            <a:spLocks noChangeArrowheads="1"/>
          </p:cNvSpPr>
          <p:nvPr/>
        </p:nvSpPr>
        <p:spPr bwMode="auto">
          <a:xfrm>
            <a:off x="1620838" y="2419350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000" dirty="0"/>
          </a:p>
        </p:txBody>
      </p:sp>
      <p:sp>
        <p:nvSpPr>
          <p:cNvPr id="55312" name="AutoShape 16"/>
          <p:cNvSpPr>
            <a:spLocks noChangeArrowheads="1"/>
          </p:cNvSpPr>
          <p:nvPr/>
        </p:nvSpPr>
        <p:spPr bwMode="auto">
          <a:xfrm>
            <a:off x="2341563" y="1843088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400" dirty="0"/>
          </a:p>
        </p:txBody>
      </p:sp>
      <p:sp>
        <p:nvSpPr>
          <p:cNvPr id="55313" name="AutoShape 17"/>
          <p:cNvSpPr>
            <a:spLocks noChangeArrowheads="1"/>
          </p:cNvSpPr>
          <p:nvPr/>
        </p:nvSpPr>
        <p:spPr bwMode="auto">
          <a:xfrm>
            <a:off x="2341563" y="2995613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5314" name="AutoShape 18"/>
          <p:cNvSpPr>
            <a:spLocks noChangeArrowheads="1"/>
          </p:cNvSpPr>
          <p:nvPr/>
        </p:nvSpPr>
        <p:spPr bwMode="auto">
          <a:xfrm>
            <a:off x="2341563" y="3571875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5315" name="AutoShape 19"/>
          <p:cNvSpPr>
            <a:spLocks noChangeArrowheads="1"/>
          </p:cNvSpPr>
          <p:nvPr/>
        </p:nvSpPr>
        <p:spPr bwMode="auto">
          <a:xfrm>
            <a:off x="2341563" y="4148138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5316" name="AutoShape 20"/>
          <p:cNvSpPr>
            <a:spLocks noChangeArrowheads="1"/>
          </p:cNvSpPr>
          <p:nvPr/>
        </p:nvSpPr>
        <p:spPr bwMode="auto">
          <a:xfrm>
            <a:off x="2341563" y="4724400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3563938" y="1412875"/>
            <a:ext cx="331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dirty="0"/>
              <a:t>1.</a:t>
            </a:r>
          </a:p>
        </p:txBody>
      </p:sp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4643438" y="476250"/>
            <a:ext cx="360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dirty="0"/>
              <a:t>2.</a:t>
            </a:r>
          </a:p>
        </p:txBody>
      </p:sp>
      <p:sp>
        <p:nvSpPr>
          <p:cNvPr id="55319" name="Rectangle 23"/>
          <p:cNvSpPr>
            <a:spLocks noChangeArrowheads="1"/>
          </p:cNvSpPr>
          <p:nvPr/>
        </p:nvSpPr>
        <p:spPr bwMode="auto">
          <a:xfrm>
            <a:off x="1403350" y="2565400"/>
            <a:ext cx="395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dirty="0"/>
              <a:t>3.</a:t>
            </a:r>
          </a:p>
        </p:txBody>
      </p:sp>
      <p:sp>
        <p:nvSpPr>
          <p:cNvPr id="55320" name="Rectangle 24"/>
          <p:cNvSpPr>
            <a:spLocks noChangeArrowheads="1"/>
          </p:cNvSpPr>
          <p:nvPr/>
        </p:nvSpPr>
        <p:spPr bwMode="auto">
          <a:xfrm>
            <a:off x="2484438" y="155733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/>
              <a:t>4.</a:t>
            </a:r>
          </a:p>
        </p:txBody>
      </p:sp>
      <p:sp>
        <p:nvSpPr>
          <p:cNvPr id="55321" name="Text Box 25"/>
          <p:cNvSpPr txBox="1">
            <a:spLocks noChangeArrowheads="1"/>
          </p:cNvSpPr>
          <p:nvPr/>
        </p:nvSpPr>
        <p:spPr bwMode="auto">
          <a:xfrm>
            <a:off x="755650" y="5876925"/>
            <a:ext cx="7777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0099"/>
                </a:solidFill>
              </a:rPr>
              <a:t>4. Смесь газов.</a:t>
            </a:r>
          </a:p>
        </p:txBody>
      </p:sp>
      <p:sp>
        <p:nvSpPr>
          <p:cNvPr id="55322" name="Rectangle 26"/>
          <p:cNvSpPr>
            <a:spLocks noChangeArrowheads="1"/>
          </p:cNvSpPr>
          <p:nvPr/>
        </p:nvSpPr>
        <p:spPr bwMode="auto">
          <a:xfrm>
            <a:off x="1692275" y="2420938"/>
            <a:ext cx="5762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П</a:t>
            </a:r>
          </a:p>
        </p:txBody>
      </p:sp>
      <p:sp>
        <p:nvSpPr>
          <p:cNvPr id="55323" name="Rectangle 27"/>
          <p:cNvSpPr>
            <a:spLocks noChangeArrowheads="1"/>
          </p:cNvSpPr>
          <p:nvPr/>
        </p:nvSpPr>
        <p:spPr bwMode="auto">
          <a:xfrm>
            <a:off x="2411413" y="2420938"/>
            <a:ext cx="5762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55324" name="Rectangle 28"/>
          <p:cNvSpPr>
            <a:spLocks noChangeArrowheads="1"/>
          </p:cNvSpPr>
          <p:nvPr/>
        </p:nvSpPr>
        <p:spPr bwMode="auto">
          <a:xfrm>
            <a:off x="4572000" y="2420938"/>
            <a:ext cx="5762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55325" name="Rectangle 29"/>
          <p:cNvSpPr>
            <a:spLocks noChangeArrowheads="1"/>
          </p:cNvSpPr>
          <p:nvPr/>
        </p:nvSpPr>
        <p:spPr bwMode="auto">
          <a:xfrm>
            <a:off x="3851275" y="2420938"/>
            <a:ext cx="5762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В</a:t>
            </a:r>
          </a:p>
        </p:txBody>
      </p:sp>
      <p:sp>
        <p:nvSpPr>
          <p:cNvPr id="55326" name="Rectangle 30"/>
          <p:cNvSpPr>
            <a:spLocks noChangeArrowheads="1"/>
          </p:cNvSpPr>
          <p:nvPr/>
        </p:nvSpPr>
        <p:spPr bwMode="auto">
          <a:xfrm>
            <a:off x="3132138" y="2420938"/>
            <a:ext cx="5762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Ч</a:t>
            </a:r>
          </a:p>
        </p:txBody>
      </p:sp>
      <p:sp>
        <p:nvSpPr>
          <p:cNvPr id="55327" name="AutoShape 31"/>
          <p:cNvSpPr>
            <a:spLocks noChangeArrowheads="1"/>
          </p:cNvSpPr>
          <p:nvPr/>
        </p:nvSpPr>
        <p:spPr bwMode="auto">
          <a:xfrm>
            <a:off x="3781425" y="1268413"/>
            <a:ext cx="719138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aseline="30000" dirty="0">
              <a:solidFill>
                <a:srgbClr val="FF6600"/>
              </a:solidFill>
            </a:endParaRPr>
          </a:p>
        </p:txBody>
      </p:sp>
      <p:sp>
        <p:nvSpPr>
          <p:cNvPr id="55328" name="AutoShape 32"/>
          <p:cNvSpPr>
            <a:spLocks noChangeArrowheads="1"/>
          </p:cNvSpPr>
          <p:nvPr/>
        </p:nvSpPr>
        <p:spPr bwMode="auto">
          <a:xfrm>
            <a:off x="4500563" y="1268413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5329" name="AutoShape 33"/>
          <p:cNvSpPr>
            <a:spLocks noChangeArrowheads="1"/>
          </p:cNvSpPr>
          <p:nvPr/>
        </p:nvSpPr>
        <p:spPr bwMode="auto">
          <a:xfrm>
            <a:off x="5221288" y="1268413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5330" name="AutoShape 34"/>
          <p:cNvSpPr>
            <a:spLocks noChangeArrowheads="1"/>
          </p:cNvSpPr>
          <p:nvPr/>
        </p:nvSpPr>
        <p:spPr bwMode="auto">
          <a:xfrm>
            <a:off x="5942013" y="1268413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5331" name="AutoShape 35"/>
          <p:cNvSpPr>
            <a:spLocks noChangeArrowheads="1"/>
          </p:cNvSpPr>
          <p:nvPr/>
        </p:nvSpPr>
        <p:spPr bwMode="auto">
          <a:xfrm>
            <a:off x="6661150" y="1268413"/>
            <a:ext cx="719138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5332" name="Rectangle 36"/>
          <p:cNvSpPr>
            <a:spLocks noChangeArrowheads="1"/>
          </p:cNvSpPr>
          <p:nvPr/>
        </p:nvSpPr>
        <p:spPr bwMode="auto">
          <a:xfrm>
            <a:off x="4572000" y="1268413"/>
            <a:ext cx="5762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solidFill>
                  <a:srgbClr val="0000CC"/>
                </a:solidFill>
              </a:rPr>
              <a:t>О</a:t>
            </a:r>
          </a:p>
        </p:txBody>
      </p:sp>
      <p:sp>
        <p:nvSpPr>
          <p:cNvPr id="55333" name="Rectangle 37"/>
          <p:cNvSpPr>
            <a:spLocks noChangeArrowheads="1"/>
          </p:cNvSpPr>
          <p:nvPr/>
        </p:nvSpPr>
        <p:spPr bwMode="auto">
          <a:xfrm>
            <a:off x="3851275" y="1268413"/>
            <a:ext cx="5762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55334" name="Rectangle 38"/>
          <p:cNvSpPr>
            <a:spLocks noChangeArrowheads="1"/>
          </p:cNvSpPr>
          <p:nvPr/>
        </p:nvSpPr>
        <p:spPr bwMode="auto">
          <a:xfrm>
            <a:off x="4572000" y="1268413"/>
            <a:ext cx="5762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55335" name="Rectangle 39"/>
          <p:cNvSpPr>
            <a:spLocks noChangeArrowheads="1"/>
          </p:cNvSpPr>
          <p:nvPr/>
        </p:nvSpPr>
        <p:spPr bwMode="auto">
          <a:xfrm>
            <a:off x="6732588" y="1268413"/>
            <a:ext cx="5762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Ц</a:t>
            </a:r>
          </a:p>
        </p:txBody>
      </p:sp>
      <p:sp>
        <p:nvSpPr>
          <p:cNvPr id="55336" name="Rectangle 40"/>
          <p:cNvSpPr>
            <a:spLocks noChangeArrowheads="1"/>
          </p:cNvSpPr>
          <p:nvPr/>
        </p:nvSpPr>
        <p:spPr bwMode="auto">
          <a:xfrm>
            <a:off x="6011863" y="1268413"/>
            <a:ext cx="5762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Н</a:t>
            </a:r>
          </a:p>
        </p:txBody>
      </p:sp>
      <p:sp>
        <p:nvSpPr>
          <p:cNvPr id="55337" name="Rectangle 41"/>
          <p:cNvSpPr>
            <a:spLocks noChangeArrowheads="1"/>
          </p:cNvSpPr>
          <p:nvPr/>
        </p:nvSpPr>
        <p:spPr bwMode="auto">
          <a:xfrm>
            <a:off x="5292725" y="1268413"/>
            <a:ext cx="5762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Л</a:t>
            </a:r>
          </a:p>
        </p:txBody>
      </p:sp>
      <p:sp>
        <p:nvSpPr>
          <p:cNvPr id="55338" name="Rectangle 42"/>
          <p:cNvSpPr>
            <a:spLocks noChangeArrowheads="1"/>
          </p:cNvSpPr>
          <p:nvPr/>
        </p:nvSpPr>
        <p:spPr bwMode="auto">
          <a:xfrm>
            <a:off x="7451725" y="1268413"/>
            <a:ext cx="5762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55339" name="Rectangle 43"/>
          <p:cNvSpPr>
            <a:spLocks noChangeArrowheads="1"/>
          </p:cNvSpPr>
          <p:nvPr/>
        </p:nvSpPr>
        <p:spPr bwMode="auto">
          <a:xfrm>
            <a:off x="4572000" y="1844675"/>
            <a:ext cx="5762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Д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5340" name="Rectangle 44"/>
          <p:cNvSpPr>
            <a:spLocks noChangeArrowheads="1"/>
          </p:cNvSpPr>
          <p:nvPr/>
        </p:nvSpPr>
        <p:spPr bwMode="auto">
          <a:xfrm>
            <a:off x="4572000" y="692150"/>
            <a:ext cx="5762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В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323" name="AutoShape 3"/>
          <p:cNvSpPr>
            <a:spLocks noChangeArrowheads="1"/>
          </p:cNvSpPr>
          <p:nvPr/>
        </p:nvSpPr>
        <p:spPr bwMode="auto">
          <a:xfrm>
            <a:off x="3638550" y="1700213"/>
            <a:ext cx="719138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aseline="30000" dirty="0">
              <a:solidFill>
                <a:srgbClr val="FF6600"/>
              </a:solidFill>
            </a:endParaRPr>
          </a:p>
        </p:txBody>
      </p:sp>
      <p:sp>
        <p:nvSpPr>
          <p:cNvPr id="56324" name="AutoShape 4"/>
          <p:cNvSpPr>
            <a:spLocks noChangeArrowheads="1"/>
          </p:cNvSpPr>
          <p:nvPr/>
        </p:nvSpPr>
        <p:spPr bwMode="auto">
          <a:xfrm>
            <a:off x="4357688" y="1700213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6325" name="AutoShape 5"/>
          <p:cNvSpPr>
            <a:spLocks noChangeArrowheads="1"/>
          </p:cNvSpPr>
          <p:nvPr/>
        </p:nvSpPr>
        <p:spPr bwMode="auto">
          <a:xfrm>
            <a:off x="5078413" y="1700213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6326" name="AutoShape 6"/>
          <p:cNvSpPr>
            <a:spLocks noChangeArrowheads="1"/>
          </p:cNvSpPr>
          <p:nvPr/>
        </p:nvSpPr>
        <p:spPr bwMode="auto">
          <a:xfrm>
            <a:off x="5799138" y="1700213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6327" name="AutoShape 7"/>
          <p:cNvSpPr>
            <a:spLocks noChangeArrowheads="1"/>
          </p:cNvSpPr>
          <p:nvPr/>
        </p:nvSpPr>
        <p:spPr bwMode="auto">
          <a:xfrm>
            <a:off x="6518275" y="1700213"/>
            <a:ext cx="719138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6328" name="AutoShape 8"/>
          <p:cNvSpPr>
            <a:spLocks noChangeArrowheads="1"/>
          </p:cNvSpPr>
          <p:nvPr/>
        </p:nvSpPr>
        <p:spPr bwMode="auto">
          <a:xfrm>
            <a:off x="7239000" y="1700213"/>
            <a:ext cx="719138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6329" name="AutoShape 9"/>
          <p:cNvSpPr>
            <a:spLocks noChangeArrowheads="1"/>
          </p:cNvSpPr>
          <p:nvPr/>
        </p:nvSpPr>
        <p:spPr bwMode="auto">
          <a:xfrm>
            <a:off x="4357688" y="1123950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aseline="30000" dirty="0"/>
          </a:p>
        </p:txBody>
      </p:sp>
      <p:sp>
        <p:nvSpPr>
          <p:cNvPr id="56330" name="AutoShape 10"/>
          <p:cNvSpPr>
            <a:spLocks noChangeArrowheads="1"/>
          </p:cNvSpPr>
          <p:nvPr/>
        </p:nvSpPr>
        <p:spPr bwMode="auto">
          <a:xfrm>
            <a:off x="4357688" y="2274888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6331" name="AutoShape 11"/>
          <p:cNvSpPr>
            <a:spLocks noChangeArrowheads="1"/>
          </p:cNvSpPr>
          <p:nvPr/>
        </p:nvSpPr>
        <p:spPr bwMode="auto">
          <a:xfrm>
            <a:off x="4357688" y="2851150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6332" name="AutoShape 12"/>
          <p:cNvSpPr>
            <a:spLocks noChangeArrowheads="1"/>
          </p:cNvSpPr>
          <p:nvPr/>
        </p:nvSpPr>
        <p:spPr bwMode="auto">
          <a:xfrm>
            <a:off x="3638550" y="2851150"/>
            <a:ext cx="719138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6333" name="AutoShape 13"/>
          <p:cNvSpPr>
            <a:spLocks noChangeArrowheads="1"/>
          </p:cNvSpPr>
          <p:nvPr/>
        </p:nvSpPr>
        <p:spPr bwMode="auto">
          <a:xfrm>
            <a:off x="2917825" y="2851150"/>
            <a:ext cx="719138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6334" name="AutoShape 14"/>
          <p:cNvSpPr>
            <a:spLocks noChangeArrowheads="1"/>
          </p:cNvSpPr>
          <p:nvPr/>
        </p:nvSpPr>
        <p:spPr bwMode="auto">
          <a:xfrm>
            <a:off x="2198688" y="2851150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6335" name="AutoShape 15"/>
          <p:cNvSpPr>
            <a:spLocks noChangeArrowheads="1"/>
          </p:cNvSpPr>
          <p:nvPr/>
        </p:nvSpPr>
        <p:spPr bwMode="auto">
          <a:xfrm>
            <a:off x="1477963" y="2851150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000" dirty="0"/>
          </a:p>
        </p:txBody>
      </p:sp>
      <p:sp>
        <p:nvSpPr>
          <p:cNvPr id="56336" name="AutoShape 16"/>
          <p:cNvSpPr>
            <a:spLocks noChangeArrowheads="1"/>
          </p:cNvSpPr>
          <p:nvPr/>
        </p:nvSpPr>
        <p:spPr bwMode="auto">
          <a:xfrm>
            <a:off x="2197100" y="2276475"/>
            <a:ext cx="719138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400" dirty="0"/>
          </a:p>
        </p:txBody>
      </p:sp>
      <p:sp>
        <p:nvSpPr>
          <p:cNvPr id="56337" name="AutoShape 17"/>
          <p:cNvSpPr>
            <a:spLocks noChangeArrowheads="1"/>
          </p:cNvSpPr>
          <p:nvPr/>
        </p:nvSpPr>
        <p:spPr bwMode="auto">
          <a:xfrm>
            <a:off x="2198688" y="3427413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6338" name="AutoShape 18"/>
          <p:cNvSpPr>
            <a:spLocks noChangeArrowheads="1"/>
          </p:cNvSpPr>
          <p:nvPr/>
        </p:nvSpPr>
        <p:spPr bwMode="auto">
          <a:xfrm>
            <a:off x="2198688" y="4003675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6339" name="AutoShape 19"/>
          <p:cNvSpPr>
            <a:spLocks noChangeArrowheads="1"/>
          </p:cNvSpPr>
          <p:nvPr/>
        </p:nvSpPr>
        <p:spPr bwMode="auto">
          <a:xfrm>
            <a:off x="2198688" y="4579938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6340" name="AutoShape 20"/>
          <p:cNvSpPr>
            <a:spLocks noChangeArrowheads="1"/>
          </p:cNvSpPr>
          <p:nvPr/>
        </p:nvSpPr>
        <p:spPr bwMode="auto">
          <a:xfrm>
            <a:off x="2198688" y="5156200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3421063" y="1844675"/>
            <a:ext cx="331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dirty="0"/>
              <a:t>1.</a:t>
            </a: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1260475" y="2997200"/>
            <a:ext cx="395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dirty="0"/>
              <a:t>3.</a:t>
            </a: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2341563" y="198913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/>
              <a:t>4.</a:t>
            </a: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1549400" y="2852738"/>
            <a:ext cx="5762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П</a:t>
            </a: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2268538" y="2852738"/>
            <a:ext cx="5762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4429125" y="2852738"/>
            <a:ext cx="5762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3708400" y="2852738"/>
            <a:ext cx="5762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В</a:t>
            </a:r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2989263" y="2852738"/>
            <a:ext cx="5762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Ч</a:t>
            </a:r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2268538" y="4005263"/>
            <a:ext cx="5762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Д</a:t>
            </a: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2268538" y="3429000"/>
            <a:ext cx="5762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З</a:t>
            </a:r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2268538" y="2276475"/>
            <a:ext cx="5762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В</a:t>
            </a:r>
          </a:p>
        </p:txBody>
      </p:sp>
      <p:sp>
        <p:nvSpPr>
          <p:cNvPr id="56352" name="Rectangle 32"/>
          <p:cNvSpPr>
            <a:spLocks noChangeArrowheads="1"/>
          </p:cNvSpPr>
          <p:nvPr/>
        </p:nvSpPr>
        <p:spPr bwMode="auto">
          <a:xfrm>
            <a:off x="2268538" y="4581525"/>
            <a:ext cx="5762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У</a:t>
            </a:r>
          </a:p>
        </p:txBody>
      </p:sp>
      <p:sp>
        <p:nvSpPr>
          <p:cNvPr id="56353" name="Rectangle 33"/>
          <p:cNvSpPr>
            <a:spLocks noChangeArrowheads="1"/>
          </p:cNvSpPr>
          <p:nvPr/>
        </p:nvSpPr>
        <p:spPr bwMode="auto">
          <a:xfrm>
            <a:off x="2268538" y="5156200"/>
            <a:ext cx="5762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Х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6354" name="AutoShape 34"/>
          <p:cNvSpPr>
            <a:spLocks noChangeArrowheads="1"/>
          </p:cNvSpPr>
          <p:nvPr/>
        </p:nvSpPr>
        <p:spPr bwMode="auto">
          <a:xfrm>
            <a:off x="3638550" y="1700213"/>
            <a:ext cx="719138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aseline="30000" dirty="0">
              <a:solidFill>
                <a:srgbClr val="FF6600"/>
              </a:solidFill>
            </a:endParaRPr>
          </a:p>
        </p:txBody>
      </p:sp>
      <p:sp>
        <p:nvSpPr>
          <p:cNvPr id="56355" name="AutoShape 35"/>
          <p:cNvSpPr>
            <a:spLocks noChangeArrowheads="1"/>
          </p:cNvSpPr>
          <p:nvPr/>
        </p:nvSpPr>
        <p:spPr bwMode="auto">
          <a:xfrm>
            <a:off x="4357688" y="1700213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6356" name="AutoShape 36"/>
          <p:cNvSpPr>
            <a:spLocks noChangeArrowheads="1"/>
          </p:cNvSpPr>
          <p:nvPr/>
        </p:nvSpPr>
        <p:spPr bwMode="auto">
          <a:xfrm>
            <a:off x="5078413" y="1700213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6357" name="AutoShape 37"/>
          <p:cNvSpPr>
            <a:spLocks noChangeArrowheads="1"/>
          </p:cNvSpPr>
          <p:nvPr/>
        </p:nvSpPr>
        <p:spPr bwMode="auto">
          <a:xfrm>
            <a:off x="5799138" y="1700213"/>
            <a:ext cx="719137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6358" name="AutoShape 38"/>
          <p:cNvSpPr>
            <a:spLocks noChangeArrowheads="1"/>
          </p:cNvSpPr>
          <p:nvPr/>
        </p:nvSpPr>
        <p:spPr bwMode="auto">
          <a:xfrm>
            <a:off x="6518275" y="1700213"/>
            <a:ext cx="719138" cy="574675"/>
          </a:xfrm>
          <a:prstGeom prst="hexagon">
            <a:avLst>
              <a:gd name="adj" fmla="val 31285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6359" name="Rectangle 39"/>
          <p:cNvSpPr>
            <a:spLocks noChangeArrowheads="1"/>
          </p:cNvSpPr>
          <p:nvPr/>
        </p:nvSpPr>
        <p:spPr bwMode="auto">
          <a:xfrm>
            <a:off x="4429125" y="1700213"/>
            <a:ext cx="5762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56360" name="Rectangle 40"/>
          <p:cNvSpPr>
            <a:spLocks noChangeArrowheads="1"/>
          </p:cNvSpPr>
          <p:nvPr/>
        </p:nvSpPr>
        <p:spPr bwMode="auto">
          <a:xfrm>
            <a:off x="3708400" y="1700213"/>
            <a:ext cx="5762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6361" name="Rectangle 41"/>
          <p:cNvSpPr>
            <a:spLocks noChangeArrowheads="1"/>
          </p:cNvSpPr>
          <p:nvPr/>
        </p:nvSpPr>
        <p:spPr bwMode="auto">
          <a:xfrm>
            <a:off x="4429125" y="1700213"/>
            <a:ext cx="5762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sz="3200" b="1" dirty="0">
              <a:solidFill>
                <a:srgbClr val="0000CC"/>
              </a:solidFill>
            </a:endParaRPr>
          </a:p>
        </p:txBody>
      </p:sp>
      <p:sp>
        <p:nvSpPr>
          <p:cNvPr id="56362" name="Rectangle 42"/>
          <p:cNvSpPr>
            <a:spLocks noChangeArrowheads="1"/>
          </p:cNvSpPr>
          <p:nvPr/>
        </p:nvSpPr>
        <p:spPr bwMode="auto">
          <a:xfrm>
            <a:off x="6589713" y="1700213"/>
            <a:ext cx="5762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Ц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6363" name="Rectangle 43"/>
          <p:cNvSpPr>
            <a:spLocks noChangeArrowheads="1"/>
          </p:cNvSpPr>
          <p:nvPr/>
        </p:nvSpPr>
        <p:spPr bwMode="auto">
          <a:xfrm>
            <a:off x="5868988" y="1700213"/>
            <a:ext cx="5762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6364" name="Rectangle 44"/>
          <p:cNvSpPr>
            <a:spLocks noChangeArrowheads="1"/>
          </p:cNvSpPr>
          <p:nvPr/>
        </p:nvSpPr>
        <p:spPr bwMode="auto">
          <a:xfrm>
            <a:off x="5149850" y="1700213"/>
            <a:ext cx="5762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6365" name="Rectangle 45"/>
          <p:cNvSpPr>
            <a:spLocks noChangeArrowheads="1"/>
          </p:cNvSpPr>
          <p:nvPr/>
        </p:nvSpPr>
        <p:spPr bwMode="auto">
          <a:xfrm>
            <a:off x="7308850" y="1700213"/>
            <a:ext cx="5762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56366" name="Rectangle 46"/>
          <p:cNvSpPr>
            <a:spLocks noChangeArrowheads="1"/>
          </p:cNvSpPr>
          <p:nvPr/>
        </p:nvSpPr>
        <p:spPr bwMode="auto">
          <a:xfrm>
            <a:off x="4429125" y="2276475"/>
            <a:ext cx="5762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Д</a:t>
            </a:r>
          </a:p>
        </p:txBody>
      </p:sp>
      <p:sp>
        <p:nvSpPr>
          <p:cNvPr id="56367" name="Rectangle 47"/>
          <p:cNvSpPr>
            <a:spLocks noChangeArrowheads="1"/>
          </p:cNvSpPr>
          <p:nvPr/>
        </p:nvSpPr>
        <p:spPr bwMode="auto">
          <a:xfrm>
            <a:off x="4429125" y="1123950"/>
            <a:ext cx="5762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В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WordArt 3"/>
          <p:cNvSpPr>
            <a:spLocks noChangeArrowheads="1" noChangeShapeType="1" noTextEdit="1"/>
          </p:cNvSpPr>
          <p:nvPr/>
        </p:nvSpPr>
        <p:spPr bwMode="auto">
          <a:xfrm>
            <a:off x="755650" y="476250"/>
            <a:ext cx="7920038" cy="1944688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r>
              <a:rPr lang="ru-RU" sz="3600" b="1" i="1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Georgia"/>
              </a:rPr>
              <a:t>ЭКОЛОГИЯ</a:t>
            </a:r>
          </a:p>
        </p:txBody>
      </p:sp>
      <p:sp>
        <p:nvSpPr>
          <p:cNvPr id="102405" name="WordArt 5"/>
          <p:cNvSpPr>
            <a:spLocks noChangeArrowheads="1" noChangeShapeType="1" noTextEdit="1"/>
          </p:cNvSpPr>
          <p:nvPr/>
        </p:nvSpPr>
        <p:spPr bwMode="auto">
          <a:xfrm>
            <a:off x="611188" y="2565400"/>
            <a:ext cx="273685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i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Georgia"/>
              </a:rPr>
              <a:t>"</a:t>
            </a:r>
            <a:r>
              <a:rPr lang="ru-RU" sz="3600" b="1" i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Georgia"/>
              </a:rPr>
              <a:t>экос</a:t>
            </a:r>
            <a:r>
              <a:rPr lang="ru-RU" sz="3600" b="1" i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Georgia"/>
              </a:rPr>
              <a:t>"</a:t>
            </a:r>
          </a:p>
        </p:txBody>
      </p:sp>
      <p:cxnSp>
        <p:nvCxnSpPr>
          <p:cNvPr id="102406" name="AutoShape 6"/>
          <p:cNvCxnSpPr>
            <a:cxnSpLocks noChangeShapeType="1"/>
          </p:cNvCxnSpPr>
          <p:nvPr/>
        </p:nvCxnSpPr>
        <p:spPr bwMode="auto">
          <a:xfrm>
            <a:off x="1979613" y="3716338"/>
            <a:ext cx="1587" cy="1296987"/>
          </a:xfrm>
          <a:prstGeom prst="straightConnector1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</p:spPr>
      </p:cxnSp>
      <p:sp>
        <p:nvSpPr>
          <p:cNvPr id="102407" name="WordArt 7"/>
          <p:cNvSpPr>
            <a:spLocks noChangeArrowheads="1" noChangeShapeType="1" noTextEdit="1"/>
          </p:cNvSpPr>
          <p:nvPr/>
        </p:nvSpPr>
        <p:spPr bwMode="auto">
          <a:xfrm>
            <a:off x="971550" y="5013325"/>
            <a:ext cx="2449513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Georgia"/>
              </a:rPr>
              <a:t>дом</a:t>
            </a:r>
          </a:p>
        </p:txBody>
      </p:sp>
      <p:sp>
        <p:nvSpPr>
          <p:cNvPr id="102409" name="WordArt 9"/>
          <p:cNvSpPr>
            <a:spLocks noChangeArrowheads="1" noChangeShapeType="1" noTextEdit="1"/>
          </p:cNvSpPr>
          <p:nvPr/>
        </p:nvSpPr>
        <p:spPr bwMode="auto">
          <a:xfrm>
            <a:off x="5795963" y="2636838"/>
            <a:ext cx="295275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Georgia"/>
              </a:rPr>
              <a:t>"логос"</a:t>
            </a:r>
          </a:p>
        </p:txBody>
      </p:sp>
      <p:cxnSp>
        <p:nvCxnSpPr>
          <p:cNvPr id="102410" name="AutoShape 10"/>
          <p:cNvCxnSpPr>
            <a:cxnSpLocks noChangeShapeType="1"/>
          </p:cNvCxnSpPr>
          <p:nvPr/>
        </p:nvCxnSpPr>
        <p:spPr bwMode="auto">
          <a:xfrm rot="5400000">
            <a:off x="6573044" y="4428332"/>
            <a:ext cx="1285875" cy="1587"/>
          </a:xfrm>
          <a:prstGeom prst="straightConnector1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</p:spPr>
      </p:cxnSp>
      <p:sp>
        <p:nvSpPr>
          <p:cNvPr id="102411" name="WordArt 11"/>
          <p:cNvSpPr>
            <a:spLocks noChangeArrowheads="1" noChangeShapeType="1" noTextEdit="1"/>
          </p:cNvSpPr>
          <p:nvPr/>
        </p:nvSpPr>
        <p:spPr bwMode="auto">
          <a:xfrm>
            <a:off x="5219700" y="5516563"/>
            <a:ext cx="3529013" cy="1341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Georgia"/>
              </a:rPr>
              <a:t>наука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animBg="1"/>
      <p:bldP spid="102405" grpId="0" animBg="1"/>
      <p:bldP spid="102407" grpId="0" animBg="1"/>
      <p:bldP spid="102409" grpId="0" animBg="1"/>
      <p:bldP spid="1024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96988" y="-171450"/>
            <a:ext cx="10440988" cy="726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328150" cy="2274888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r>
              <a:rPr lang="ru-RU" sz="3600" b="1" i="1" kern="10">
                <a:ln w="12700">
                  <a:solidFill>
                    <a:srgbClr val="FFFFFF"/>
                  </a:solidFill>
                  <a:bevel/>
                  <a:headEnd/>
                  <a:tailEnd/>
                </a:ln>
                <a:solidFill>
                  <a:srgbClr val="FFFF00">
                    <a:alpha val="67058"/>
                  </a:srgbClr>
                </a:solidFill>
                <a:latin typeface="Georgia"/>
              </a:rPr>
              <a:t>Экологическая </a:t>
            </a:r>
          </a:p>
        </p:txBody>
      </p:sp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250825" y="4292600"/>
            <a:ext cx="8893175" cy="2305050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r>
              <a:rPr lang="ru-RU" sz="3600" b="1" i="1" kern="1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Georgia"/>
              </a:rPr>
              <a:t>безопасность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2_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2_Круги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10">
        <a:dk1>
          <a:srgbClr val="008AE8"/>
        </a:dk1>
        <a:lt1>
          <a:srgbClr val="FFFFFF"/>
        </a:lt1>
        <a:dk2>
          <a:srgbClr val="CCECFF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E2F4FF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кстура">
  <a:themeElements>
    <a:clrScheme name="Текстура 10">
      <a:dk1>
        <a:srgbClr val="003300"/>
      </a:dk1>
      <a:lt1>
        <a:srgbClr val="FFFFFF"/>
      </a:lt1>
      <a:dk2>
        <a:srgbClr val="BFD99F"/>
      </a:dk2>
      <a:lt2>
        <a:srgbClr val="CCFF99"/>
      </a:lt2>
      <a:accent1>
        <a:srgbClr val="33CC33"/>
      </a:accent1>
      <a:accent2>
        <a:srgbClr val="46562A"/>
      </a:accent2>
      <a:accent3>
        <a:srgbClr val="DCE9CD"/>
      </a:accent3>
      <a:accent4>
        <a:srgbClr val="DADADA"/>
      </a:accent4>
      <a:accent5>
        <a:srgbClr val="ADE2AD"/>
      </a:accent5>
      <a:accent6>
        <a:srgbClr val="3F4D25"/>
      </a:accent6>
      <a:hlink>
        <a:srgbClr val="009999"/>
      </a:hlink>
      <a:folHlink>
        <a:srgbClr val="CC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9">
        <a:dk1>
          <a:srgbClr val="003366"/>
        </a:dk1>
        <a:lt1>
          <a:srgbClr val="FFFFFF"/>
        </a:lt1>
        <a:dk2>
          <a:srgbClr val="0423A8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AACD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10">
        <a:dk1>
          <a:srgbClr val="003300"/>
        </a:dk1>
        <a:lt1>
          <a:srgbClr val="FFFFFF"/>
        </a:lt1>
        <a:dk2>
          <a:srgbClr val="BFD99F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DCE9CD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2003</TotalTime>
  <Words>372</Words>
  <Application>Microsoft Office PowerPoint</Application>
  <PresentationFormat>Экран (4:3)</PresentationFormat>
  <Paragraphs>179</Paragraphs>
  <Slides>31</Slides>
  <Notes>7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2_Круги</vt:lpstr>
      <vt:lpstr>Текстура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Цель урока:</vt:lpstr>
      <vt:lpstr>Слайд 11</vt:lpstr>
      <vt:lpstr>Слайд 12</vt:lpstr>
      <vt:lpstr>Слайд 13</vt:lpstr>
      <vt:lpstr>Слайд 14</vt:lpstr>
      <vt:lpstr>Слайд 15</vt:lpstr>
      <vt:lpstr>Слайд 16</vt:lpstr>
      <vt:lpstr>Как защититься от загрязнённого воздуха?</vt:lpstr>
      <vt:lpstr>Как защититься от загрязнённой воды?</vt:lpstr>
      <vt:lpstr>Как защититься от продуктов питания, содержащих загрязняющие вещества?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1.Виновниками экологических катастроф являются …     а) птицы  п) люди о) звери  </vt:lpstr>
      <vt:lpstr> 2.Как расшифровывается слово «экология»?      у) наука  и  жизнь  н) жизнь  и  дом я) дом  и  наука </vt:lpstr>
      <vt:lpstr>3. Загрязнение  окружающей среды  происходит  по цепочке. Её  называют: л) грязная  цепь         т) цепь  загрязнения  в) цепь  питания </vt:lpstr>
      <vt:lpstr> 4. Как  защититься  от загрязнённой  воды?      ь) пить очищенную воду ю) пить только  родниковую воду   й) постараться  никогда  не купаться </vt:lpstr>
      <vt:lpstr> Проверка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Санек</cp:lastModifiedBy>
  <cp:revision>150</cp:revision>
  <dcterms:created xsi:type="dcterms:W3CDTF">2010-01-21T14:44:00Z</dcterms:created>
  <dcterms:modified xsi:type="dcterms:W3CDTF">2015-01-28T18:02:57Z</dcterms:modified>
</cp:coreProperties>
</file>