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21" r:id="rId3"/>
    <p:sldId id="303" r:id="rId4"/>
    <p:sldId id="310" r:id="rId5"/>
    <p:sldId id="285" r:id="rId6"/>
    <p:sldId id="341" r:id="rId7"/>
    <p:sldId id="342" r:id="rId8"/>
    <p:sldId id="334" r:id="rId9"/>
    <p:sldId id="317" r:id="rId10"/>
    <p:sldId id="337" r:id="rId11"/>
    <p:sldId id="336" r:id="rId12"/>
    <p:sldId id="338" r:id="rId13"/>
    <p:sldId id="340" r:id="rId14"/>
    <p:sldId id="332" r:id="rId15"/>
    <p:sldId id="339" r:id="rId16"/>
    <p:sldId id="319" r:id="rId17"/>
    <p:sldId id="284" r:id="rId18"/>
    <p:sldId id="313" r:id="rId19"/>
    <p:sldId id="314" r:id="rId20"/>
    <p:sldId id="315" r:id="rId21"/>
    <p:sldId id="316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srgbClr val="FF0000"/>
    </p:penClr>
  </p:showPr>
  <p:clrMru>
    <a:srgbClr val="D16349"/>
    <a:srgbClr val="FFFFFF"/>
    <a:srgbClr val="4F81BD"/>
    <a:srgbClr val="000000"/>
    <a:srgbClr val="AAD2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EE057-FE21-45EB-9396-49C957AB2F8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C9AC7-A364-465F-8FD5-D98300433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56B3-163C-41BE-953D-897173D3C0BF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58FC-DAD7-44A1-B332-6670710D00ED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8B5D-EDD4-443F-AED7-7CED83482A66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2945-B9AC-4054-B28B-65D6C9962869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6DD8-372B-43DC-9C38-C365787FC4B0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3947393-E8B2-40D2-9C5F-FACBB6AA49CD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0E5D-A246-405B-B2BF-1CA4397CCF72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2AA0-6496-42D8-B988-8F5D73BAE7BF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07BB-7657-40F2-88AA-1D5E657A8063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DC0D-9112-4297-8DF4-8DA7C8724EC0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E7B80C-DDF7-4E0F-8A6E-5AE40869CF50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F3BF96B-EFB8-47F4-AAC8-B591622782B7}" type="datetime1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УМК "Перспективная начальная школа"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DC3306-72DC-47A7-81AA-4D0965B50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1.jpeg"/><Relationship Id="rId7" Type="http://schemas.openxmlformats.org/officeDocument/2006/relationships/slide" Target="slide2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16.jpeg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18.xml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7560840" cy="1152128"/>
          </a:xfrm>
        </p:spPr>
        <p:txBody>
          <a:bodyPr>
            <a:no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ТЕРЕЩЕНКО ЕЛЕНА ВАЛЕНТИНОВНА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СОШ №2 с.АРЗГИР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780929"/>
            <a:ext cx="8643998" cy="3219839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noaction"/>
              </a:rPr>
              <a:t>УУД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средствами РКБ 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расчетно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конструкторского бюро)»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4282" y="214290"/>
            <a:ext cx="3797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Первичное закрепление.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785794"/>
            <a:ext cx="8534400" cy="90182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№1. </a:t>
            </a:r>
            <a:r>
              <a:rPr kumimoji="0" lang="ru-RU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Запиши, чему равна соленость воды мирового океана, измеренная в промилле.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42910" y="1928802"/>
            <a:ext cx="8075292" cy="19288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400" dirty="0" smtClean="0"/>
              <a:t>из текста условия и требования задачи, знакомство с определением единицы солености – одной промилле (1 ‰) с помощью словаря.</a:t>
            </a:r>
          </a:p>
          <a:p>
            <a:r>
              <a:rPr lang="ru-RU" sz="2400" dirty="0" smtClean="0"/>
              <a:t>2) На основании определения, вычисление (определение) солености океана в промилле </a:t>
            </a:r>
            <a:r>
              <a:rPr lang="ru-RU" sz="2400" b="1" dirty="0" smtClean="0"/>
              <a:t>(35 ‰).</a:t>
            </a:r>
            <a:endParaRPr lang="ru-RU" sz="2400" dirty="0"/>
          </a:p>
        </p:txBody>
      </p:sp>
      <p:pic>
        <p:nvPicPr>
          <p:cNvPr id="7" name="Picture 5" descr="G:\Рисунок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87" r="20270" b="21999"/>
          <a:stretch>
            <a:fillRect/>
          </a:stretch>
        </p:blipFill>
        <p:spPr bwMode="auto">
          <a:xfrm>
            <a:off x="7429520" y="4567799"/>
            <a:ext cx="1383290" cy="1790159"/>
          </a:xfrm>
          <a:prstGeom prst="rect">
            <a:avLst/>
          </a:prstGeom>
          <a:noFill/>
        </p:spPr>
      </p:pic>
      <p:pic>
        <p:nvPicPr>
          <p:cNvPr id="8" name="Picture 5" descr="G:\Рисунок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24654"/>
            <a:ext cx="1357322" cy="1591661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714884"/>
            <a:ext cx="1421616" cy="167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4"/>
          <p:cNvSpPr txBox="1">
            <a:spLocks/>
          </p:cNvSpPr>
          <p:nvPr/>
        </p:nvSpPr>
        <p:spPr>
          <a:xfrm>
            <a:off x="428596" y="3786190"/>
            <a:ext cx="8003886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Учащиеся  учатся принимать и сохранять учебную задачу; планируют свои действия в соответствии с поставленной задачей и условиями её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реализации;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10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G:\Рисунок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78" y="4786322"/>
            <a:ext cx="1357322" cy="15916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Групповая работа (по уровню сложности).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G:\Рисунок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24654"/>
            <a:ext cx="1357322" cy="159166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8715436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1-я.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 2.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Какой из водоёмов, Мёртвое море или Большое Солёное озеро, имеет большую солёность?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000240"/>
            <a:ext cx="8534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2-я.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№3.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Определи солёность Каспийского озера.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2786058"/>
            <a:ext cx="8534400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3-я.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№4.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Пригодны ли для питья по своей солёности воды Балтийского моря и Красного моря?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1357290" y="1142984"/>
            <a:ext cx="5715040" cy="192882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Выбор из текста данных.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Вычисление.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Определение соотношения.</a:t>
            </a:r>
            <a:endParaRPr kumimoji="0" lang="ru-RU" sz="31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Сравнение.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Качественное описание.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G:\Рисунок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87" r="20270" b="21999"/>
          <a:stretch>
            <a:fillRect/>
          </a:stretch>
        </p:blipFill>
        <p:spPr bwMode="auto">
          <a:xfrm>
            <a:off x="7715272" y="4786322"/>
            <a:ext cx="1214446" cy="15716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3143248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Учащиеся формулируют собственное мнение и позицию, проявляют интерес к новому, учащиеся  учатся принимать и сохранять учебную задачу; планируют свои действия в соответствии с поставленной задачей и условиями её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реализации;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214290"/>
            <a:ext cx="1696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714356"/>
            <a:ext cx="8534400" cy="91438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 5. Составь таблицу солености вод тех водоёмов, которые описаны в задаче.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28596" y="1714488"/>
            <a:ext cx="8503920" cy="28306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Чтение таблицы: определение содержания столбцов и строк, определение недостающих данных.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 Выбор из текста названия водоемов, соленость которых обсуждалась в задачи.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3) Выбор из текста задачи и решений заданий, значений солености каждого из водоемов.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5" descr="G:\Рисунок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87" r="20270" b="21999"/>
          <a:stretch>
            <a:fillRect/>
          </a:stretch>
        </p:blipFill>
        <p:spPr bwMode="auto">
          <a:xfrm>
            <a:off x="7643834" y="4845149"/>
            <a:ext cx="1168976" cy="1512809"/>
          </a:xfrm>
          <a:prstGeom prst="rect">
            <a:avLst/>
          </a:prstGeom>
          <a:noFill/>
        </p:spPr>
      </p:pic>
      <p:pic>
        <p:nvPicPr>
          <p:cNvPr id="8" name="Picture 5" descr="G:\Рисунок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14950"/>
            <a:ext cx="1000132" cy="1172803"/>
          </a:xfrm>
          <a:prstGeom prst="rect">
            <a:avLst/>
          </a:prstGeom>
          <a:noFill/>
        </p:spPr>
      </p:pic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357158" y="1785926"/>
          <a:ext cx="8504238" cy="2944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Название водоема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Солёность водоема, 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Мировой океан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Мёртвое море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Большое Солёное озеро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Каспийское море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Балтийское море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Красное море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065"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1538" y="464344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действия контроля,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самопроверки и взаимопроверки.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G:\Рисунок111 — копия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786322"/>
            <a:ext cx="1214446" cy="15718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57158" y="714356"/>
            <a:ext cx="828680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6.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одной полной чайной ложке 2 г соли. Определи, сколько чайных ложек соли нужно положить в стакан пресной воды, чтобы по уровню солёности она стала похожей на океаническую воду.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Приготовь такую воду из кипяченой воды и попробуй её на вкус.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3937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Практическая работа. </a:t>
            </a:r>
            <a:endParaRPr lang="ru-RU" sz="2400" dirty="0"/>
          </a:p>
        </p:txBody>
      </p:sp>
      <p:pic>
        <p:nvPicPr>
          <p:cNvPr id="7" name="Picture 5" descr="G:\Рисунок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14950"/>
            <a:ext cx="1000132" cy="1172803"/>
          </a:xfrm>
          <a:prstGeom prst="rect">
            <a:avLst/>
          </a:prstGeom>
          <a:noFill/>
        </p:spPr>
      </p:pic>
      <p:pic>
        <p:nvPicPr>
          <p:cNvPr id="8" name="Picture 5" descr="G:\Рисунок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87" r="20270" b="21999"/>
          <a:stretch>
            <a:fillRect/>
          </a:stretch>
        </p:blipFill>
        <p:spPr bwMode="auto">
          <a:xfrm>
            <a:off x="7643834" y="4845149"/>
            <a:ext cx="1168976" cy="1512809"/>
          </a:xfrm>
          <a:prstGeom prst="rect">
            <a:avLst/>
          </a:prstGeom>
          <a:noFill/>
        </p:spPr>
      </p:pic>
      <p:pic>
        <p:nvPicPr>
          <p:cNvPr id="62467" name="Picture 3" descr="G:\Рисунок111 — копия (3) — копия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857760"/>
            <a:ext cx="1220379" cy="1579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200stran.ru/images/maps/1329549307_7292c8.jpg"/>
          <p:cNvPicPr>
            <a:picLocks noChangeAspect="1" noChangeArrowheads="1"/>
          </p:cNvPicPr>
          <p:nvPr/>
        </p:nvPicPr>
        <p:blipFill>
          <a:blip r:embed="rId2"/>
          <a:srcRect b="25188"/>
          <a:stretch>
            <a:fillRect/>
          </a:stretch>
        </p:blipFill>
        <p:spPr bwMode="auto">
          <a:xfrm>
            <a:off x="0" y="2184400"/>
            <a:ext cx="9144000" cy="46736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642918"/>
            <a:ext cx="8715436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 6. Найди на карте полушарий те водоёмы, которые описаны в задаче и 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оставь о них словарную статью.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5" descr="G:\Рисунок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74"/>
            <a:ext cx="1000132" cy="1172803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282" y="214290"/>
            <a:ext cx="2956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G:\Рисунок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87" r="20270" b="21999"/>
          <a:stretch>
            <a:fillRect/>
          </a:stretch>
        </p:blipFill>
        <p:spPr bwMode="auto">
          <a:xfrm>
            <a:off x="7746738" y="1285859"/>
            <a:ext cx="993608" cy="1285860"/>
          </a:xfrm>
          <a:prstGeom prst="rect">
            <a:avLst/>
          </a:prstGeom>
          <a:noFill/>
        </p:spPr>
      </p:pic>
      <p:pic>
        <p:nvPicPr>
          <p:cNvPr id="11" name="Picture 5" descr="G:\Рисунок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285860"/>
            <a:ext cx="1096544" cy="1285860"/>
          </a:xfrm>
          <a:prstGeom prst="rect">
            <a:avLst/>
          </a:prstGeom>
          <a:noFill/>
        </p:spPr>
      </p:pic>
      <p:sp>
        <p:nvSpPr>
          <p:cNvPr id="9" name="Равнобедренный треугольник 8">
            <a:hlinkClick r:id="rId5" action="ppaction://hlinksldjump"/>
          </p:cNvPr>
          <p:cNvSpPr/>
          <p:nvPr/>
        </p:nvSpPr>
        <p:spPr>
          <a:xfrm>
            <a:off x="2143108" y="3286124"/>
            <a:ext cx="500066" cy="428628"/>
          </a:xfrm>
          <a:prstGeom prst="triangle">
            <a:avLst/>
          </a:prstGeom>
          <a:solidFill>
            <a:srgbClr val="FFFFFF">
              <a:alpha val="0"/>
            </a:srgb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rId6" action="ppaction://hlinksldjump"/>
          </p:cNvPr>
          <p:cNvSpPr/>
          <p:nvPr/>
        </p:nvSpPr>
        <p:spPr>
          <a:xfrm>
            <a:off x="5786446" y="2714620"/>
            <a:ext cx="428628" cy="428628"/>
          </a:xfrm>
          <a:prstGeom prst="triangle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7" action="ppaction://hlinksldjump"/>
          </p:cNvPr>
          <p:cNvSpPr/>
          <p:nvPr/>
        </p:nvSpPr>
        <p:spPr>
          <a:xfrm>
            <a:off x="6215074" y="3357562"/>
            <a:ext cx="357190" cy="285752"/>
          </a:xfrm>
          <a:prstGeom prst="ellipse">
            <a:avLst/>
          </a:prstGeom>
          <a:solidFill>
            <a:srgbClr val="D1634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8" action="ppaction://hlinksldjump"/>
          </p:cNvPr>
          <p:cNvSpPr/>
          <p:nvPr/>
        </p:nvSpPr>
        <p:spPr>
          <a:xfrm>
            <a:off x="5857884" y="3786190"/>
            <a:ext cx="214314" cy="500066"/>
          </a:xfrm>
          <a:prstGeom prst="ellipse">
            <a:avLst/>
          </a:prstGeom>
          <a:solidFill>
            <a:srgbClr val="D1634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9" action="ppaction://hlinksldjump"/>
          </p:cNvPr>
          <p:cNvSpPr/>
          <p:nvPr/>
        </p:nvSpPr>
        <p:spPr>
          <a:xfrm>
            <a:off x="5786446" y="3571876"/>
            <a:ext cx="285752" cy="214314"/>
          </a:xfrm>
          <a:prstGeom prst="ellipse">
            <a:avLst/>
          </a:prstGeom>
          <a:solidFill>
            <a:srgbClr val="D1634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:\Рисунок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87" r="20270" b="21999"/>
          <a:stretch>
            <a:fillRect/>
          </a:stretch>
        </p:blipFill>
        <p:spPr bwMode="auto">
          <a:xfrm>
            <a:off x="7929586" y="5214950"/>
            <a:ext cx="883224" cy="1143008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14282" y="214290"/>
            <a:ext cx="1751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85786" y="1285860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ориентированы на понимание причин успеха в учёбе, на интерес к новому учебному материалу, формулируют собственное мнение и позицию, используют устную и письменную речь для регуляции своего действия.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:\Рисунок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14950"/>
            <a:ext cx="1000132" cy="1172803"/>
          </a:xfrm>
          <a:prstGeom prst="rect">
            <a:avLst/>
          </a:prstGeom>
          <a:noFill/>
        </p:spPr>
      </p:pic>
      <p:pic>
        <p:nvPicPr>
          <p:cNvPr id="61443" name="Picture 3" descr="G:\Рисунок111 — копия (2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214950"/>
            <a:ext cx="895350" cy="115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85728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Таким образом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1142984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средствами УМК «Перспективная начальная школа» разработана и широко используется не только 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практика изучения окружающего мира математическими средствами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но и созданы 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механизмы и условия формирования у младшего школьника опыта практической деятельности, опыта применения полученных знаний в реальных ситуациях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01008"/>
            <a:ext cx="6875786" cy="1752600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уставай искать ответа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то, на что ответа нет.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неотвечаемости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содержится ответ…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86484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1752" y="228600"/>
            <a:ext cx="8534400" cy="557194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Личностные действия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>
            <a:hlinkClick r:id="rId2" action="ppaction://hlinksldjump"/>
          </p:cNvPr>
          <p:cNvSpPr txBox="1">
            <a:spLocks/>
          </p:cNvSpPr>
          <p:nvPr/>
        </p:nvSpPr>
        <p:spPr>
          <a:xfrm>
            <a:off x="357158" y="857232"/>
            <a:ext cx="8503920" cy="55007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Обеспечивают ценностно-смысловую ориентацию учащихся (знание моральных норм, умение соотносить поступки и события с принятыми этическими принципами, умение выделить нравственный аспект поведения) и ориентацию в социальных ролях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межличностных отношениях: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— 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самоопределение.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— 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смыслообразование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Вопрос и ответ: «К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акое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значение и какой смысл имеет для меня учение?»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— 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нравственно-этическая ориентация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 том числе и оценивание усваиваемого содержания, обеспечивающее личностный моральный выбор.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Регулятивные действия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>
            <a:hlinkClick r:id="rId2" action="ppaction://hlinksldjump"/>
          </p:cNvPr>
          <p:cNvSpPr txBox="1">
            <a:spLocks/>
          </p:cNvSpPr>
          <p:nvPr/>
        </p:nvSpPr>
        <p:spPr>
          <a:xfrm>
            <a:off x="214282" y="1000108"/>
            <a:ext cx="8646796" cy="53578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принимать и сохранять учебную задачу;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учитывать выделенные учителем ориентиры действия в новом учебном материале в сотрудничестве с учителем;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планировать свое действие в соответствии с поставленной задачей и условиями ее реализации, в том числе во внутреннем плане;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учитывать правило в планировании и контроле способа решения;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осуществлять итоговый и пошаговый контроль по результату;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адекватно воспринимать оценку учителя;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различать способ и результат действия;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оценивать правильность выполнения действия на уровне адекватной ретроспективной оценки;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вносить необходимые коррективы в действие после его завершения на основе его оценки и учета характера сделанных ошибок; 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выполнять учебные действия в материализованной,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громкоречевой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умственной форме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и</a:t>
            </a:r>
            <a:r>
              <a:rPr kumimoji="0" lang="ru-RU" sz="3200" b="1" i="0" u="sng" strike="noStrike" kern="1200" cap="small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задачи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857232"/>
            <a:ext cx="8640960" cy="1643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условий для профессионального совершенствования педагогов;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Познакомить присутствующих с приёмами работы на занятиях РКБ, способствующими формированию УУД 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2428868"/>
            <a:ext cx="8929718" cy="42148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Обобщение опыта работы по формированию УУД младших школьников в условиях использования организации исследовательской деятельности;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Показать практическую значимость использования данных приёмов работ по формированию УУД, убедить педагогов в целесообразности его использования в практической деятельности на уроках.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Распространение своего опыта путем прямого и комментированного показа последовательности действий, методов, приемов и форм педагогической деятельности.</a:t>
            </a:r>
            <a:endParaRPr kumimoji="0" lang="ru-RU" sz="2400" b="1" i="1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1752" y="228600"/>
            <a:ext cx="8534400" cy="557194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Познавательные действия включают: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>
            <a:hlinkClick r:id="rId2" action="ppaction://hlinksldjump"/>
          </p:cNvPr>
          <p:cNvSpPr txBox="1">
            <a:spLocks/>
          </p:cNvSpPr>
          <p:nvPr/>
        </p:nvSpPr>
        <p:spPr>
          <a:xfrm>
            <a:off x="214282" y="785794"/>
            <a:ext cx="8715436" cy="557216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360363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осуществлять поиск необходимой информации для выполнения учебных заданий с использованием учебной литературы;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знаково-символические средства, в том числе модели и схемы для решения задач;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строить речевое высказывание в устной и письменной форме;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ориентироваться на разнообразие способов решения задач;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основам смыслового чтения художественных и познавательных текстов, выделять существенную информацию из текстов разных видов;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осуществлять анализ объектов с выделением существенных и несущественных признаков;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осуществлять синтез как составление целого из частей;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проводить сравнение,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сериацию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классификацию по заданным критериям;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устанавливать причинно-следственные связи; 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строить рассуждения в форме связи простых суждений об объекте, его строении, свойствах и связях;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обобщать, т. е. осуществлять генерализацию и выведение общности для целого ряда или класса единичных объектов на основе выделения сущностной связи;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осуществлять подведение под понятие на основе распознавания объектов, выделения существенных признаков и их синтеза;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устанавливать аналогии;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владеть общим приемом решения задач.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Коммуникативные действия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>
            <a:hlinkClick r:id="rId2" action="ppaction://hlinksldjump"/>
          </p:cNvPr>
          <p:cNvSpPr txBox="1">
            <a:spLocks/>
          </p:cNvSpPr>
          <p:nvPr/>
        </p:nvSpPr>
        <p:spPr>
          <a:xfrm>
            <a:off x="357158" y="1000108"/>
            <a:ext cx="8503920" cy="53578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360363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допускать возможность существования у людей различных точек зрения, в том числе не совпадающих с его собственной, и ориентироваться на позицию партнера в общении и взаимодействии;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учитывать разные мнения и стремиться к координации различных позиций в сотрудничестве;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формулировать собственное мнение и позицию;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договариваться и приходить к общему решению в совместной деятельности, в том числе в ситуации столкновения интересов;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строить понятные для партнера высказывания, учитывающие, что партнер знает и видит, а что нет;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задавать вопросы;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контролировать действия партнера;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речь для регуляции своего действия;</a:t>
            </a:r>
          </a:p>
          <a:p>
            <a:pPr lvl="0" indent="360363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адекватно использовать речевые средства для решения различных коммуникативных задач, строить монологическое высказывание, владеть диалогической формой речи.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/>
          <p:cNvSpPr txBox="1">
            <a:spLocks/>
          </p:cNvSpPr>
          <p:nvPr/>
        </p:nvSpPr>
        <p:spPr>
          <a:xfrm>
            <a:off x="214282" y="3429000"/>
            <a:ext cx="8715436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Мировой океан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(совокупность всех морей и океанов) – непрерывная водная оболочка Земли, окружающая материки и острова и отличающаяся общностью солевого состава. Земля – это водная планета, так как Мировой океан занимает 71% ее территории.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11" descr="C:\Users\ТЕВ\Pictures\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14290"/>
            <a:ext cx="6750222" cy="344261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5000636"/>
            <a:ext cx="9144000" cy="157163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Промилле 1 ‰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единица измерения солености воды, показывающее количество граммов солей, содержащихся в 1 литре. Например, соленость воды, в 1 литре которой растворен 1 грамм соли, – 1 ‰.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2643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«Журнал исследования»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D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5016"/>
            <a:ext cx="7500990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786346" cy="248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21369" t="3906" r="16588" b="24804"/>
          <a:stretch>
            <a:fillRect/>
          </a:stretch>
        </p:blipFill>
        <p:spPr bwMode="auto">
          <a:xfrm>
            <a:off x="5715008" y="3429000"/>
            <a:ext cx="3206881" cy="207170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rot="10800000">
            <a:off x="285720" y="5572140"/>
            <a:ext cx="5286412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-2464643" y="2893215"/>
            <a:ext cx="5358644" cy="794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214282" y="214290"/>
            <a:ext cx="8643998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679553" y="1464455"/>
            <a:ext cx="250033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3" idx="1"/>
          </p:cNvCxnSpPr>
          <p:nvPr/>
        </p:nvCxnSpPr>
        <p:spPr>
          <a:xfrm>
            <a:off x="214282" y="5572116"/>
            <a:ext cx="500066" cy="464371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3" idx="0"/>
          </p:cNvCxnSpPr>
          <p:nvPr/>
        </p:nvCxnSpPr>
        <p:spPr>
          <a:xfrm rot="5400000">
            <a:off x="7123953" y="2909119"/>
            <a:ext cx="714378" cy="325385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3" idx="3"/>
          </p:cNvCxnSpPr>
          <p:nvPr/>
        </p:nvCxnSpPr>
        <p:spPr>
          <a:xfrm rot="10800000" flipV="1">
            <a:off x="8215338" y="5500699"/>
            <a:ext cx="714382" cy="53578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13726" t="3906" r="18191" b="26758"/>
          <a:stretch>
            <a:fillRect/>
          </a:stretch>
        </p:blipFill>
        <p:spPr bwMode="auto">
          <a:xfrm rot="20184061">
            <a:off x="482283" y="863062"/>
            <a:ext cx="3681524" cy="210796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573370"/>
            <a:ext cx="2860603" cy="292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Прямая со стрелкой 32"/>
          <p:cNvCxnSpPr/>
          <p:nvPr/>
        </p:nvCxnSpPr>
        <p:spPr>
          <a:xfrm rot="10800000" flipV="1">
            <a:off x="5286380" y="2714620"/>
            <a:ext cx="2357454" cy="78581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071934" y="4143380"/>
            <a:ext cx="285752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5500694" y="2714620"/>
            <a:ext cx="3429024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857488" y="3000372"/>
            <a:ext cx="1500198" cy="622310"/>
            <a:chOff x="2085454" y="1756563"/>
            <a:chExt cx="470907" cy="550872"/>
          </a:xfrm>
          <a:scene3d>
            <a:camera prst="orthographicFront"/>
            <a:lightRig rig="flat" dir="t"/>
          </a:scene3d>
        </p:grpSpPr>
        <p:sp>
          <p:nvSpPr>
            <p:cNvPr id="30" name="Стрелка вправо 29"/>
            <p:cNvSpPr/>
            <p:nvPr/>
          </p:nvSpPr>
          <p:spPr>
            <a:xfrm>
              <a:off x="2085454" y="1756563"/>
              <a:ext cx="470907" cy="550872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трелка вправо 4"/>
            <p:cNvSpPr/>
            <p:nvPr/>
          </p:nvSpPr>
          <p:spPr>
            <a:xfrm>
              <a:off x="2085454" y="1866737"/>
              <a:ext cx="329635" cy="330524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71472" y="2214554"/>
            <a:ext cx="2357454" cy="857256"/>
            <a:chOff x="199475" y="680433"/>
            <a:chExt cx="2827262" cy="1264399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273877" y="680433"/>
              <a:ext cx="2752860" cy="1264399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>
              <a:hlinkClick r:id="rId2" action="ppaction://hlinksldjump"/>
            </p:cNvPr>
            <p:cNvSpPr/>
            <p:nvPr/>
          </p:nvSpPr>
          <p:spPr>
            <a:xfrm>
              <a:off x="199475" y="1041690"/>
              <a:ext cx="2827262" cy="56195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Регулятивные</a:t>
              </a:r>
              <a:endParaRPr lang="ru-RU" sz="2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8596" y="3786190"/>
            <a:ext cx="2643206" cy="785818"/>
            <a:chOff x="233236" y="1593096"/>
            <a:chExt cx="3239979" cy="904324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315479" y="1593096"/>
              <a:ext cx="3157736" cy="904324"/>
            </a:xfrm>
            <a:prstGeom prst="ellipse">
              <a:avLst/>
            </a:prstGeom>
            <a:solidFill>
              <a:srgbClr val="00B05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>
              <a:hlinkClick r:id="rId3" action="ppaction://hlinksldjump"/>
            </p:cNvPr>
            <p:cNvSpPr/>
            <p:nvPr/>
          </p:nvSpPr>
          <p:spPr>
            <a:xfrm>
              <a:off x="233236" y="1794057"/>
              <a:ext cx="3157736" cy="48230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Познавательные</a:t>
              </a:r>
              <a:endParaRPr lang="ru-RU" sz="2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58" y="5286388"/>
            <a:ext cx="2904273" cy="928694"/>
            <a:chOff x="326822" y="2279783"/>
            <a:chExt cx="4988245" cy="165553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Овал 13"/>
            <p:cNvSpPr/>
            <p:nvPr/>
          </p:nvSpPr>
          <p:spPr>
            <a:xfrm>
              <a:off x="326822" y="2279783"/>
              <a:ext cx="4988245" cy="1655538"/>
            </a:xfrm>
            <a:prstGeom prst="ellipse">
              <a:avLst/>
            </a:prstGeom>
            <a:solidFill>
              <a:srgbClr val="0070C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>
              <a:hlinkClick r:id="rId4" action="ppaction://hlinksldjump"/>
            </p:cNvPr>
            <p:cNvSpPr/>
            <p:nvPr/>
          </p:nvSpPr>
          <p:spPr>
            <a:xfrm>
              <a:off x="572219" y="2693668"/>
              <a:ext cx="4545473" cy="827769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Коммуникативные</a:t>
              </a:r>
              <a:endParaRPr lang="ru-RU" sz="2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357290" y="3000372"/>
            <a:ext cx="858887" cy="858887"/>
            <a:chOff x="2405054" y="174613"/>
            <a:chExt cx="858887" cy="8588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люс 20"/>
            <p:cNvSpPr/>
            <p:nvPr/>
          </p:nvSpPr>
          <p:spPr>
            <a:xfrm>
              <a:off x="2405054" y="174613"/>
              <a:ext cx="858887" cy="858887"/>
            </a:xfrm>
            <a:prstGeom prst="mathPlus">
              <a:avLst/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люс 4"/>
            <p:cNvSpPr/>
            <p:nvPr/>
          </p:nvSpPr>
          <p:spPr>
            <a:xfrm>
              <a:off x="2518899" y="503051"/>
              <a:ext cx="631197" cy="202011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357290" y="4500570"/>
            <a:ext cx="858887" cy="858887"/>
            <a:chOff x="2405054" y="174613"/>
            <a:chExt cx="858887" cy="8588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Плюс 26"/>
            <p:cNvSpPr/>
            <p:nvPr/>
          </p:nvSpPr>
          <p:spPr>
            <a:xfrm>
              <a:off x="2405054" y="174613"/>
              <a:ext cx="858887" cy="858887"/>
            </a:xfrm>
            <a:prstGeom prst="mathPlus">
              <a:avLst/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люс 4"/>
            <p:cNvSpPr/>
            <p:nvPr/>
          </p:nvSpPr>
          <p:spPr>
            <a:xfrm>
              <a:off x="2518899" y="503051"/>
              <a:ext cx="631197" cy="202011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1428728" y="0"/>
            <a:ext cx="6329378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Учебные действия 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33511" y="857232"/>
            <a:ext cx="2366854" cy="714380"/>
            <a:chOff x="273877" y="680433"/>
            <a:chExt cx="2838535" cy="1264399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Овал 33"/>
            <p:cNvSpPr/>
            <p:nvPr/>
          </p:nvSpPr>
          <p:spPr>
            <a:xfrm>
              <a:off x="273877" y="680433"/>
              <a:ext cx="2752860" cy="1264399"/>
            </a:xfrm>
            <a:prstGeom prst="ellipse">
              <a:avLst/>
            </a:prstGeom>
            <a:solidFill>
              <a:srgbClr val="FF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Овал 4">
              <a:hlinkClick r:id="rId5" action="ppaction://hlinksldjump"/>
            </p:cNvPr>
            <p:cNvSpPr/>
            <p:nvPr/>
          </p:nvSpPr>
          <p:spPr>
            <a:xfrm>
              <a:off x="285150" y="933313"/>
              <a:ext cx="2827262" cy="56195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Личностные</a:t>
              </a:r>
              <a:endParaRPr lang="ru-RU" sz="2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357290" y="1500174"/>
            <a:ext cx="858887" cy="858887"/>
            <a:chOff x="2405054" y="174613"/>
            <a:chExt cx="858887" cy="8588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Плюс 36"/>
            <p:cNvSpPr/>
            <p:nvPr/>
          </p:nvSpPr>
          <p:spPr>
            <a:xfrm>
              <a:off x="2405054" y="174613"/>
              <a:ext cx="858887" cy="858887"/>
            </a:xfrm>
            <a:prstGeom prst="mathPlus">
              <a:avLst/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люс 4"/>
            <p:cNvSpPr/>
            <p:nvPr/>
          </p:nvSpPr>
          <p:spPr>
            <a:xfrm>
              <a:off x="2518899" y="503051"/>
              <a:ext cx="631197" cy="202011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pic>
        <p:nvPicPr>
          <p:cNvPr id="3078" name="Picture 6" descr="G:\Рисунокк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2" r="18412" b="21428"/>
          <a:stretch>
            <a:fillRect/>
          </a:stretch>
        </p:blipFill>
        <p:spPr bwMode="auto">
          <a:xfrm>
            <a:off x="4357686" y="1419988"/>
            <a:ext cx="3714776" cy="5003575"/>
          </a:xfrm>
          <a:prstGeom prst="rect">
            <a:avLst/>
          </a:prstGeom>
          <a:noFill/>
        </p:spPr>
      </p:pic>
      <p:sp>
        <p:nvSpPr>
          <p:cNvPr id="44" name="Овал 4"/>
          <p:cNvSpPr/>
          <p:nvPr/>
        </p:nvSpPr>
        <p:spPr>
          <a:xfrm>
            <a:off x="6000760" y="1928802"/>
            <a:ext cx="357190" cy="45005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УНИВЕРСАЛЬНЫЕ</a:t>
            </a:r>
            <a:endPara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ФГОС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3020" y="0"/>
            <a:ext cx="1650980" cy="22102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kademkniga.ru/upload/resize_cache/iblock/57f/800_800_1/57f0c9520374e5adefaf9165586f5e1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1133557" cy="1498918"/>
          </a:xfrm>
          <a:prstGeom prst="rect">
            <a:avLst/>
          </a:prstGeom>
          <a:noFill/>
        </p:spPr>
      </p:pic>
      <p:pic>
        <p:nvPicPr>
          <p:cNvPr id="1028" name="Picture 4" descr="http://www.akademkniga.ru/upload/resize_cache/iblock/f71/800_800_1/f714b686cd21b38a05371a5c42f025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1143008" cy="1503957"/>
          </a:xfrm>
          <a:prstGeom prst="rect">
            <a:avLst/>
          </a:prstGeom>
          <a:noFill/>
        </p:spPr>
      </p:pic>
      <p:pic>
        <p:nvPicPr>
          <p:cNvPr id="1030" name="Picture 6" descr="http://www.akademkniga.ru/upload/resize_cache/iblock/b35/800_800_1/b3575b2e8875041291767d93891f885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928802"/>
            <a:ext cx="1125414" cy="1485695"/>
          </a:xfrm>
          <a:prstGeom prst="rect">
            <a:avLst/>
          </a:prstGeom>
          <a:noFill/>
        </p:spPr>
      </p:pic>
      <p:pic>
        <p:nvPicPr>
          <p:cNvPr id="1032" name="Picture 8" descr="http://www.akademkniga.ru/upload/resize_cache/iblock/48e/800_800_1/48ec46cdf1aa172006236cb78d9db9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928802"/>
            <a:ext cx="1132842" cy="1485695"/>
          </a:xfrm>
          <a:prstGeom prst="rect">
            <a:avLst/>
          </a:prstGeom>
          <a:noFill/>
        </p:spPr>
      </p:pic>
      <p:pic>
        <p:nvPicPr>
          <p:cNvPr id="1034" name="Picture 10" descr="http://alfabook.org/upload/iblock/377/37791974295287d24e8003611ea2db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214554"/>
            <a:ext cx="1121662" cy="1469426"/>
          </a:xfrm>
          <a:prstGeom prst="rect">
            <a:avLst/>
          </a:prstGeom>
          <a:noFill/>
        </p:spPr>
      </p:pic>
      <p:pic>
        <p:nvPicPr>
          <p:cNvPr id="1036" name="Picture 12" descr="http://alfabook.org/upload/iblock/703/7035a5c8e211db9c0315fb3cefd324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214554"/>
            <a:ext cx="1162653" cy="15001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2865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О.А. Захарова. УМК «ПНШ».</a:t>
            </a:r>
            <a:endParaRPr lang="ru-RU" sz="20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14290"/>
            <a:ext cx="9144000" cy="1511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Спецкурс «Расчетно-конструкторское бюро»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(решение практических  и проектных задач в интеграции предметной области «Математика» с  предметной областью «Обществознание и естествознание»).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64" y="3714752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цель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окружающего мира математическими средствами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для развития у детей познавательных интересов, формирование стремления ребенка к размышлению и поиску.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становление у детей развитых форм сознания и самосознания.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Обучить приемам поисковой и творческой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представление о математике как форме описания и методе познания окружающего мира.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142984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решение детьми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практических задач.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Коллективное обсуждение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решения задачи определенного вида.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Коллективная проверка решения задач.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Оценивание своих успехов.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вид деятельности сменяется другим.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«спирали», то есть возвращение к одному и тому же заданию, но на более высоком уровне трудности.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64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организации учебного процесса.</a:t>
            </a:r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57422" y="3143248"/>
            <a:ext cx="6286544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и Какие УУД формируются  на каждом этапе урока?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работа.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:\Рисунок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62576"/>
            <a:ext cx="3357586" cy="4250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G:\Рисунок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87" r="20270" b="21999"/>
          <a:stretch>
            <a:fillRect/>
          </a:stretch>
        </p:blipFill>
        <p:spPr bwMode="auto">
          <a:xfrm>
            <a:off x="6429388" y="3475217"/>
            <a:ext cx="2205449" cy="2854141"/>
          </a:xfrm>
          <a:prstGeom prst="rect">
            <a:avLst/>
          </a:prstGeom>
          <a:noFill/>
        </p:spPr>
      </p:pic>
      <p:pic>
        <p:nvPicPr>
          <p:cNvPr id="6" name="Picture 5" descr="G:\Рисунок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876"/>
            <a:ext cx="2052475" cy="25982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64305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Учащиеся формулируют собственное мнение и позицию, проявляют интерес к новому.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G:\Рисунок111 — копия (2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00438"/>
            <a:ext cx="2214578" cy="28663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1000108"/>
            <a:ext cx="15853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642918"/>
            <a:ext cx="91440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«Много ли на Земле пресной воды?»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214422"/>
            <a:ext cx="5419082" cy="29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G:\Рисунок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87" r="20270" b="21999"/>
          <a:stretch>
            <a:fillRect/>
          </a:stretch>
        </p:blipFill>
        <p:spPr bwMode="auto">
          <a:xfrm>
            <a:off x="7653578" y="5143512"/>
            <a:ext cx="1159232" cy="1500198"/>
          </a:xfrm>
          <a:prstGeom prst="rect">
            <a:avLst/>
          </a:prstGeom>
          <a:noFill/>
        </p:spPr>
      </p:pic>
      <p:pic>
        <p:nvPicPr>
          <p:cNvPr id="38917" name="Picture 5" descr="G:\Рисунок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00702"/>
            <a:ext cx="1428760" cy="117280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5720" y="214290"/>
            <a:ext cx="600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Постановка проблемы и её решение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00034" y="2000240"/>
            <a:ext cx="80724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нужной информации, высказываются в устной форме,  самостоятельное выделение познавательной цели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самоопределение к деятельности: создаются условия для возникновения внутренней потребности включения в деятельность (“хочу”); выделяется содержательная область (“могу”).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9" name="Picture 7" descr="G:\Рисунок111 — копия (3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0079" y="5143512"/>
            <a:ext cx="1159057" cy="1500198"/>
          </a:xfrm>
          <a:prstGeom prst="rect">
            <a:avLst/>
          </a:prstGeom>
          <a:noFill/>
        </p:spPr>
      </p:pic>
      <p:sp>
        <p:nvSpPr>
          <p:cNvPr id="6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0" y="928670"/>
            <a:ext cx="914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СКОЛЬКО СОЛИ В СОЛЁНОЙ ВОДЕ?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918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2664</TotalTime>
  <Words>1014</Words>
  <Application>Microsoft Office PowerPoint</Application>
  <PresentationFormat>Экран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Мастер – класс  «Формирование  УУД  средствами РКБ  (расчетно – конструкторского бюро)»</vt:lpstr>
      <vt:lpstr>Слайд 2</vt:lpstr>
      <vt:lpstr>Слайд 3</vt:lpstr>
      <vt:lpstr>Слайд 4</vt:lpstr>
      <vt:lpstr>Слайд 5</vt:lpstr>
      <vt:lpstr>Слайд 6</vt:lpstr>
      <vt:lpstr>Практическая работа.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РАБОТУ!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CG</dc:creator>
  <cp:lastModifiedBy>ТЕВ</cp:lastModifiedBy>
  <cp:revision>86</cp:revision>
  <dcterms:created xsi:type="dcterms:W3CDTF">2014-03-25T01:54:45Z</dcterms:created>
  <dcterms:modified xsi:type="dcterms:W3CDTF">2015-01-28T02:33:29Z</dcterms:modified>
</cp:coreProperties>
</file>