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0D62C9-CF5F-48E0-8022-CF51ECFF0550}" type="slidenum">
              <a:rPr lang="ru-RU" alt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13D18-C014-4B96-85D5-5564E12E87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4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CB233-F954-4F07-95E2-2933724B90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2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14864-3E53-4A8D-8522-9F343BC69B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25E16-9A23-40A6-B6FD-9FC48A70DCD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640A-8A04-4E78-9636-99067BCD0E1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6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5CDA-A495-4DE0-AAE0-89AE8E4B61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71729-0DA6-4F71-982E-AE5448C5799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5394-714F-46FB-BBE8-629B7581465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2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696B0-5321-4B57-A189-AA63A2B44F3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50149-4394-43AF-8951-2657CACD200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2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8A4B0-43D0-410B-89C2-955C53B516AE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6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</a:rPr>
              <a:t>Логарифмические уравнения и неравенства.</a:t>
            </a: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</a:rPr>
              <a:t>11 класс с углубленным изучением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144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Самостоятельная работа. </a:t>
                </a:r>
                <a:r>
                  <a:rPr lang="ru-RU" dirty="0"/>
                  <a:t/>
                </a:r>
                <a:br>
                  <a:rPr lang="ru-RU" dirty="0"/>
                </a:br>
                <a:r>
                  <a:rPr lang="ru-RU" i="1" dirty="0"/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Определить при каких значениях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параметра</a:t>
                </a: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 у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равнение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 </m:t>
                    </m:r>
                    <m:r>
                      <a:rPr lang="ru-RU" sz="2800">
                        <a:latin typeface="Cambria Math"/>
                      </a:rPr>
                      <m:t>имеет единственное решение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721" t="-13333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Вариант 1 </a:t>
                </a:r>
              </a:p>
              <a:p>
                <a:pPr marL="0" indent="0">
                  <a:buNone/>
                </a:pPr>
                <a:r>
                  <a:rPr lang="ru-RU" dirty="0" smtClean="0"/>
                  <a:t>    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lg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(12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𝑥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32) =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lg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ru-RU" i="1">
                        <a:latin typeface="Cambria Math"/>
                      </a:rPr>
                      <m:t>𝑥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7 ).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Вариант </a:t>
                </a:r>
                <a:r>
                  <a:rPr lang="ru-RU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i="1">
                                <a:latin typeface="Cambria Math"/>
                              </a:rPr>
                              <m:t>    </m:t>
                            </m:r>
                          </m:e>
                          <m:e>
                            <m:r>
                              <a:rPr lang="ru-RU" i="1">
                                <a:latin typeface="Cambria Math"/>
                              </a:rPr>
                              <m:t> 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     </m:t>
                            </m:r>
                            <m:r>
                              <a:rPr lang="en-US" i="1">
                                <a:latin typeface="Cambria Math"/>
                              </a:rPr>
                              <m:t>𝑙𝑜𝑔</m:t>
                            </m:r>
                          </m:e>
                        </m:eqArr>
                      </m:e>
                      <m:sub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+</m:t>
                        </m:r>
                        <m:r>
                          <a:rPr lang="ru-RU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>
                        <a:latin typeface="Cambria Math"/>
                      </a:rPr>
                      <m:t>.</m:t>
                    </m:r>
                    <m:r>
                      <a:rPr lang="ru-RU" i="1">
                        <a:latin typeface="Cambria Math"/>
                      </a:rPr>
                      <m:t> 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Дополнительное задание.</a:t>
                </a:r>
                <a:r>
                  <a:rPr lang="ru-RU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каких значениях параметра 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</a:t>
                </a:r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0 )  </a:t>
                </a:r>
                <a:b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неравенство </a:t>
                </a:r>
                <a:r>
                  <a:rPr lang="ru-RU" sz="2000" dirty="0" smtClean="0">
                    <a:latin typeface="Times New Roman" panose="02020603050405020304" pitchFamily="18" charset="0"/>
                  </a:rPr>
                  <a:t>2</a:t>
                </a:r>
                <a:r>
                  <a:rPr lang="ru-RU" sz="2000" i="1" dirty="0" smtClean="0">
                    <a:latin typeface="Times New Roman" panose="02020603050405020304" pitchFamily="18" charset="0"/>
                  </a:rPr>
                  <a:t>х </a:t>
                </a:r>
                <a:r>
                  <a:rPr lang="ru-RU" sz="2000" baseline="30000" dirty="0">
                    <a:latin typeface="Times New Roman" panose="02020603050405020304" pitchFamily="18" charset="0"/>
                  </a:rPr>
                  <a:t>2</a:t>
                </a:r>
                <a:r>
                  <a:rPr lang="ru-RU" sz="2000" dirty="0">
                    <a:latin typeface="Times New Roman" panose="02020603050405020304" pitchFamily="18" charset="0"/>
                  </a:rPr>
                  <a:t> – </a:t>
                </a:r>
                <a:r>
                  <a:rPr lang="ru-RU" sz="2000" i="1" dirty="0">
                    <a:latin typeface="Times New Roman" panose="02020603050405020304" pitchFamily="18" charset="0"/>
                  </a:rPr>
                  <a:t>а</a:t>
                </a:r>
                <a:r>
                  <a:rPr lang="ru-RU" sz="2000" dirty="0">
                    <a:latin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</a:rPr>
                  <a:t>ln </a:t>
                </a:r>
                <a:r>
                  <a:rPr lang="en-US" sz="2000" i="1" dirty="0">
                    <a:latin typeface="Times New Roman" panose="02020603050405020304" pitchFamily="18" charset="0"/>
                  </a:rPr>
                  <a:t>x</a:t>
                </a:r>
                <a:r>
                  <a:rPr lang="ru-RU" sz="2000" i="1" dirty="0">
                    <a:latin typeface="Times New Roman" panose="02020603050405020304" pitchFamily="18" charset="0"/>
                  </a:rPr>
                  <a:t>  </a:t>
                </a:r>
                <a:r>
                  <a:rPr lang="en-US" sz="2000" i="1" dirty="0">
                    <a:latin typeface="Times New Roman" panose="02020603050405020304" pitchFamily="18" charset="0"/>
                  </a:rPr>
                  <a:t>&lt; </a:t>
                </a:r>
                <a:r>
                  <a:rPr lang="en-US" sz="2000" i="1" dirty="0" smtClean="0">
                    <a:latin typeface="Times New Roman" panose="02020603050405020304" pitchFamily="18" charset="0"/>
                  </a:rPr>
                  <a:t>0</a:t>
                </a: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 хотя бы одно решение?</a:t>
                </a: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4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latin typeface="Times New Roman" panose="02020603050405020304" pitchFamily="18" charset="0"/>
              </a:rPr>
              <a:t>1. Вычислите</a:t>
            </a:r>
            <a:r>
              <a:rPr lang="ru-RU" sz="3200" dirty="0">
                <a:latin typeface="Times New Roman" panose="02020603050405020304" pitchFamily="18" charset="0"/>
              </a:rPr>
              <a:t>:</a:t>
            </a:r>
            <a:endParaRPr lang="ru-RU" altLang="ru-RU" sz="320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" y="1834205"/>
            <a:ext cx="867645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endParaRPr lang="ru-RU" sz="3200" dirty="0" smtClean="0"/>
          </a:p>
          <a:p>
            <a:pPr lvl="0"/>
            <a:r>
              <a:rPr lang="ru-RU" sz="3200" dirty="0" smtClean="0"/>
              <a:t>      1.</a:t>
            </a:r>
            <a:r>
              <a:rPr lang="en-US" sz="3200" dirty="0" smtClean="0"/>
              <a:t> </a:t>
            </a:r>
            <a:r>
              <a:rPr lang="en-US" sz="3200" i="1" dirty="0"/>
              <a:t>2</a:t>
            </a:r>
            <a:r>
              <a:rPr lang="en-US" sz="3200" dirty="0"/>
              <a:t> </a:t>
            </a:r>
            <a:r>
              <a:rPr lang="en-US" sz="3200" i="1" baseline="30000" dirty="0"/>
              <a:t>log</a:t>
            </a:r>
            <a:r>
              <a:rPr lang="en-US" sz="3200" i="1" baseline="-25000" dirty="0"/>
              <a:t>2</a:t>
            </a:r>
            <a:r>
              <a:rPr lang="en-US" sz="3200" i="1" baseline="30000" dirty="0"/>
              <a:t> 7</a:t>
            </a:r>
            <a:r>
              <a:rPr lang="en-US" sz="3200" dirty="0"/>
              <a:t> </a:t>
            </a:r>
            <a:r>
              <a:rPr lang="ru-RU" sz="3200" dirty="0"/>
              <a:t>;</a:t>
            </a:r>
          </a:p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1333" y="3698345"/>
            <a:ext cx="239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i="1" dirty="0" smtClean="0"/>
              <a:t>3.  5  </a:t>
            </a:r>
            <a:r>
              <a:rPr lang="en-US" sz="3200" i="1" baseline="30000" dirty="0" smtClean="0"/>
              <a:t> </a:t>
            </a:r>
            <a:r>
              <a:rPr lang="en-US" sz="3200" i="1" baseline="30000" dirty="0"/>
              <a:t>log</a:t>
            </a:r>
            <a:r>
              <a:rPr lang="en-US" sz="3200" i="1" baseline="-25000" dirty="0"/>
              <a:t>25</a:t>
            </a:r>
            <a:r>
              <a:rPr lang="en-US" sz="3200" i="1" baseline="30000" dirty="0"/>
              <a:t>7 </a:t>
            </a:r>
            <a:r>
              <a:rPr lang="ru-RU" sz="3200" i="1" dirty="0"/>
              <a:t>;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331" y="4440299"/>
            <a:ext cx="2064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4(1/6) </a:t>
            </a:r>
            <a:r>
              <a:rPr lang="en-US" sz="2800" baseline="30000" dirty="0"/>
              <a:t> log</a:t>
            </a:r>
            <a:r>
              <a:rPr lang="en-US" sz="2800" baseline="-25000" dirty="0"/>
              <a:t>6</a:t>
            </a:r>
            <a:r>
              <a:rPr lang="en-US" sz="2800" baseline="30000" dirty="0"/>
              <a:t>7</a:t>
            </a:r>
            <a:r>
              <a:rPr lang="en-US" sz="2800" dirty="0"/>
              <a:t> 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650844" y="2003481"/>
                <a:ext cx="2876374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 smtClean="0"/>
                  <a:t>5.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i="1"/>
                      <m:t>log</m:t>
                    </m:r>
                    <m:r>
                      <m:rPr>
                        <m:nor/>
                      </m:rPr>
                      <a:rPr lang="en-US" sz="2800" i="1"/>
                      <m:t> </m:t>
                    </m:r>
                    <m:r>
                      <m:rPr>
                        <m:nor/>
                      </m:rPr>
                      <a:rPr lang="ru-RU" sz="2800" i="1" baseline="-25000"/>
                      <m:t>4</m:t>
                    </m:r>
                    <m:r>
                      <m:rPr>
                        <m:nor/>
                      </m:rPr>
                      <a:rPr lang="ru-RU" sz="2800" i="1"/>
                      <m:t> </m:t>
                    </m:r>
                    <m:r>
                      <m:rPr>
                        <m:nor/>
                      </m:rPr>
                      <a:rPr lang="en-US" sz="2800" i="1"/>
                      <m:t>( </m:t>
                    </m:r>
                    <m:r>
                      <m:rPr>
                        <m:nor/>
                      </m:rPr>
                      <a:rPr lang="ru-RU" sz="2800" i="1"/>
                      <m:t>4 </m:t>
                    </m:r>
                    <m:r>
                      <m:rPr>
                        <m:nor/>
                      </m:rPr>
                      <a:rPr lang="ru-RU" sz="2800" i="1" baseline="30000"/>
                      <m:t>10</m:t>
                    </m:r>
                    <m:r>
                      <m:rPr>
                        <m:nor/>
                      </m:rPr>
                      <a:rPr lang="en-US" sz="2800" i="1"/>
                      <m:t>);</m:t>
                    </m:r>
                    <m:r>
                      <m:rPr>
                        <m:nor/>
                      </m:rPr>
                      <a:rPr lang="ru-RU" sz="2800"/>
                      <m:t>  </m:t>
                    </m:r>
                  </m:oMath>
                </a14:m>
                <a:endParaRPr lang="ru-RU" sz="2800" dirty="0"/>
              </a:p>
              <a:p>
                <a:pPr/>
                <a:endParaRPr lang="ru-RU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844" y="2003481"/>
                <a:ext cx="2876374" cy="800219"/>
              </a:xfrm>
              <a:prstGeom prst="rect">
                <a:avLst/>
              </a:prstGeom>
              <a:blipFill rotWithShape="1">
                <a:blip r:embed="rId2"/>
                <a:stretch>
                  <a:fillRect l="-4449" t="-8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663637" y="2972978"/>
            <a:ext cx="3058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ea typeface="Times New Roman"/>
                <a:cs typeface="Times New Roman CYR"/>
              </a:rPr>
              <a:t>6</a:t>
            </a:r>
            <a:r>
              <a:rPr lang="en-US" sz="2800" dirty="0" smtClean="0">
                <a:solidFill>
                  <a:srgbClr val="000000"/>
                </a:solidFill>
                <a:ea typeface="Times New Roman"/>
                <a:cs typeface="Times New Roman CYR"/>
              </a:rPr>
              <a:t>. </a:t>
            </a:r>
            <a:r>
              <a:rPr lang="en-US" sz="2800" i="1" dirty="0" smtClean="0"/>
              <a:t>log </a:t>
            </a:r>
            <a:r>
              <a:rPr lang="en-US" sz="2800" i="1" baseline="-25000" dirty="0"/>
              <a:t>3</a:t>
            </a:r>
            <a:r>
              <a:rPr lang="en-US" sz="2800" i="1" dirty="0"/>
              <a:t>  (3)</a:t>
            </a:r>
            <a:r>
              <a:rPr lang="en-US" sz="2800" i="1" baseline="30000" dirty="0"/>
              <a:t>1/3</a:t>
            </a:r>
            <a:r>
              <a:rPr lang="en-US" sz="2800" dirty="0"/>
              <a:t> </a:t>
            </a:r>
            <a:r>
              <a:rPr lang="ru-RU" sz="2800" i="1" dirty="0"/>
              <a:t>;</a:t>
            </a:r>
            <a:r>
              <a:rPr lang="en-US" sz="2800" dirty="0"/>
              <a:t>   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17053" y="3990281"/>
            <a:ext cx="2579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 smtClean="0"/>
              <a:t> 7. log </a:t>
            </a:r>
            <a:r>
              <a:rPr lang="en-US" sz="2800" i="1" baseline="-25000" dirty="0"/>
              <a:t>1/2</a:t>
            </a:r>
            <a:r>
              <a:rPr lang="en-US" sz="2800" i="1" dirty="0"/>
              <a:t>  1/4</a:t>
            </a:r>
            <a:r>
              <a:rPr lang="ru-RU" sz="2800" dirty="0" smtClean="0"/>
              <a:t>;</a:t>
            </a:r>
            <a:r>
              <a:rPr lang="en-US" sz="2800" dirty="0" smtClean="0"/>
              <a:t> 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83781" y="3111867"/>
            <a:ext cx="1347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83781" y="3810491"/>
            <a:ext cx="1446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3120" y="4539364"/>
            <a:ext cx="827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911508" y="3827718"/>
                <a:ext cx="618374" cy="394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dirty="0"/>
                  <a:t>; </a:t>
                </a:r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508" y="3827718"/>
                <a:ext cx="618374" cy="394980"/>
              </a:xfrm>
              <a:prstGeom prst="rect">
                <a:avLst/>
              </a:prstGeom>
              <a:blipFill rotWithShape="1">
                <a:blip r:embed="rId10"/>
                <a:stretch>
                  <a:fillRect t="-1538" r="-6931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3911508" y="3145042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72;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95949" y="4539176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1/ 7;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72634" y="2145872"/>
            <a:ext cx="1180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10;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572634" y="3145042"/>
            <a:ext cx="827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Ответ: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558778" y="4038032"/>
            <a:ext cx="1064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2;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571497" y="5192428"/>
            <a:ext cx="10522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2.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386506" y="3147229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1/3;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97626" y="3164909"/>
            <a:ext cx="1347421" cy="33397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133120" y="3827718"/>
            <a:ext cx="1347421" cy="33397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167349" y="4550556"/>
            <a:ext cx="1347421" cy="3339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534541" y="2190989"/>
            <a:ext cx="1347421" cy="3339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601123" y="3182590"/>
            <a:ext cx="1347421" cy="333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647402" y="4106328"/>
            <a:ext cx="1347421" cy="333971"/>
          </a:xfrm>
          <a:prstGeom prst="rect">
            <a:avLst/>
          </a:prstGeom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642896" y="5177865"/>
            <a:ext cx="1347421" cy="33397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292387"/>
            <a:ext cx="2509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kern="0" dirty="0" smtClean="0"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+mj-cs"/>
              </a:rPr>
              <a:t>Устный счёт.</a:t>
            </a:r>
            <a:endParaRPr lang="ru-RU" sz="3200" dirty="0">
              <a:latin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1332" y="3092600"/>
            <a:ext cx="2784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 smtClean="0"/>
              <a:t>2.   3 </a:t>
            </a:r>
            <a:r>
              <a:rPr lang="en-US" sz="2800" i="1" baseline="30000" dirty="0"/>
              <a:t>2+ log</a:t>
            </a:r>
            <a:r>
              <a:rPr lang="en-US" sz="2800" i="1" baseline="-25000" dirty="0"/>
              <a:t>3</a:t>
            </a:r>
            <a:r>
              <a:rPr lang="en-US" sz="2800" i="1" baseline="30000" dirty="0"/>
              <a:t>8 </a:t>
            </a:r>
            <a:r>
              <a:rPr lang="en-US" sz="2800" i="1" dirty="0"/>
              <a:t>;</a:t>
            </a: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72014" y="5046059"/>
            <a:ext cx="3367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 </a:t>
            </a:r>
            <a:r>
              <a:rPr lang="en-US" sz="2400" i="1" dirty="0" smtClean="0"/>
              <a:t>8</a:t>
            </a:r>
            <a:r>
              <a:rPr lang="en-US" dirty="0" smtClean="0"/>
              <a:t>. </a:t>
            </a:r>
            <a:r>
              <a:rPr lang="en-US" sz="2800" i="1" dirty="0" smtClean="0"/>
              <a:t>log </a:t>
            </a:r>
            <a:r>
              <a:rPr lang="ru-RU" sz="2800" i="1" baseline="-25000" dirty="0"/>
              <a:t>3</a:t>
            </a:r>
            <a:r>
              <a:rPr lang="ru-RU" sz="2800" i="1" dirty="0"/>
              <a:t> 25 : (</a:t>
            </a:r>
            <a:r>
              <a:rPr lang="en-US" sz="2800" i="1" dirty="0"/>
              <a:t>log</a:t>
            </a:r>
            <a:r>
              <a:rPr lang="ru-RU" sz="2800" i="1" baseline="-25000" dirty="0"/>
              <a:t>3</a:t>
            </a:r>
            <a:r>
              <a:rPr lang="ru-RU" sz="2800" i="1" dirty="0"/>
              <a:t> </a:t>
            </a:r>
            <a:r>
              <a:rPr lang="en-US" sz="2800" i="1" dirty="0"/>
              <a:t>5</a:t>
            </a:r>
            <a:r>
              <a:rPr lang="ru-RU" sz="2800" i="1" dirty="0"/>
              <a:t>)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145264" y="2218924"/>
            <a:ext cx="1000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7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145264" y="2236605"/>
            <a:ext cx="1347421" cy="333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2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ru-RU" i="1" dirty="0" smtClean="0"/>
                  <a:t>1</a:t>
                </a:r>
                <a:r>
                  <a:rPr lang="ru-RU" dirty="0" smtClean="0"/>
                  <a:t>. </a:t>
                </a:r>
                <a:r>
                  <a:rPr lang="en-US" i="1" dirty="0" smtClean="0"/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lg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(x+4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 - 4; +∞)</a:t>
                </a:r>
                <a:endParaRPr lang="ru-RU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5  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−11)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D(y) = ( 11; +∞)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7  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lit/>
                          </m:rPr>
                          <a:rPr lang="en-US" i="1">
                            <a:latin typeface="Cambria Math"/>
                          </a:rPr>
                          <m:t>|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−1|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D(y) = R\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ru-RU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ru-RU" i="1">
                            <a:latin typeface="Cambria Math"/>
                          </a:rPr>
                          <m:t>2   </m:t>
                        </m:r>
                      </m:sup>
                    </m:sSubSup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 5−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,</m:t>
                    </m:r>
                    <m:r>
                      <a:rPr lang="ru-RU" b="0" i="1" smtClean="0">
                        <a:latin typeface="Cambria Math"/>
                      </a:rPr>
                      <m:t>       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(- ∞;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lv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25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∪ (1;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+∞)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lvl="0" indent="-514350">
                  <a:buAutoNum type="arabicPeriod" startAt="3"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61" t="-2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50938" y="106740"/>
            <a:ext cx="739978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3200" kern="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Устный счёт.    2.</a:t>
            </a:r>
            <a:r>
              <a:rPr lang="ru-RU" sz="3200" dirty="0" smtClean="0">
                <a:latin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</a:rPr>
              <a:t>Найдите область </a:t>
            </a:r>
            <a:r>
              <a:rPr lang="ru-RU" sz="3200" dirty="0" smtClean="0">
                <a:latin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</a:rPr>
              <a:t>определения </a:t>
            </a:r>
            <a:r>
              <a:rPr lang="ru-RU" sz="3200" dirty="0">
                <a:latin typeface="Times New Roman" panose="02020603050405020304" pitchFamily="18" charset="0"/>
              </a:rPr>
              <a:t>логарифмической функции:</a:t>
            </a:r>
            <a:br>
              <a:rPr lang="ru-RU" sz="3200" dirty="0">
                <a:latin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9056" y="2132856"/>
            <a:ext cx="3313383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677108"/>
            <a:ext cx="3312368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70409" y="3284984"/>
            <a:ext cx="3362029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70410" y="3933056"/>
            <a:ext cx="3362028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581128"/>
            <a:ext cx="3384376" cy="64807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10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766" y="769441"/>
            <a:ext cx="7793037" cy="694407"/>
          </a:xfrm>
        </p:spPr>
        <p:txBody>
          <a:bodyPr/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Решите уравнение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4824536" cy="4176464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45+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90,                 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2.   </a:t>
            </a:r>
            <a:r>
              <a:rPr lang="en-US" i="1" dirty="0" smtClean="0">
                <a:latin typeface="Times New Roman" panose="02020603050405020304" pitchFamily="18" charset="0"/>
              </a:rPr>
              <a:t>ln 45 - ln x = ln 5,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 – 2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= 0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en-US" i="1" dirty="0" smtClean="0"/>
              <a:t>10</a:t>
            </a:r>
            <a:r>
              <a:rPr lang="en-US" i="1" baseline="30000" dirty="0" smtClean="0"/>
              <a:t> </a:t>
            </a:r>
            <a:r>
              <a:rPr lang="en-US" i="1" baseline="30000" dirty="0"/>
              <a:t>2lgx/3</a:t>
            </a:r>
            <a:r>
              <a:rPr lang="en-US" i="1" dirty="0"/>
              <a:t> =  – x</a:t>
            </a:r>
            <a:endParaRPr lang="ru-RU" dirty="0"/>
          </a:p>
          <a:p>
            <a:pPr marL="0" lv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en-US" i="1" dirty="0" smtClean="0"/>
              <a:t>7·5 </a:t>
            </a:r>
            <a:r>
              <a:rPr lang="en-US" i="1" baseline="30000" dirty="0"/>
              <a:t>l o </a:t>
            </a:r>
            <a:r>
              <a:rPr lang="en-US" i="1" baseline="30000" dirty="0" smtClean="0"/>
              <a:t>g</a:t>
            </a:r>
            <a:r>
              <a:rPr lang="en-US" i="1" baseline="-25000" dirty="0" smtClean="0"/>
              <a:t>5</a:t>
            </a:r>
            <a:r>
              <a:rPr lang="en-US" i="1" baseline="30000" dirty="0" smtClean="0"/>
              <a:t> </a:t>
            </a:r>
            <a:r>
              <a:rPr lang="en-US" i="1" baseline="30000" dirty="0"/>
              <a:t>x  </a:t>
            </a:r>
            <a:r>
              <a:rPr lang="en-US" i="1" dirty="0"/>
              <a:t>= 4x + 21,</a:t>
            </a:r>
            <a:endParaRPr lang="ru-RU" dirty="0"/>
          </a:p>
          <a:p>
            <a:pPr marL="0" lv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</a:endParaRPr>
          </a:p>
          <a:p>
            <a:pPr marL="514350" lvl="0" indent="-514350">
              <a:buFont typeface="Wingdings" pitchFamily="2" charset="2"/>
              <a:buAutoNum type="arabicPeriod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2060848"/>
            <a:ext cx="94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87092" y="2636912"/>
            <a:ext cx="1281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r>
              <a:rPr lang="ru-RU" dirty="0"/>
              <a:t>9; 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3244334"/>
            <a:ext cx="1223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r>
              <a:rPr lang="ru-RU" dirty="0"/>
              <a:t>7; 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4077072"/>
            <a:ext cx="885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53630" y="4941168"/>
            <a:ext cx="1151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r>
              <a:rPr lang="ru-RU" dirty="0"/>
              <a:t>7;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47999" y="2060848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10036" y="4379502"/>
            <a:ext cx="15392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нет решений;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43263" y="1916832"/>
            <a:ext cx="1368152" cy="5133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95562" y="4168593"/>
            <a:ext cx="130286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95562" y="3356992"/>
            <a:ext cx="1368152" cy="513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077864" y="2494703"/>
            <a:ext cx="1368152" cy="5133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77864" y="4869160"/>
            <a:ext cx="1368152" cy="51334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188640"/>
            <a:ext cx="2509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kern="0" dirty="0" smtClean="0"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Устный счёт.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0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766" y="769441"/>
            <a:ext cx="7793037" cy="694407"/>
          </a:xfrm>
        </p:spPr>
        <p:txBody>
          <a:bodyPr/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</a:rPr>
              <a:t>3. Решите уравнение</a:t>
            </a:r>
            <a:r>
              <a:rPr lang="en-US" sz="3200" dirty="0" smtClean="0">
                <a:latin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163576"/>
            <a:ext cx="7056785" cy="2280053"/>
          </a:xfrm>
        </p:spPr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en-US" i="1" dirty="0" smtClean="0"/>
              <a:t>8.  log </a:t>
            </a:r>
            <a:r>
              <a:rPr lang="en-US" i="1" baseline="-25000" dirty="0"/>
              <a:t>1/2</a:t>
            </a:r>
            <a:r>
              <a:rPr lang="en-US" i="1" dirty="0"/>
              <a:t>  (7 x  – 21</a:t>
            </a:r>
            <a:r>
              <a:rPr lang="en-US" i="1" dirty="0" smtClean="0"/>
              <a:t>)=  </a:t>
            </a:r>
            <a:r>
              <a:rPr lang="en-US" i="1" dirty="0"/>
              <a:t>log </a:t>
            </a:r>
            <a:r>
              <a:rPr lang="en-US" i="1" baseline="-25000" dirty="0"/>
              <a:t>1/2</a:t>
            </a:r>
            <a:r>
              <a:rPr lang="en-US" i="1" dirty="0"/>
              <a:t>  (6 x ),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92387"/>
            <a:ext cx="2509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kern="0" dirty="0" smtClean="0"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Устный счёт.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137071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sz="3600" i="1" dirty="0" smtClean="0"/>
              <a:t>9.  log</a:t>
            </a:r>
            <a:r>
              <a:rPr lang="en-US" sz="3600" i="1" baseline="-25000" dirty="0" smtClean="0"/>
              <a:t>3</a:t>
            </a:r>
            <a:r>
              <a:rPr lang="en-US" sz="3600" i="1" baseline="30000" dirty="0" smtClean="0"/>
              <a:t>2</a:t>
            </a:r>
            <a:r>
              <a:rPr lang="en-US" sz="3600" i="1" dirty="0" smtClean="0"/>
              <a:t>(5 </a:t>
            </a:r>
            <a:r>
              <a:rPr lang="en-US" sz="3600" i="1" dirty="0"/>
              <a:t>– x) </a:t>
            </a:r>
            <a:r>
              <a:rPr lang="ru-RU" sz="3600" i="1" dirty="0"/>
              <a:t>: (</a:t>
            </a:r>
            <a:r>
              <a:rPr lang="en-US" sz="3600" i="1" dirty="0"/>
              <a:t>x – 4)=0.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868802"/>
            <a:ext cx="5987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3200" i="1" dirty="0" smtClean="0"/>
              <a:t>6.  </a:t>
            </a:r>
            <a:r>
              <a:rPr lang="en-US" sz="3200" i="1" dirty="0" smtClean="0"/>
              <a:t>log </a:t>
            </a:r>
            <a:r>
              <a:rPr lang="en-US" sz="3200" i="1" baseline="-25000" dirty="0"/>
              <a:t>3</a:t>
            </a:r>
            <a:r>
              <a:rPr lang="en-US" sz="3200" i="1" dirty="0"/>
              <a:t>  (x + 1</a:t>
            </a:r>
            <a:r>
              <a:rPr lang="en-US" sz="3200" i="1" dirty="0" smtClean="0"/>
              <a:t>) </a:t>
            </a:r>
            <a:r>
              <a:rPr lang="en-US" sz="3200" i="1" baseline="30000" dirty="0" smtClean="0"/>
              <a:t>2</a:t>
            </a:r>
            <a:r>
              <a:rPr lang="en-US" sz="3200" i="1" dirty="0" smtClean="0"/>
              <a:t> </a:t>
            </a:r>
            <a:r>
              <a:rPr lang="en-US" sz="3200" i="1" dirty="0"/>
              <a:t>= 2,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2038079"/>
            <a:ext cx="2092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      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r>
              <a:rPr lang="ru-RU" dirty="0"/>
              <a:t>2; -4;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74095" y="2978911"/>
            <a:ext cx="1642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r>
              <a:rPr lang="ru-RU" dirty="0"/>
              <a:t>8; -10;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2537" y="4149080"/>
            <a:ext cx="1553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</a:t>
            </a:r>
            <a:r>
              <a:rPr lang="ru-RU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:</a:t>
            </a:r>
            <a:r>
              <a:rPr lang="en-US" dirty="0" smtClean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36296" y="5436768"/>
            <a:ext cx="827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 CYR"/>
                <a:ea typeface="Times New Roman"/>
                <a:cs typeface="Times New Roman"/>
              </a:rPr>
              <a:t>Ответ: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30571" y="4149080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21;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62537" y="5745764"/>
            <a:ext cx="14654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нет решений.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74095" y="2038079"/>
            <a:ext cx="1458345" cy="5988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74094" y="2864160"/>
            <a:ext cx="1458345" cy="598833"/>
          </a:xfrm>
          <a:prstGeom prst="rect">
            <a:avLst/>
          </a:prstGeom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088637" y="3974354"/>
            <a:ext cx="1458345" cy="5988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91920" y="5485485"/>
            <a:ext cx="1458345" cy="59883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2875002"/>
            <a:ext cx="5424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3200" i="1" dirty="0" smtClean="0"/>
              <a:t>7.   </a:t>
            </a:r>
            <a:r>
              <a:rPr lang="en-US" sz="3200" i="1" dirty="0" smtClean="0"/>
              <a:t>log </a:t>
            </a:r>
            <a:r>
              <a:rPr lang="en-US" sz="3200" i="1" baseline="-25000" dirty="0"/>
              <a:t>3</a:t>
            </a:r>
            <a:r>
              <a:rPr lang="en-US" sz="3200" i="1" dirty="0"/>
              <a:t>  |x + 1| = 2,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51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99592" y="214313"/>
                <a:ext cx="8044383" cy="1462087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Проверка домашней работы:</m:t>
                      </m:r>
                    </m:oMath>
                  </m:oMathPara>
                </a14:m>
                <a:endPara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99592" y="214313"/>
                <a:ext cx="8044383" cy="146208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2924944"/>
                <a:ext cx="7772400" cy="3639617"/>
              </a:xfr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= 1, 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   1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𝑙𝑔</m:t>
                        </m:r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100</m:t>
                        </m:r>
                      </m:sup>
                    </m:sSup>
                  </m:oMath>
                </a14:m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верно, следовательно,  х = 1 – корень уравнения;</a:t>
                </a:r>
              </a:p>
              <a:p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х ≠ 1, 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0, то по свойству </a:t>
                </a:r>
                <a:r>
                  <a:rPr lang="ru-RU" sz="2800" i="1" dirty="0">
                    <a:latin typeface="Times New Roman" panose="02020603050405020304" pitchFamily="18" charset="0"/>
                  </a:rPr>
                  <a:t>показательной функции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𝑓</m:t>
                        </m:r>
                        <m:r>
                          <a:rPr lang="ru-RU" sz="2800" i="1">
                            <a:latin typeface="Cambria Math"/>
                          </a:rPr>
                          <m:t>(</m:t>
                        </m:r>
                        <m:r>
                          <a:rPr lang="ru-RU" sz="2800" i="1">
                            <a:latin typeface="Cambria Math"/>
                          </a:rPr>
                          <m:t>𝑥</m:t>
                        </m:r>
                        <m:r>
                          <a:rPr lang="ru-RU" sz="2800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𝑔</m:t>
                        </m:r>
                        <m:r>
                          <a:rPr lang="ru-RU" sz="2800" i="1">
                            <a:latin typeface="Cambria Math"/>
                          </a:rPr>
                          <m:t>(</m:t>
                        </m:r>
                        <m:r>
                          <a:rPr lang="ru-RU" sz="2800" i="1">
                            <a:latin typeface="Cambria Math"/>
                          </a:rPr>
                          <m:t>𝑥</m:t>
                        </m:r>
                        <m:r>
                          <a:rPr lang="ru-RU" sz="2800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 ⇔</m:t>
                    </m:r>
                    <m:r>
                      <a:rPr lang="ru-RU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ru-RU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=</m:t>
                    </m:r>
                    <m:r>
                      <a:rPr lang="ru-RU" sz="28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ru-RU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 )</m:t>
                    </m:r>
                  </m:oMath>
                </a14:m>
                <a:r>
                  <a:rPr lang="ru-RU" sz="2800" i="1" dirty="0">
                    <a:latin typeface="Times New Roman" panose="02020603050405020304" pitchFamily="18" charset="0"/>
                  </a:rPr>
                  <a:t>  </a:t>
                </a:r>
                <a:endParaRPr lang="ru-RU" sz="2800" i="1" dirty="0" smtClean="0"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800" i="1" dirty="0">
                    <a:latin typeface="Times New Roman" panose="02020603050405020304" pitchFamily="18" charset="0"/>
                  </a:rPr>
                  <a:t> </a:t>
                </a:r>
                <a:r>
                  <a:rPr lang="ru-RU" sz="2800" i="1" dirty="0" smtClean="0">
                    <a:latin typeface="Times New Roman" panose="02020603050405020304" pitchFamily="18" charset="0"/>
                  </a:rPr>
                  <a:t>   получим    </a:t>
                </a:r>
                <a:r>
                  <a:rPr lang="en-US" sz="2800" i="1" dirty="0" err="1">
                    <a:latin typeface="Times New Roman" panose="02020603050405020304" pitchFamily="18" charset="0"/>
                  </a:rPr>
                  <a:t>lg</a:t>
                </a:r>
                <a:r>
                  <a:rPr lang="en-US" sz="2800" i="1" dirty="0">
                    <a:latin typeface="Times New Roman" panose="02020603050405020304" pitchFamily="18" charset="0"/>
                  </a:rPr>
                  <a:t> x </a:t>
                </a:r>
                <a:r>
                  <a:rPr lang="ru-RU" sz="2800" i="1" dirty="0">
                    <a:latin typeface="Times New Roman" panose="02020603050405020304" pitchFamily="18" charset="0"/>
                  </a:rPr>
                  <a:t>= 100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⇔</m:t>
                    </m:r>
                    <m:r>
                      <a:rPr lang="ru-RU" sz="2800" i="1">
                        <a:latin typeface="Cambria Math"/>
                      </a:rPr>
                      <m:t>𝑥</m:t>
                    </m:r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100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.</m:t>
                    </m:r>
                  </m:oMath>
                </a14:m>
                <a:endParaRPr lang="ru-RU" sz="2800" i="1" dirty="0">
                  <a:latin typeface="Times New Roman" panose="02020603050405020304" pitchFamily="18" charset="0"/>
                </a:endParaRPr>
              </a:p>
              <a:p>
                <a:r>
                  <a:rPr lang="ru-RU" sz="2800" i="1" dirty="0">
                    <a:latin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100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;1.</m:t>
                    </m:r>
                  </m:oMath>
                </a14:m>
                <a:endParaRPr lang="ru-RU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2924944"/>
                <a:ext cx="7772400" cy="3639617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411760" y="1988840"/>
                <a:ext cx="4707827" cy="82336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eqArr>
                            <m:eqArr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   №127 </m:t>
                              </m:r>
                              <m:d>
                                <m:d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ru-RU" sz="3200" i="1">
                                  <a:latin typeface="Cambria Math"/>
                                </a:rPr>
                                <m:t>.   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𝑙𝑔𝑥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100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988840"/>
                <a:ext cx="4707827" cy="8233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1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Проверка домашней работы:</m:t>
                      </m:r>
                    </m:oMath>
                  </m:oMathPara>
                </a14:m>
                <a:endParaRPr lang="ru-RU" sz="32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2017713"/>
                <a:ext cx="8199512" cy="4114800"/>
              </a:xfr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№127 (5)</m:t>
                    </m:r>
                    <m:r>
                      <m:rPr>
                        <m:nor/>
                      </m:rPr>
                      <a:rPr lang="ru-RU" sz="2800" dirty="0"/>
                      <m:t>.</m:t>
                    </m:r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   </m:t>
                        </m:r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ru-RU" sz="2800" i="1">
                                    <a:latin typeface="Cambria Math"/>
                                  </a:rPr>
                                  <m:t>8</m:t>
                                </m:r>
                              </m:sub>
                            </m:sSub>
                            <m:r>
                              <a:rPr lang="ru-RU" sz="28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⇔ 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⇔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⇔</m:t>
                        </m:r>
                        <m:r>
                          <a:rPr lang="ru-RU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 8 = −6 ⇔ 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−6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=8 ⇔</m:t>
                    </m:r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8</m:t>
                        </m:r>
                      </m:e>
                      <m:sup>
                        <m:box>
                          <m:boxPr>
                            <m:ctrlPr>
                              <a:rPr lang="ru-RU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a:rPr lang="ru-RU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box>
                      </m:sup>
                    </m:sSup>
                    <m:r>
                      <a:rPr lang="ru-RU" i="1">
                        <a:latin typeface="Cambria Math"/>
                      </a:rPr>
                      <m:t> ⇔</m:t>
                    </m:r>
                  </m:oMath>
                </a14:m>
                <a:r>
                  <a:rPr lang="ru-RU" dirty="0"/>
                  <a:t> </a:t>
                </a:r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⇔</m:t>
                    </m:r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>
                        <m:r>
                          <a:rPr lang="ru-RU" i="1">
                            <a:latin typeface="Cambria Math"/>
                          </a:rPr>
                          <m:t>6</m:t>
                        </m:r>
                      </m:deg>
                      <m:e>
                        <m:r>
                          <a:rPr lang="ru-RU" i="1">
                            <a:latin typeface="Cambria Math"/>
                          </a:rPr>
                          <m:t>1/8</m:t>
                        </m:r>
                      </m:e>
                    </m:rad>
                    <m:r>
                      <a:rPr lang="ru-RU" i="1">
                        <a:latin typeface="Cambria Math"/>
                      </a:rPr>
                      <m:t> ⇔</m:t>
                    </m:r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1/2</m:t>
                        </m:r>
                      </m:e>
                    </m:rad>
                    <m:r>
                      <a:rPr lang="ru-RU" i="1">
                        <a:latin typeface="Cambria Math"/>
                      </a:rPr>
                      <m:t>  ⇔</m:t>
                    </m:r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  <a:p>
                <a:r>
                  <a:rPr lang="ru-RU" dirty="0">
                    <a:latin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2017713"/>
                <a:ext cx="8199512" cy="41148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331640" y="260648"/>
                <a:ext cx="7344816" cy="1462087"/>
              </a:xfrm>
            </p:spPr>
            <p:txBody>
              <a:bodyPr/>
              <a:lstStyle/>
              <a:p>
                <a:r>
                  <a:rPr lang="ru-RU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классе:    </a:t>
                </a:r>
                <a:r>
                  <a:rPr lang="ru-RU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№1. </a:t>
                </a:r>
                <a:br>
                  <a:rPr lang="ru-RU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Определить при каких значениях параметра</a:t>
                </a:r>
                <a:r>
                  <a:rPr lang="ru-RU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 у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равнение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b="1" i="0" dirty="0" smtClean="0">
                    <a:latin typeface="Cambria Math"/>
                  </a:rPr>
                  <a:t>имеет единственное решение.</a:t>
                </a:r>
                <a:br>
                  <a:rPr lang="ru-RU" sz="2400" b="1" i="0" dirty="0" smtClean="0">
                    <a:latin typeface="Cambria Math"/>
                  </a:rPr>
                </a:b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31640" y="260648"/>
                <a:ext cx="7344816" cy="1462087"/>
              </a:xfrm>
              <a:blipFill rotWithShape="1">
                <a:blip r:embed="rId2"/>
                <a:stretch>
                  <a:fillRect l="-1245" t="-1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2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𝑎𝑥</m:t>
                        </m:r>
                        <m:r>
                          <a:rPr lang="ru-RU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4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115616" y="404662"/>
                <a:ext cx="7865045" cy="1512169"/>
              </a:xfrm>
            </p:spPr>
            <p:txBody>
              <a:bodyPr/>
              <a:lstStyle/>
              <a:p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                      </a:t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 </a:t>
                </a:r>
                <a:r>
                  <a:rPr lang="ru-RU" sz="32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№2</a:t>
                </a:r>
                <a:r>
                  <a:rPr lang="ru-RU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32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каждого значения параметра </a:t>
                </a:r>
                <a:r>
                  <a:rPr lang="ru-RU" sz="36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решить неравенство: </a:t>
                </a:r>
                <a14:m>
                  <m:oMath xmlns:m="http://schemas.openxmlformats.org/officeDocument/2006/math">
                    <m:r>
                      <a:rPr lang="ru-RU" sz="3600" b="1" i="1">
                        <a:latin typeface="Cambria Math"/>
                      </a:rPr>
                      <m:t>        </m:t>
                    </m:r>
                  </m:oMath>
                </a14:m>
                <a:r>
                  <a:rPr lang="ru-RU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15616" y="404662"/>
                <a:ext cx="7865045" cy="1512169"/>
              </a:xfrm>
              <a:blipFill rotWithShape="1">
                <a:blip r:embed="rId2"/>
                <a:stretch>
                  <a:fillRect l="-1163" t="-19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𝑎</m:t>
                        </m:r>
                        <m:r>
                          <a:rPr lang="ru-RU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𝑎</m:t>
                        </m:r>
                        <m:r>
                          <a:rPr lang="ru-RU" i="1">
                            <a:latin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&gt;2.       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</a:rPr>
                  <a:t>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699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Палитра</vt:lpstr>
      <vt:lpstr>Логарифмические уравнения и неравенства.</vt:lpstr>
      <vt:lpstr>1. Вычислите:</vt:lpstr>
      <vt:lpstr>Устный счёт.    2. Найдите область  определения логарифмической функции: </vt:lpstr>
      <vt:lpstr>3. Решите уравнение:</vt:lpstr>
      <vt:lpstr>3. Решите уравнение:</vt:lpstr>
      <vt:lpstr>Проверка домашней работы:</vt:lpstr>
      <vt:lpstr>Проверка домашней работы:</vt:lpstr>
      <vt:lpstr> В классе:    Задание №1.   Определить при каких значениях параметра а уравнение имеет единственное решение. </vt:lpstr>
      <vt:lpstr>                                                                                                                                                Задание №2.  Для каждого значения параметра а решить неравенство:           </vt:lpstr>
      <vt:lpstr>Самостоятельная работа.   Определить при каких значениях параметра а  уравнение имеет единственное решение.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уравнения.</dc:title>
  <dc:creator>Сергей</dc:creator>
  <cp:lastModifiedBy>Сергей</cp:lastModifiedBy>
  <cp:revision>55</cp:revision>
  <dcterms:created xsi:type="dcterms:W3CDTF">2014-11-30T03:48:25Z</dcterms:created>
  <dcterms:modified xsi:type="dcterms:W3CDTF">2015-01-25T04:28:35Z</dcterms:modified>
</cp:coreProperties>
</file>