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7" r:id="rId2"/>
    <p:sldId id="280" r:id="rId3"/>
    <p:sldId id="324" r:id="rId4"/>
    <p:sldId id="258" r:id="rId5"/>
    <p:sldId id="259" r:id="rId6"/>
    <p:sldId id="260" r:id="rId7"/>
    <p:sldId id="296" r:id="rId8"/>
    <p:sldId id="276" r:id="rId9"/>
    <p:sldId id="297" r:id="rId10"/>
    <p:sldId id="303" r:id="rId11"/>
    <p:sldId id="275" r:id="rId12"/>
    <p:sldId id="298" r:id="rId13"/>
    <p:sldId id="279" r:id="rId14"/>
    <p:sldId id="300" r:id="rId15"/>
    <p:sldId id="301" r:id="rId16"/>
    <p:sldId id="321" r:id="rId17"/>
    <p:sldId id="277" r:id="rId18"/>
    <p:sldId id="302" r:id="rId19"/>
    <p:sldId id="263" r:id="rId20"/>
    <p:sldId id="264" r:id="rId21"/>
    <p:sldId id="282" r:id="rId22"/>
    <p:sldId id="283" r:id="rId23"/>
    <p:sldId id="284" r:id="rId24"/>
    <p:sldId id="285" r:id="rId25"/>
    <p:sldId id="286" r:id="rId26"/>
    <p:sldId id="287" r:id="rId27"/>
    <p:sldId id="266" r:id="rId28"/>
    <p:sldId id="267" r:id="rId29"/>
    <p:sldId id="268" r:id="rId30"/>
    <p:sldId id="288" r:id="rId31"/>
    <p:sldId id="269" r:id="rId32"/>
    <p:sldId id="270" r:id="rId33"/>
    <p:sldId id="271" r:id="rId34"/>
    <p:sldId id="272" r:id="rId35"/>
    <p:sldId id="273" r:id="rId36"/>
    <p:sldId id="289" r:id="rId37"/>
    <p:sldId id="290" r:id="rId38"/>
    <p:sldId id="291" r:id="rId39"/>
    <p:sldId id="292" r:id="rId40"/>
    <p:sldId id="293" r:id="rId41"/>
    <p:sldId id="322" r:id="rId42"/>
    <p:sldId id="294" r:id="rId43"/>
    <p:sldId id="295" r:id="rId44"/>
    <p:sldId id="304" r:id="rId45"/>
    <p:sldId id="305" r:id="rId46"/>
    <p:sldId id="323" r:id="rId47"/>
    <p:sldId id="307" r:id="rId48"/>
    <p:sldId id="308" r:id="rId49"/>
    <p:sldId id="310" r:id="rId50"/>
    <p:sldId id="311" r:id="rId51"/>
    <p:sldId id="315" r:id="rId52"/>
    <p:sldId id="312" r:id="rId53"/>
    <p:sldId id="316" r:id="rId54"/>
    <p:sldId id="313" r:id="rId55"/>
    <p:sldId id="317" r:id="rId56"/>
    <p:sldId id="314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3" autoAdjust="0"/>
  </p:normalViewPr>
  <p:slideViewPr>
    <p:cSldViewPr>
      <p:cViewPr>
        <p:scale>
          <a:sx n="30" d="100"/>
          <a:sy n="30" d="100"/>
        </p:scale>
        <p:origin x="-22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C979-09E6-4ECA-ADE9-8036B910C88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AB3E-BA9C-4699-ADF6-187150EF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2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3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3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7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8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4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9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2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0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98" y="508030"/>
            <a:ext cx="8507288" cy="547260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730426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</a:rPr>
              <a:t>Новогодний</a:t>
            </a:r>
            <a:br>
              <a:rPr lang="ru-RU" sz="8000" b="1" dirty="0" smtClean="0">
                <a:solidFill>
                  <a:srgbClr val="FFC000"/>
                </a:solidFill>
              </a:rPr>
            </a:br>
            <a:r>
              <a:rPr lang="ru-RU" sz="7200" b="1" dirty="0" smtClean="0">
                <a:solidFill>
                  <a:srgbClr val="FFC000"/>
                </a:solidFill>
              </a:rPr>
              <a:t>математически</a:t>
            </a:r>
            <a:r>
              <a:rPr lang="ru-RU" sz="8000" b="1" dirty="0" smtClean="0">
                <a:solidFill>
                  <a:srgbClr val="FFC000"/>
                </a:solidFill>
              </a:rPr>
              <a:t>й  </a:t>
            </a:r>
            <a:r>
              <a:rPr lang="ru-RU" sz="8000" b="1" dirty="0">
                <a:solidFill>
                  <a:srgbClr val="FFC000"/>
                </a:solidFill>
              </a:rPr>
              <a:t>калейдоскоп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732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67544" y="4869159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4288" y="4321065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3216508adcc0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4581027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5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7906072" cy="554461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КОСТЮМ-</a:t>
            </a:r>
            <a:b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18288" indent="0" algn="ctr">
              <a:buNone/>
            </a:pP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ТРОЙКА</a:t>
            </a:r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69520" cy="187220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6807" y="49411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29207" y="50935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10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1"/>
            <a:ext cx="8050088" cy="4111351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6000" b="1" dirty="0">
                <a:solidFill>
                  <a:srgbClr val="FFFF00"/>
                </a:solidFill>
              </a:rPr>
              <a:t>Без чего не могут обойтись охотники, барабанщики </a:t>
            </a:r>
            <a:r>
              <a:rPr lang="ru-RU" sz="6000" b="1" dirty="0" smtClean="0">
                <a:solidFill>
                  <a:srgbClr val="FFFF00"/>
                </a:solidFill>
              </a:rPr>
              <a:t>  и </a:t>
            </a:r>
            <a:r>
              <a:rPr lang="ru-RU" sz="6000" b="1" dirty="0">
                <a:solidFill>
                  <a:srgbClr val="FFFF00"/>
                </a:solidFill>
              </a:rPr>
              <a:t>математики – </a:t>
            </a:r>
            <a:r>
              <a:rPr lang="ru-RU" sz="6000" b="1" dirty="0" smtClean="0">
                <a:solidFill>
                  <a:srgbClr val="FFFF00"/>
                </a:solidFill>
              </a:rPr>
              <a:t>?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5314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11560" y="465313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95936" y="518413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04248" y="518413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27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9480" cy="5242520"/>
          </a:xfrm>
        </p:spPr>
        <p:txBody>
          <a:bodyPr/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Без        дробей</a:t>
            </a: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7200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9807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39156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419872" y="506851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96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7978080" cy="5976664"/>
          </a:xfrm>
        </p:spPr>
        <p:txBody>
          <a:bodyPr>
            <a:normAutofit fontScale="25000" lnSpcReduction="20000"/>
          </a:bodyPr>
          <a:lstStyle/>
          <a:p>
            <a:pPr marL="18288" indent="0" algn="ctr">
              <a:buNone/>
            </a:pPr>
            <a:endParaRPr lang="ru-RU" sz="21600" b="1" dirty="0" smtClean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endParaRPr lang="ru-RU" sz="21600" b="1" dirty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r>
              <a:rPr lang="ru-RU" sz="24000" b="1" dirty="0" smtClean="0">
                <a:solidFill>
                  <a:srgbClr val="FFFF00"/>
                </a:solidFill>
              </a:rPr>
              <a:t>Названия  </a:t>
            </a:r>
            <a:r>
              <a:rPr lang="ru-RU" sz="24000" b="1" dirty="0">
                <a:solidFill>
                  <a:srgbClr val="FFFF00"/>
                </a:solidFill>
              </a:rPr>
              <a:t>каких растений  включают в себя цифры </a:t>
            </a:r>
            <a:r>
              <a:rPr lang="ru-RU" sz="24000" b="1" dirty="0" smtClean="0">
                <a:solidFill>
                  <a:srgbClr val="FFFF00"/>
                </a:solidFill>
              </a:rPr>
              <a:t>?</a:t>
            </a:r>
          </a:p>
          <a:p>
            <a:pPr marL="18288" indent="0" algn="ctr">
              <a:buNone/>
            </a:pPr>
            <a:endParaRPr lang="ru-RU" sz="21600" b="1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endParaRPr lang="ru-RU" sz="21600" b="1" dirty="0" smtClean="0">
              <a:solidFill>
                <a:srgbClr val="FFC000"/>
              </a:solidFill>
            </a:endParaRPr>
          </a:p>
          <a:p>
            <a:pPr marL="18288" indent="0">
              <a:buNone/>
            </a:pPr>
            <a:r>
              <a:rPr lang="ru-RU" sz="28800" b="1" dirty="0" smtClean="0">
                <a:solidFill>
                  <a:srgbClr val="FFC000"/>
                </a:solidFill>
              </a:rPr>
              <a:t>1000;      100</a:t>
            </a:r>
            <a:r>
              <a:rPr lang="ru-RU" sz="28800" b="1" dirty="0">
                <a:solidFill>
                  <a:srgbClr val="FFC000"/>
                </a:solidFill>
              </a:rPr>
              <a:t>;</a:t>
            </a:r>
          </a:p>
          <a:p>
            <a:pPr marL="18288" indent="0">
              <a:buNone/>
            </a:pPr>
            <a:endParaRPr lang="ru-RU" sz="7800" b="1" dirty="0">
              <a:solidFill>
                <a:srgbClr val="FFC000"/>
              </a:solidFill>
            </a:endParaRPr>
          </a:p>
          <a:p>
            <a:pPr marL="18288" indent="0">
              <a:buNone/>
            </a:pPr>
            <a:endParaRPr lang="ru-RU" sz="7800" b="1" dirty="0" smtClean="0">
              <a:solidFill>
                <a:srgbClr val="FFC000"/>
              </a:solidFill>
            </a:endParaRPr>
          </a:p>
          <a:p>
            <a:pPr marL="18288" indent="0">
              <a:buNone/>
            </a:pPr>
            <a:endParaRPr lang="ru-RU" sz="7800" b="1" dirty="0">
              <a:solidFill>
                <a:srgbClr val="FFC000"/>
              </a:solidFill>
            </a:endParaRPr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3456384"/>
          </a:xfrm>
        </p:spPr>
        <p:txBody>
          <a:bodyPr>
            <a:noAutofit/>
          </a:bodyPr>
          <a:lstStyle/>
          <a:p>
            <a:pPr algn="ctr"/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80312" y="479715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9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3960440"/>
          </a:xfrm>
        </p:spPr>
        <p:txBody>
          <a:bodyPr/>
          <a:lstStyle/>
          <a:p>
            <a:pPr algn="ctr"/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тысячелистник</a:t>
            </a:r>
            <a:b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44217" y="407717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067944" y="47571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65313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7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7"/>
            <a:ext cx="8064896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25504" cy="5976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6724" y="2967335"/>
            <a:ext cx="46105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столетник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627784" y="443711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618661" y="83671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77282" y="83671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4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5446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76" y="476672"/>
            <a:ext cx="7786364" cy="5314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676" y="2967335"/>
            <a:ext cx="8074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Золототысячник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7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496944" cy="5616623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</a:rPr>
              <a:t>цифра </a:t>
            </a:r>
            <a:r>
              <a:rPr lang="ru-RU" sz="6600" b="1" dirty="0">
                <a:solidFill>
                  <a:srgbClr val="FFFF00"/>
                </a:solidFill>
              </a:rPr>
              <a:t>в классном журнале?</a:t>
            </a:r>
            <a:r>
              <a:rPr lang="ru-RU" sz="6600" dirty="0">
                <a:solidFill>
                  <a:srgbClr val="FFFF00"/>
                </a:solidFill>
              </a:rPr>
              <a:t/>
            </a:r>
            <a:br>
              <a:rPr lang="ru-RU" sz="6600" dirty="0">
                <a:solidFill>
                  <a:srgbClr val="FFFF00"/>
                </a:solidFill>
              </a:rPr>
            </a:br>
            <a:endParaRPr lang="ru-RU" sz="6600" dirty="0"/>
          </a:p>
          <a:p>
            <a:pPr marL="18288" indent="0" algn="ctr">
              <a:buNone/>
            </a:pP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660232" y="359281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067944" y="515815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56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48872" cy="3611101"/>
          </a:xfrm>
        </p:spPr>
        <p:txBody>
          <a:bodyPr/>
          <a:lstStyle/>
          <a:p>
            <a:pPr algn="ctr"/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ОТМЕТКА</a:t>
            </a:r>
            <a:b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7200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403648" y="42930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2240" y="400410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23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68863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МАТЕМАТИЧЕСКАЯ      </a:t>
            </a: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РАЗМИНКА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85821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228184" y="54868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7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17674" cy="51845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Оптический прибор, в </a:t>
            </a:r>
            <a:br>
              <a:rPr lang="ru-RU" sz="4800" b="1" dirty="0">
                <a:solidFill>
                  <a:srgbClr val="FFC000"/>
                </a:solidFill>
              </a:rPr>
            </a:br>
            <a:r>
              <a:rPr lang="ru-RU" sz="4800" b="1" dirty="0">
                <a:solidFill>
                  <a:srgbClr val="FFC000"/>
                </a:solidFill>
              </a:rPr>
              <a:t>котором можно наблюдать </a:t>
            </a:r>
            <a:r>
              <a:rPr lang="ru-RU" sz="4800" b="1" dirty="0" smtClean="0">
                <a:solidFill>
                  <a:srgbClr val="FFC000"/>
                </a:solidFill>
              </a:rPr>
              <a:t>быстро</a:t>
            </a:r>
            <a:br>
              <a:rPr lang="ru-RU" sz="4800" b="1" dirty="0" smtClean="0">
                <a:solidFill>
                  <a:srgbClr val="FFC000"/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сменяющиеся   </a:t>
            </a:r>
            <a:r>
              <a:rPr lang="ru-RU" sz="4800" b="1" dirty="0">
                <a:solidFill>
                  <a:srgbClr val="FFC000"/>
                </a:solidFill>
              </a:rPr>
              <a:t>разнообразные цветные узоры.</a:t>
            </a:r>
            <a:br>
              <a:rPr lang="ru-RU" sz="4800" b="1" dirty="0">
                <a:solidFill>
                  <a:srgbClr val="FFC000"/>
                </a:solidFill>
              </a:rPr>
            </a:b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235453" cy="10801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Словарь    </a:t>
            </a:r>
            <a:r>
              <a:rPr lang="ru-RU" sz="4800" b="1" dirty="0" err="1">
                <a:solidFill>
                  <a:srgbClr val="FF0000"/>
                </a:solidFill>
              </a:rPr>
              <a:t>С.И.Ожегова</a:t>
            </a: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  <a:latin typeface="Calibri (Основной текст)"/>
            </a:endParaRPr>
          </a:p>
        </p:txBody>
      </p:sp>
      <p:pic>
        <p:nvPicPr>
          <p:cNvPr id="11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78090" y="5473590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62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2952328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endParaRPr lang="ru-RU" sz="120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  <a:effectLst/>
              </a:rPr>
              <a:t>1.  Как 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называется результат </a:t>
            </a:r>
            <a:r>
              <a:rPr lang="ru-RU" sz="4800" b="1" dirty="0" smtClean="0">
                <a:solidFill>
                  <a:srgbClr val="FFFF00"/>
                </a:solidFill>
                <a:effectLst/>
              </a:rPr>
              <a:t>    сложения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?</a:t>
            </a:r>
            <a:endParaRPr lang="ru-RU" sz="4800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7424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/>
              </a:rPr>
              <a:t>Для </a:t>
            </a:r>
            <a:r>
              <a:rPr lang="ru-RU" sz="4000" b="1" dirty="0" smtClean="0">
                <a:solidFill>
                  <a:srgbClr val="FFFF00"/>
                </a:solidFill>
                <a:effectLst/>
              </a:rPr>
              <a:t>команды  </a:t>
            </a:r>
            <a:br>
              <a:rPr lang="ru-RU" sz="4000" b="1" dirty="0" smtClean="0">
                <a:solidFill>
                  <a:srgbClr val="FFFF00"/>
                </a:solidFill>
                <a:effectLst/>
              </a:rPr>
            </a:br>
            <a:r>
              <a:rPr lang="ru-RU" sz="4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6000" b="1" dirty="0">
                <a:solidFill>
                  <a:srgbClr val="00B0F0"/>
                </a:solidFill>
                <a:effectLst/>
              </a:rPr>
              <a:t>«Снежинка»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300192" y="47335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601892" y="26064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4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8280920" cy="5839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20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1586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2</a:t>
            </a:r>
            <a:r>
              <a:rPr lang="ru-RU" sz="4800" b="1" dirty="0">
                <a:solidFill>
                  <a:srgbClr val="FFFF00"/>
                </a:solidFill>
              </a:rPr>
              <a:t>. Сколько минут в часе?</a:t>
            </a:r>
            <a:r>
              <a:rPr lang="ru-RU" sz="4800" dirty="0">
                <a:solidFill>
                  <a:srgbClr val="FFFF00"/>
                </a:solidFill>
              </a:rPr>
              <a:t/>
            </a:r>
            <a:br>
              <a:rPr lang="ru-RU" sz="4800" dirty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940152" y="453666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745057" y="35111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453650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effectLst/>
              </a:rPr>
            </a:br>
            <a:r>
              <a:rPr lang="ru-RU" sz="4800" b="1" dirty="0" smtClean="0">
                <a:solidFill>
                  <a:srgbClr val="FFFF00"/>
                </a:solidFill>
                <a:effectLst/>
              </a:rPr>
              <a:t>3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.  Как называется прибор измерения углов?</a:t>
            </a:r>
            <a:r>
              <a:rPr lang="ru-RU" sz="4800" dirty="0">
                <a:solidFill>
                  <a:srgbClr val="FFFF00"/>
                </a:solidFill>
                <a:effectLst/>
              </a:rPr>
              <a:t/>
            </a:r>
            <a:br>
              <a:rPr lang="ru-RU" sz="4800" dirty="0">
                <a:solidFill>
                  <a:srgbClr val="FFFF00"/>
                </a:solidFill>
                <a:effectLst/>
              </a:rPr>
            </a:br>
            <a:endParaRPr lang="ru-RU" sz="4800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275874" y="6926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45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5616624"/>
          </a:xfrm>
        </p:spPr>
        <p:txBody>
          <a:bodyPr/>
          <a:lstStyle/>
          <a:p>
            <a:pPr algn="ctr">
              <a:tabLst>
                <a:tab pos="98425" algn="l"/>
              </a:tabLst>
            </a:pPr>
            <a:r>
              <a:rPr lang="ru-RU" sz="5400" b="1" dirty="0">
                <a:solidFill>
                  <a:srgbClr val="FFFF00"/>
                </a:solidFill>
                <a:effectLst/>
              </a:rPr>
              <a:t>4. Назовите наименьшее  </a:t>
            </a:r>
            <a:br>
              <a:rPr lang="ru-RU" sz="5400" b="1" dirty="0">
                <a:solidFill>
                  <a:srgbClr val="FFFF00"/>
                </a:solidFill>
                <a:effectLst/>
              </a:rPr>
            </a:br>
            <a:r>
              <a:rPr lang="ru-RU" sz="5400" b="1" dirty="0">
                <a:solidFill>
                  <a:srgbClr val="FFFF00"/>
                </a:solidFill>
                <a:effectLst/>
              </a:rPr>
              <a:t>трёхзначное число?</a:t>
            </a:r>
            <a:r>
              <a:rPr lang="ru-RU" sz="5400" dirty="0">
                <a:solidFill>
                  <a:srgbClr val="FFFF00"/>
                </a:solidFill>
                <a:effectLst/>
              </a:rPr>
              <a:t/>
            </a:r>
            <a:br>
              <a:rPr lang="ru-RU" sz="5400" dirty="0">
                <a:solidFill>
                  <a:srgbClr val="FFFF00"/>
                </a:solidFill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67544" y="40466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04248" y="515719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6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632848" cy="3456384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/>
              </a:rPr>
              <a:t>5. Третий месяц летних каникул?</a:t>
            </a:r>
            <a:endParaRPr lang="ru-RU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90872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8965" y="469808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0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602932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6. Сколько </a:t>
            </a:r>
            <a:r>
              <a:rPr lang="ru-RU" sz="5400" b="1" dirty="0">
                <a:solidFill>
                  <a:srgbClr val="FFFF00"/>
                </a:solidFill>
              </a:rPr>
              <a:t>козлят было у </a:t>
            </a:r>
            <a:endParaRPr lang="ru-RU" sz="5400" b="1" dirty="0" smtClean="0">
              <a:solidFill>
                <a:srgbClr val="FFFF00"/>
              </a:solidFill>
            </a:endParaRP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многодетной </a:t>
            </a:r>
            <a:r>
              <a:rPr lang="ru-RU" sz="5400" b="1" dirty="0">
                <a:solidFill>
                  <a:srgbClr val="FFFF00"/>
                </a:solidFill>
              </a:rPr>
              <a:t>козы?</a:t>
            </a:r>
            <a:endParaRPr lang="ru-RU" sz="5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6480720"/>
          </a:xfrm>
        </p:spPr>
        <p:txBody>
          <a:bodyPr/>
          <a:lstStyle/>
          <a:p>
            <a:pPr algn="ctr"/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084168" y="18130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547664" y="465313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00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20688"/>
            <a:ext cx="8280920" cy="518457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srgbClr val="FFFF00"/>
                </a:solidFill>
                <a:effectLst/>
              </a:rPr>
              <a:t>7. Как 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называется</a:t>
            </a: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/>
              </a:rPr>
              <a:t>треугольник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, </a:t>
            </a:r>
            <a:endParaRPr lang="ru-RU" sz="54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/>
              </a:rPr>
              <a:t>у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которого 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2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стороны равны?</a:t>
            </a:r>
            <a:r>
              <a:rPr lang="ru-RU" sz="5400" dirty="0">
                <a:solidFill>
                  <a:srgbClr val="FFFF00"/>
                </a:solidFill>
                <a:effectLst/>
              </a:rPr>
              <a:t/>
            </a:r>
            <a:br>
              <a:rPr lang="ru-RU" sz="5400" dirty="0">
                <a:solidFill>
                  <a:srgbClr val="FFFF00"/>
                </a:solidFill>
                <a:effectLst/>
              </a:rPr>
            </a:b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568952" cy="237626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effectLst/>
              </a:rPr>
            </a:br>
            <a:r>
              <a:rPr lang="ru-RU" sz="5400" b="1" dirty="0">
                <a:solidFill>
                  <a:srgbClr val="FFFF00"/>
                </a:solidFill>
                <a:effectLst/>
              </a:rPr>
              <a:t/>
            </a:r>
            <a:br>
              <a:rPr lang="ru-RU" sz="5400" b="1" dirty="0">
                <a:solidFill>
                  <a:srgbClr val="FFFF00"/>
                </a:solidFill>
                <a:effectLst/>
              </a:rPr>
            </a:br>
            <a:r>
              <a:rPr lang="ru-RU" sz="5400" b="1" dirty="0" smtClean="0">
                <a:solidFill>
                  <a:srgbClr val="FFFF00"/>
                </a:solidFill>
                <a:effectLst/>
              </a:rPr>
              <a:t> </a:t>
            </a: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2930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14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40324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8. Часть прямой, ограниченной двумя точками?</a:t>
            </a:r>
            <a:br>
              <a:rPr lang="ru-RU" sz="5400" b="1" dirty="0">
                <a:solidFill>
                  <a:srgbClr val="FFFF00"/>
                </a:solidFill>
              </a:rPr>
            </a:b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07707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95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40324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9. Результаты вычитания</a:t>
            </a:r>
            <a:r>
              <a:rPr lang="ru-RU" b="1" dirty="0">
                <a:solidFill>
                  <a:srgbClr val="FFFF00"/>
                </a:solidFill>
              </a:rPr>
              <a:t>?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691680" y="42210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80312" y="26064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17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20880" cy="48965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10. Сколько сторон у квадрата?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547664" y="6206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660232" y="537321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0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8000" dirty="0">
                <a:solidFill>
                  <a:srgbClr val="FFFF00"/>
                </a:solidFill>
              </a:rPr>
              <a:t>Послание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Деда Мороза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55576" y="548680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494251" y="260648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95936" y="3284984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76672"/>
            <a:ext cx="7992888" cy="590465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endParaRPr lang="ru-RU" sz="5400" b="1" dirty="0" smtClean="0">
              <a:solidFill>
                <a:srgbClr val="00B0F0"/>
              </a:solidFill>
            </a:endParaRPr>
          </a:p>
          <a:p>
            <a:pPr marL="18288" indent="0" algn="ctr">
              <a:buNone/>
            </a:pPr>
            <a:endParaRPr lang="ru-RU" sz="5400" b="1" dirty="0">
              <a:solidFill>
                <a:srgbClr val="00B0F0"/>
              </a:solidFill>
            </a:endParaRP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00B0F0"/>
                </a:solidFill>
              </a:rPr>
              <a:t>«</a:t>
            </a:r>
            <a:r>
              <a:rPr lang="ru-RU" sz="5400" b="1" dirty="0">
                <a:solidFill>
                  <a:srgbClr val="00B0F0"/>
                </a:solidFill>
              </a:rPr>
              <a:t>СНЕГОВИК»</a:t>
            </a:r>
            <a:r>
              <a:rPr lang="ru-RU" sz="5400" dirty="0">
                <a:solidFill>
                  <a:srgbClr val="00B0F0"/>
                </a:solidFill>
              </a:rPr>
              <a:t/>
            </a:r>
            <a:br>
              <a:rPr lang="ru-RU" sz="5400" dirty="0">
                <a:solidFill>
                  <a:srgbClr val="00B0F0"/>
                </a:solidFill>
              </a:rPr>
            </a:br>
            <a:endParaRPr lang="ru-RU" sz="5400" dirty="0"/>
          </a:p>
          <a:p>
            <a:pPr lvl="0"/>
            <a:r>
              <a:rPr lang="ru-RU" dirty="0" smtClean="0">
                <a:effectLst/>
              </a:rPr>
              <a:t>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632848" cy="18722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5400" b="1" dirty="0">
                <a:solidFill>
                  <a:srgbClr val="FFC000"/>
                </a:solidFill>
              </a:rPr>
              <a:t>Для </a:t>
            </a:r>
            <a:r>
              <a:rPr lang="ru-RU" sz="5400" b="1" dirty="0" smtClean="0">
                <a:solidFill>
                  <a:srgbClr val="FFC000"/>
                </a:solidFill>
              </a:rPr>
              <a:t>команды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3568" y="486916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04248" y="544618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814270" y="4581792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3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569552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1</a:t>
            </a:r>
            <a:r>
              <a:rPr lang="ru-RU" sz="5400" b="1" dirty="0">
                <a:solidFill>
                  <a:srgbClr val="FFFF00"/>
                </a:solidFill>
              </a:rPr>
              <a:t>.  Как называется результат  умножения?</a:t>
            </a:r>
            <a:endParaRPr lang="ru-RU" sz="5400" dirty="0">
              <a:solidFill>
                <a:srgbClr val="FFFF00"/>
              </a:solidFill>
            </a:endParaRPr>
          </a:p>
          <a:p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0"/>
            <a:ext cx="8424936" cy="33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44208" y="508518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50815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740334" y="13394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50405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2.  Сколько секунд в минуте?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76256" y="106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486916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0" y="23647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22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676456" cy="37444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3.  </a:t>
            </a:r>
            <a:r>
              <a:rPr lang="ru-RU" sz="5400" b="1" dirty="0" smtClean="0">
                <a:solidFill>
                  <a:srgbClr val="FFFF00"/>
                </a:solidFill>
              </a:rPr>
              <a:t>Назовите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наибольшее </a:t>
            </a:r>
            <a:r>
              <a:rPr lang="ru-RU" sz="5400" b="1" dirty="0">
                <a:solidFill>
                  <a:srgbClr val="FFFF00"/>
                </a:solidFill>
              </a:rPr>
              <a:t>трёхзначное число? 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948264" y="6288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211960" y="530120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62884"/>
            <a:ext cx="8568953" cy="6392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1531" y="62884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2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1"/>
            <a:ext cx="8280920" cy="547260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srgbClr val="FFFF00"/>
                </a:solidFill>
              </a:rPr>
              <a:t>4. Последний месяц учебного года?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501317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596336" y="2790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4288" y="443615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5536" y="14614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16508adcc0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4293393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7512" cy="4824536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/>
              </a:rPr>
              <a:t>5. Единица измерения углов?</a:t>
            </a:r>
            <a:r>
              <a:rPr lang="ru-RU" sz="5400" dirty="0">
                <a:solidFill>
                  <a:srgbClr val="FFFF00"/>
                </a:solidFill>
                <a:effectLst/>
              </a:rPr>
              <a:t/>
            </a:r>
            <a:br>
              <a:rPr lang="ru-RU" sz="5400" dirty="0">
                <a:solidFill>
                  <a:srgbClr val="FFFF00"/>
                </a:solidFill>
                <a:effectLst/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67544" y="26064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2240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5536" y="4870786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5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432048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6. Первый месяц зимы?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15616" y="90872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847874" y="32850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23937" y="501317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23937" y="212833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5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565464" cy="216024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7. Сколько сторон у прямоугольника?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2210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08863" y="4506226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24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206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8. Сколько </a:t>
            </a:r>
            <a:r>
              <a:rPr lang="ru-RU" sz="5400" b="1" dirty="0">
                <a:solidFill>
                  <a:srgbClr val="FFFF00"/>
                </a:solidFill>
              </a:rPr>
              <a:t>гласных в русском алфавите</a:t>
            </a:r>
            <a:r>
              <a:rPr lang="ru-RU" sz="5400" b="1" dirty="0" smtClean="0">
                <a:solidFill>
                  <a:srgbClr val="FFFF00"/>
                </a:solidFill>
              </a:rPr>
              <a:t>?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2240" y="437284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27584" y="434919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466443" y="4293393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39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784976" cy="547260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9. Сколько  месяцев в году?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259632" y="47667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452320" y="49411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11569" y="490175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834675" y="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189304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651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460" y="213348"/>
            <a:ext cx="8208912" cy="6336704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4000" dirty="0">
                <a:effectLst/>
              </a:rPr>
              <a:t>- </a:t>
            </a:r>
            <a:endParaRPr lang="ru-RU" sz="4000" dirty="0" smtClean="0">
              <a:effectLst/>
            </a:endParaRPr>
          </a:p>
          <a:p>
            <a:pPr marL="18288" indent="0" algn="ctr">
              <a:buNone/>
            </a:pPr>
            <a:r>
              <a:rPr lang="ru-RU" sz="4300" b="1" dirty="0" smtClean="0">
                <a:solidFill>
                  <a:srgbClr val="FFFF00"/>
                </a:solidFill>
                <a:effectLst/>
              </a:rPr>
              <a:t>Дорогие</a:t>
            </a:r>
            <a:r>
              <a:rPr lang="ru-RU" sz="4300" b="1" dirty="0">
                <a:solidFill>
                  <a:srgbClr val="FFFF00"/>
                </a:solidFill>
                <a:effectLst/>
              </a:rPr>
              <a:t>, </a:t>
            </a:r>
            <a:r>
              <a:rPr lang="ru-RU" sz="4300" b="1" dirty="0" smtClean="0">
                <a:solidFill>
                  <a:srgbClr val="FFFF00"/>
                </a:solidFill>
                <a:effectLst/>
              </a:rPr>
              <a:t>ребята</a:t>
            </a:r>
            <a:r>
              <a:rPr lang="ru-RU" sz="4300" b="1" dirty="0">
                <a:solidFill>
                  <a:srgbClr val="FFFF00"/>
                </a:solidFill>
                <a:effectLst/>
              </a:rPr>
              <a:t>!</a:t>
            </a:r>
            <a:br>
              <a:rPr lang="ru-RU" sz="4300" b="1" dirty="0">
                <a:solidFill>
                  <a:srgbClr val="FFFF00"/>
                </a:solidFill>
                <a:effectLst/>
              </a:rPr>
            </a:br>
            <a:r>
              <a:rPr lang="ru-RU" sz="4300" b="1" dirty="0">
                <a:solidFill>
                  <a:srgbClr val="FFFF00"/>
                </a:solidFill>
                <a:effectLst/>
              </a:rPr>
              <a:t>Выполнив все задания, вы сможете зажечь огни на Новогодней ёлке.</a:t>
            </a:r>
            <a:endParaRPr lang="ru-RU" sz="43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pPr marL="18288" indent="0" algn="ctr">
              <a:buNone/>
            </a:pPr>
            <a:endParaRPr lang="ru-RU" sz="4000" b="1" dirty="0">
              <a:solidFill>
                <a:srgbClr val="FFC000"/>
              </a:solidFill>
              <a:cs typeface="Aharoni" pitchFamily="2" charset="-79"/>
            </a:endParaRPr>
          </a:p>
          <a:p>
            <a:pPr marL="18288" indent="0" algn="ctr">
              <a:buNone/>
            </a:pPr>
            <a:r>
              <a:rPr lang="ru-RU" sz="4400" b="1" dirty="0" smtClean="0">
                <a:solidFill>
                  <a:srgbClr val="00B0F0"/>
                </a:solidFill>
                <a:cs typeface="Aharoni" pitchFamily="2" charset="-79"/>
              </a:rPr>
              <a:t>Ёлка </a:t>
            </a:r>
            <a:r>
              <a:rPr lang="ru-RU" sz="4400" b="1" dirty="0">
                <a:solidFill>
                  <a:srgbClr val="00B0F0"/>
                </a:solidFill>
                <a:cs typeface="Aharoni" pitchFamily="2" charset="-79"/>
              </a:rPr>
              <a:t>наша не в песке,</a:t>
            </a:r>
          </a:p>
          <a:p>
            <a:pPr marL="18288" indent="0" algn="ctr">
              <a:buNone/>
            </a:pPr>
            <a:r>
              <a:rPr lang="ru-RU" sz="4400" b="1" dirty="0">
                <a:solidFill>
                  <a:srgbClr val="00B0F0"/>
                </a:solidFill>
                <a:cs typeface="Aharoni" pitchFamily="2" charset="-79"/>
              </a:rPr>
              <a:t>В нашем классе на столе.</a:t>
            </a:r>
          </a:p>
          <a:p>
            <a:pPr marL="18288" indent="0" algn="ctr">
              <a:buNone/>
            </a:pPr>
            <a:r>
              <a:rPr lang="ru-RU" sz="4400" b="1" dirty="0">
                <a:solidFill>
                  <a:srgbClr val="00B0F0"/>
                </a:solidFill>
                <a:cs typeface="Aharoni" pitchFamily="2" charset="-79"/>
              </a:rPr>
              <a:t>Результатов чтоб добиться, </a:t>
            </a:r>
          </a:p>
          <a:p>
            <a:pPr marL="18288" indent="0" algn="ctr">
              <a:buNone/>
            </a:pPr>
            <a:r>
              <a:rPr lang="ru-RU" sz="4400" b="1" dirty="0">
                <a:solidFill>
                  <a:srgbClr val="00B0F0"/>
                </a:solidFill>
                <a:cs typeface="Aharoni" pitchFamily="2" charset="-79"/>
              </a:rPr>
              <a:t>Вам придётся потрудиться.</a:t>
            </a:r>
          </a:p>
          <a:p>
            <a:pPr marL="18288" indent="0" algn="ctr">
              <a:buNone/>
            </a:pPr>
            <a:r>
              <a:rPr lang="ru-RU" sz="4400" b="1" dirty="0">
                <a:solidFill>
                  <a:srgbClr val="00B0F0"/>
                </a:solidFill>
                <a:cs typeface="Aharoni" pitchFamily="2" charset="-79"/>
              </a:rPr>
              <a:t>С </a:t>
            </a:r>
            <a:r>
              <a:rPr lang="ru-RU" sz="4400" b="1" dirty="0" smtClean="0">
                <a:solidFill>
                  <a:srgbClr val="00B0F0"/>
                </a:solidFill>
                <a:cs typeface="Aharoni" pitchFamily="2" charset="-79"/>
              </a:rPr>
              <a:t>уважением,  </a:t>
            </a:r>
            <a:r>
              <a:rPr lang="ru-RU" sz="4400" b="1" dirty="0">
                <a:solidFill>
                  <a:srgbClr val="00B0F0"/>
                </a:solidFill>
                <a:cs typeface="Aharoni" pitchFamily="2" charset="-79"/>
              </a:rPr>
              <a:t>Дед </a:t>
            </a:r>
            <a:r>
              <a:rPr lang="ru-RU" sz="4400" b="1" dirty="0" smtClean="0">
                <a:solidFill>
                  <a:srgbClr val="00B0F0"/>
                </a:solidFill>
                <a:cs typeface="Aharoni" pitchFamily="2" charset="-79"/>
              </a:rPr>
              <a:t>Мороз.</a:t>
            </a:r>
            <a:endParaRPr lang="ru-RU" sz="4400" b="1" dirty="0">
              <a:solidFill>
                <a:srgbClr val="00B0F0"/>
              </a:solidFill>
              <a:cs typeface="Aharoni" pitchFamily="2" charset="-79"/>
            </a:endParaRPr>
          </a:p>
          <a:p>
            <a:endParaRPr lang="ru-RU" sz="4000" b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944216"/>
          </a:xfrm>
        </p:spPr>
        <p:txBody>
          <a:bodyPr/>
          <a:lstStyle/>
          <a:p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596336" y="2229175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51520" y="-56003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251520" y="2517306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87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5"/>
            <a:ext cx="7704856" cy="453650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srgbClr val="FFFF00"/>
                </a:solidFill>
              </a:rPr>
              <a:t>10. Как называется инструмент для построения  окружности?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algn="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4288" y="420488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449454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85801"/>
            <a:ext cx="7776864" cy="54074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1268760"/>
            <a:ext cx="9229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Таблица  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Умножения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7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4"/>
            <a:ext cx="7992888" cy="4752528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14400" b="1" dirty="0" smtClean="0">
                <a:solidFill>
                  <a:srgbClr val="FFFF00"/>
                </a:solidFill>
                <a:effectLst/>
              </a:rPr>
              <a:t>              </a:t>
            </a: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						</a:t>
            </a:r>
            <a:endParaRPr lang="ru-RU" sz="14400" dirty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14400" b="1" dirty="0" smtClean="0">
                <a:solidFill>
                  <a:srgbClr val="FFFF00"/>
                </a:solidFill>
                <a:effectLst/>
              </a:rPr>
              <a:t>                                 </a:t>
            </a:r>
          </a:p>
          <a:p>
            <a:pPr marL="18288" indent="0" algn="ctr">
              <a:buNone/>
            </a:pP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5 х 9 =…     </a:t>
            </a:r>
            <a:r>
              <a:rPr lang="ru-RU" sz="14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Ю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	              </a:t>
            </a:r>
            <a:endParaRPr lang="ru-RU" sz="144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14400" b="1" dirty="0" smtClean="0">
                <a:solidFill>
                  <a:srgbClr val="FFFF00"/>
                </a:solidFill>
                <a:effectLst/>
              </a:rPr>
              <a:t>              9 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х 10 = </a:t>
            </a:r>
            <a:r>
              <a:rPr lang="ru-RU" sz="14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 Ж 	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			</a:t>
            </a:r>
          </a:p>
          <a:p>
            <a:pPr marL="18288" indent="0" algn="ctr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	</a:t>
            </a:r>
          </a:p>
          <a:p>
            <a:pPr marL="18288" indent="0" algn="ctr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14400" b="1" dirty="0" smtClean="0">
                <a:solidFill>
                  <a:srgbClr val="FFFF00"/>
                </a:solidFill>
                <a:effectLst/>
              </a:rPr>
              <a:t>                 9 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х 9 = </a:t>
            </a:r>
            <a:r>
              <a:rPr lang="ru-RU" sz="1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…   Е	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				</a:t>
            </a:r>
          </a:p>
          <a:p>
            <a:pPr marL="18288" indent="0" algn="ctr">
              <a:buNone/>
            </a:pPr>
            <a:r>
              <a:rPr lang="ru-RU" sz="14400" b="1" dirty="0" smtClean="0">
                <a:solidFill>
                  <a:srgbClr val="FFFF00"/>
                </a:solidFill>
                <a:effectLst/>
              </a:rPr>
              <a:t>6 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х 8 = </a:t>
            </a:r>
            <a:r>
              <a:rPr lang="ru-RU" sz="14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   А	</a:t>
            </a:r>
            <a:r>
              <a:rPr lang="ru-RU" sz="14400" b="1" dirty="0">
                <a:solidFill>
                  <a:srgbClr val="FFFF00"/>
                </a:solidFill>
                <a:effectLst/>
              </a:rPr>
              <a:t>	               </a:t>
            </a:r>
            <a:endParaRPr lang="ru-RU" sz="144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8 х 7 = …  </a:t>
            </a:r>
            <a:r>
              <a:rPr lang="ru-RU" sz="14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</a:t>
            </a:r>
          </a:p>
          <a:p>
            <a:pPr marL="18288" indent="0" algn="ctr">
              <a:buNone/>
            </a:pPr>
            <a:endParaRPr lang="ru-RU" sz="144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				</a:t>
            </a:r>
          </a:p>
          <a:p>
            <a:pPr marL="18288" indent="0" algn="ctr">
              <a:buNone/>
            </a:pPr>
            <a:endParaRPr lang="ru-RU" sz="14400" b="1" dirty="0" smtClean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sz="14400" b="1" dirty="0" smtClean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876800"/>
            <a:ext cx="8321040" cy="16485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   90</a:t>
            </a:r>
            <a:r>
              <a:rPr lang="ru-RU" b="1" dirty="0">
                <a:solidFill>
                  <a:srgbClr val="FF0000"/>
                </a:solidFill>
                <a:effectLst/>
              </a:rPr>
              <a:t>;   81;   56;   48;     45;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0" y="169792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596336" y="11824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396733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6710"/>
            <a:ext cx="8892480" cy="6771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1"/>
            <a:ext cx="648071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ЖЕЛАЮ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99093" y="1698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80312" y="8671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595069" y="4380102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85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3600" y="685801"/>
            <a:ext cx="6110808" cy="3823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14;  27;  12;  25;  4;  40;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594" y="188840"/>
            <a:ext cx="85098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			</a:t>
            </a:r>
            <a:r>
              <a:rPr lang="ru-RU" sz="4000" b="1" dirty="0" smtClean="0">
                <a:solidFill>
                  <a:srgbClr val="FFFF00"/>
                </a:solidFill>
              </a:rPr>
              <a:t>2 </a:t>
            </a:r>
            <a:r>
              <a:rPr lang="ru-RU" sz="4000" b="1" dirty="0">
                <a:solidFill>
                  <a:srgbClr val="FFFF00"/>
                </a:solidFill>
              </a:rPr>
              <a:t>х 7 = …  Х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			</a:t>
            </a:r>
            <a:r>
              <a:rPr lang="ru-RU" sz="4000" b="1" dirty="0" smtClean="0">
                <a:solidFill>
                  <a:srgbClr val="FFFF00"/>
                </a:solidFill>
              </a:rPr>
              <a:t>5х </a:t>
            </a:r>
            <a:r>
              <a:rPr lang="ru-RU" sz="4000" b="1" dirty="0">
                <a:solidFill>
                  <a:srgbClr val="FFFF00"/>
                </a:solidFill>
              </a:rPr>
              <a:t>5  =… </a:t>
            </a:r>
            <a:r>
              <a:rPr lang="ru-RU" sz="4000" b="1" dirty="0" smtClean="0">
                <a:solidFill>
                  <a:srgbClr val="FFFF00"/>
                </a:solidFill>
              </a:rPr>
              <a:t>  </a:t>
            </a:r>
            <a:r>
              <a:rPr lang="ru-RU" sz="4000" b="1" dirty="0">
                <a:solidFill>
                  <a:srgbClr val="FFFF00"/>
                </a:solidFill>
              </a:rPr>
              <a:t>П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	</a:t>
            </a:r>
            <a:r>
              <a:rPr lang="ru-RU" sz="4000" b="1" dirty="0" smtClean="0">
                <a:solidFill>
                  <a:srgbClr val="FFFF00"/>
                </a:solidFill>
              </a:rPr>
              <a:t>              2 </a:t>
            </a:r>
            <a:r>
              <a:rPr lang="ru-RU" sz="4000" b="1" dirty="0">
                <a:solidFill>
                  <a:srgbClr val="FFFF00"/>
                </a:solidFill>
              </a:rPr>
              <a:t>х 2 =…  </a:t>
            </a:r>
            <a:r>
              <a:rPr lang="ru-RU" sz="4000" b="1" dirty="0" smtClean="0">
                <a:solidFill>
                  <a:srgbClr val="FFFF00"/>
                </a:solidFill>
              </a:rPr>
              <a:t>   </a:t>
            </a:r>
            <a:r>
              <a:rPr lang="ru-RU" sz="4000" b="1" dirty="0">
                <a:solidFill>
                  <a:srgbClr val="FFFF00"/>
                </a:solidFill>
              </a:rPr>
              <a:t>!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	</a:t>
            </a:r>
            <a:r>
              <a:rPr lang="ru-RU" sz="4000" b="1" dirty="0" smtClean="0">
                <a:solidFill>
                  <a:srgbClr val="FFFF00"/>
                </a:solidFill>
              </a:rPr>
              <a:t>               5 </a:t>
            </a:r>
            <a:r>
              <a:rPr lang="ru-RU" sz="4000" b="1" dirty="0">
                <a:solidFill>
                  <a:srgbClr val="FFFF00"/>
                </a:solidFill>
              </a:rPr>
              <a:t>х 8 = …  У                 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	</a:t>
            </a:r>
            <a:r>
              <a:rPr lang="ru-RU" sz="4000" b="1" dirty="0" smtClean="0">
                <a:solidFill>
                  <a:srgbClr val="FFFF00"/>
                </a:solidFill>
              </a:rPr>
              <a:t>              3 </a:t>
            </a:r>
            <a:r>
              <a:rPr lang="ru-RU" sz="4000" b="1" dirty="0">
                <a:solidFill>
                  <a:srgbClr val="FFFF00"/>
                </a:solidFill>
              </a:rPr>
              <a:t>х 4 = …   А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			3 х 9 = …  С</a:t>
            </a:r>
            <a:endParaRPr lang="ru-RU" sz="4000" dirty="0">
              <a:solidFill>
                <a:srgbClr val="FFFF00"/>
              </a:solidFill>
            </a:endParaRPr>
          </a:p>
          <a:p>
            <a:r>
              <a:rPr lang="ru-RU" sz="4000" b="1" dirty="0"/>
              <a:t>	</a:t>
            </a:r>
            <a:endParaRPr lang="ru-RU" sz="4000" b="1" dirty="0" smtClean="0"/>
          </a:p>
          <a:p>
            <a:r>
              <a:rPr lang="ru-RU" sz="4000" b="1" dirty="0"/>
              <a:t>				</a:t>
            </a:r>
            <a:endParaRPr lang="ru-RU" sz="4000" b="1" dirty="0" smtClean="0"/>
          </a:p>
          <a:p>
            <a:r>
              <a:rPr lang="ru-RU" sz="4000" b="1" dirty="0" smtClean="0"/>
              <a:t>  </a:t>
            </a:r>
            <a:endParaRPr lang="ru-RU" sz="4000" dirty="0">
              <a:effectLst/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956385" y="18884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94594" y="5026736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7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456" y="606430"/>
            <a:ext cx="7565464" cy="3528392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rgbClr val="FFC000"/>
                </a:solidFill>
              </a:rPr>
              <a:t>УСПЕХА!</a:t>
            </a:r>
            <a:endParaRPr lang="ru-RU" sz="9600" b="1" dirty="0">
              <a:solidFill>
                <a:srgbClr val="FFC0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847874" y="49411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835696" y="55179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33" y="486916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668344" y="55179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5191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7472" cy="5314528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C000"/>
                </a:solidFill>
              </a:rPr>
              <a:t/>
            </a:r>
            <a:br>
              <a:rPr lang="ru-RU" sz="7200" b="1" dirty="0" smtClean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 smtClean="0">
                <a:solidFill>
                  <a:srgbClr val="FFC000"/>
                </a:solidFill>
              </a:rPr>
              <a:t>     Конкурс </a:t>
            </a: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 smtClean="0">
                <a:solidFill>
                  <a:srgbClr val="FFC000"/>
                </a:solidFill>
              </a:rPr>
              <a:t> «</a:t>
            </a:r>
            <a:r>
              <a:rPr lang="ru-RU" sz="7200" b="1" dirty="0">
                <a:solidFill>
                  <a:srgbClr val="FFC000"/>
                </a:solidFill>
              </a:rPr>
              <a:t>Художников»</a:t>
            </a:r>
            <a:r>
              <a:rPr lang="ru-RU" sz="7200" dirty="0">
                <a:solidFill>
                  <a:srgbClr val="FFC000"/>
                </a:solidFill>
                <a:effectLst/>
              </a:rPr>
              <a:t/>
            </a:r>
            <a:br>
              <a:rPr lang="ru-RU" sz="7200" dirty="0">
                <a:solidFill>
                  <a:srgbClr val="FFC000"/>
                </a:solidFill>
                <a:effectLst/>
              </a:rPr>
            </a:br>
            <a:endParaRPr lang="ru-RU" sz="7200" dirty="0"/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50070" y="79200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259632" y="49411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76" name="01 -17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284538" y="47339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822575" y="30099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926362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</a:rPr>
              <a:t>Что в </a:t>
            </a:r>
            <a:r>
              <a:rPr lang="ru-RU" sz="8000" b="1" dirty="0" smtClean="0">
                <a:solidFill>
                  <a:srgbClr val="FFFF00"/>
                </a:solidFill>
              </a:rPr>
              <a:t>чёрном</a:t>
            </a:r>
          </a:p>
          <a:p>
            <a:pPr algn="ctr"/>
            <a:r>
              <a:rPr lang="ru-RU" sz="8000" b="1" dirty="0">
                <a:solidFill>
                  <a:srgbClr val="FFFF00"/>
                </a:solidFill>
              </a:rPr>
              <a:t>ящике</a:t>
            </a:r>
            <a:r>
              <a:rPr lang="ru-RU" sz="8000" b="1" dirty="0" smtClean="0">
                <a:solidFill>
                  <a:srgbClr val="FFFF00"/>
                </a:solidFill>
              </a:rPr>
              <a:t>?</a:t>
            </a:r>
            <a:endParaRPr lang="ru-RU" sz="8000" dirty="0">
              <a:solidFill>
                <a:srgbClr val="FFFF00"/>
              </a:solidFill>
            </a:endParaRPr>
          </a:p>
          <a:p>
            <a:pPr algn="ctr"/>
            <a:endParaRPr lang="ru-RU" sz="7200" dirty="0">
              <a:effectLst/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740334" y="191683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8063" y="406720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4955341" y="4255754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2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031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sz="8000" b="1" dirty="0" smtClean="0">
                <a:solidFill>
                  <a:srgbClr val="FFFF00"/>
                </a:solidFill>
              </a:rPr>
              <a:t>Расшифруй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 задание</a:t>
            </a:r>
          </a:p>
          <a:p>
            <a:r>
              <a:rPr lang="ru-RU" sz="8000" b="1" dirty="0" smtClean="0"/>
              <a:t> </a:t>
            </a:r>
          </a:p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Снежинки»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39570" y="244686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80312" y="244686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28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626469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8000" b="1" dirty="0">
                <a:solidFill>
                  <a:srgbClr val="FFFF00"/>
                </a:solidFill>
              </a:rPr>
              <a:t>«Разминка - смешинка»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25504" cy="5616624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00B050"/>
                </a:solidFill>
              </a:rPr>
              <a:t/>
            </a:r>
            <a:br>
              <a:rPr lang="ru-RU" sz="5400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331639" y="1196752"/>
            <a:ext cx="7344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60775" y="33265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09268" y="4581128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20272" y="4581128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004047" y="408294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79468" y="620489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707060" y="5406449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9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ogentry-14-11973348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1482533" y="-765857"/>
            <a:ext cx="5489279" cy="74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2967334"/>
            <a:ext cx="309634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0 1</a:t>
            </a:r>
            <a:endParaRPr lang="ru-RU" sz="1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674805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b="1" dirty="0" smtClean="0">
                <a:solidFill>
                  <a:srgbClr val="FF0000"/>
                </a:solidFill>
              </a:rPr>
              <a:t>МЧС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ogentry-14-11973348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533155" y="-999939"/>
            <a:ext cx="5767358" cy="78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5276" y="2276872"/>
            <a:ext cx="317294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02</a:t>
            </a:r>
            <a:endParaRPr lang="ru-RU" sz="19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418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 smtClean="0"/>
          </a:p>
          <a:p>
            <a:r>
              <a:rPr lang="ru-RU" sz="9600" b="1" dirty="0" smtClean="0">
                <a:solidFill>
                  <a:schemeClr val="tx2">
                    <a:lumMod val="90000"/>
                  </a:schemeClr>
                </a:solidFill>
              </a:rPr>
              <a:t>ПОЛИЦИЯ</a:t>
            </a:r>
            <a:endParaRPr lang="ru-RU" sz="9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ogentry-14-11973348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425092" y="-1412281"/>
            <a:ext cx="7224878" cy="78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1844824"/>
            <a:ext cx="424847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99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03</a:t>
            </a:r>
            <a:endParaRPr lang="ru-RU" sz="19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661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412776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СКОРАЯ </a:t>
            </a:r>
            <a:r>
              <a:rPr lang="ru-RU" sz="8000" b="1" dirty="0" smtClean="0">
                <a:solidFill>
                  <a:srgbClr val="FF0000"/>
                </a:solidFill>
              </a:rPr>
              <a:t>ПОМОЩЬ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ogentry-14-11973348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986605" y="-828197"/>
            <a:ext cx="7170795" cy="72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132856"/>
            <a:ext cx="399318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112</a:t>
            </a:r>
            <a:endParaRPr lang="ru-RU" sz="1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407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82137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pPr algn="ctr"/>
            <a:r>
              <a:rPr lang="ru-RU" sz="8800" b="1" dirty="0" smtClean="0">
                <a:solidFill>
                  <a:srgbClr val="FFC000"/>
                </a:solidFill>
              </a:rPr>
              <a:t>ЭКСРЕННЫЙ </a:t>
            </a:r>
            <a:r>
              <a:rPr lang="ru-RU" sz="8800" b="1" dirty="0">
                <a:solidFill>
                  <a:srgbClr val="FFC000"/>
                </a:solidFill>
              </a:rPr>
              <a:t>ВЫЗОВ </a:t>
            </a:r>
            <a:endParaRPr lang="ru-RU" sz="8800" dirty="0">
              <a:solidFill>
                <a:srgbClr val="FFC000"/>
              </a:solidFill>
            </a:endParaRPr>
          </a:p>
          <a:p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01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782" y="548680"/>
            <a:ext cx="793863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4000" b="1" dirty="0" smtClean="0">
                <a:solidFill>
                  <a:srgbClr val="FFC000"/>
                </a:solidFill>
              </a:rPr>
              <a:t>Славно </a:t>
            </a:r>
            <a:r>
              <a:rPr lang="ru-RU" sz="4000" b="1" dirty="0">
                <a:solidFill>
                  <a:srgbClr val="FFC000"/>
                </a:solidFill>
              </a:rPr>
              <a:t>дети потрудились,</a:t>
            </a:r>
            <a:endParaRPr lang="ru-RU" sz="4000" dirty="0">
              <a:solidFill>
                <a:srgbClr val="FFC000"/>
              </a:solidFill>
            </a:endParaRP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>
                <a:solidFill>
                  <a:srgbClr val="FFC000"/>
                </a:solidFill>
              </a:rPr>
              <a:t>Вижу многого  </a:t>
            </a:r>
            <a:r>
              <a:rPr lang="ru-RU" sz="4000" b="1" dirty="0" smtClean="0">
                <a:solidFill>
                  <a:srgbClr val="FFC000"/>
                </a:solidFill>
              </a:rPr>
              <a:t>    добились</a:t>
            </a:r>
            <a:r>
              <a:rPr lang="ru-RU" sz="4000" b="1" dirty="0">
                <a:solidFill>
                  <a:srgbClr val="FFC000"/>
                </a:solidFill>
              </a:rPr>
              <a:t>.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</a:t>
            </a:r>
            <a:r>
              <a:rPr lang="ru-RU" sz="4000" b="1" dirty="0" smtClean="0">
                <a:solidFill>
                  <a:srgbClr val="FFC000"/>
                </a:solidFill>
              </a:rPr>
              <a:t>Знаю</a:t>
            </a:r>
            <a:r>
              <a:rPr lang="ru-RU" sz="4000" b="1" dirty="0">
                <a:solidFill>
                  <a:srgbClr val="FFC000"/>
                </a:solidFill>
              </a:rPr>
              <a:t>, будете вы рады,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 Когда получите награду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 Всем подарки я принёс,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 До новой встречи.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     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r>
              <a:rPr lang="ru-RU" sz="4000" b="1" u="sng" dirty="0">
                <a:solidFill>
                  <a:srgbClr val="FFC000"/>
                </a:solidFill>
              </a:rPr>
              <a:t> </a:t>
            </a:r>
            <a:r>
              <a:rPr lang="ru-RU" sz="4000" b="1" u="sng" dirty="0" smtClean="0">
                <a:solidFill>
                  <a:srgbClr val="FFC000"/>
                </a:solidFill>
              </a:rPr>
              <a:t>             </a:t>
            </a:r>
            <a:r>
              <a:rPr lang="ru-RU" sz="6000" b="1" dirty="0" smtClean="0">
                <a:solidFill>
                  <a:srgbClr val="FF0000"/>
                </a:solidFill>
              </a:rPr>
              <a:t>ДЕД    </a:t>
            </a:r>
            <a:r>
              <a:rPr lang="ru-RU" sz="6000" b="1" dirty="0">
                <a:solidFill>
                  <a:srgbClr val="FF0000"/>
                </a:solidFill>
              </a:rPr>
              <a:t>Мороз </a:t>
            </a:r>
            <a:endParaRPr lang="ru-RU" sz="60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77781" y="484697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925025" y="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400285" y="3047242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7"/>
            <a:ext cx="851621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НАСТУПАЮЩИМ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НОВЫМ  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ГОДОМ  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08304" y="4868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39570" y="499073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20272" y="31869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6294" y="81289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439248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>
                <a:solidFill>
                  <a:srgbClr val="FFFF00"/>
                </a:solidFill>
              </a:rPr>
              <a:t>Какие цифры «пишут»    лётчики в небе?</a:t>
            </a:r>
            <a:endParaRPr lang="ru-RU" sz="7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39"/>
            <a:ext cx="8363272" cy="597666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 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200869" y="5384727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4839132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23928" y="5189361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0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64704" y="-4131840"/>
            <a:ext cx="10225136" cy="10289839"/>
          </a:xfrm>
        </p:spPr>
        <p:txBody>
          <a:bodyPr/>
          <a:lstStyle/>
          <a:p>
            <a:pPr algn="ctr"/>
            <a:r>
              <a:rPr lang="ru-RU" sz="41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1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ВОСЬМЁРКА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299695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748531" y="314935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3445" y="537321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627766" y="5371689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8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300" b="1" dirty="0">
                <a:solidFill>
                  <a:srgbClr val="FFFF00"/>
                </a:solidFill>
              </a:rPr>
              <a:t>В какие «цифры»  люди одеваются</a:t>
            </a:r>
            <a:r>
              <a:rPr lang="ru-RU" sz="7300" b="1" dirty="0" smtClean="0">
                <a:solidFill>
                  <a:srgbClr val="FFFF00"/>
                </a:solidFill>
              </a:rPr>
              <a:t>?</a:t>
            </a:r>
            <a:br>
              <a:rPr lang="ru-RU" sz="73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480553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68297" y="553496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740773" y="0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355976" y="487204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20716" y="-1257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0405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endParaRPr lang="ru-RU" sz="1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18288" indent="0" algn="ctr">
              <a:buNone/>
            </a:pPr>
            <a:endParaRPr lang="ru-RU" sz="1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18288" indent="0" algn="ctr">
              <a:buNone/>
            </a:pPr>
            <a:endParaRPr lang="ru-RU" sz="1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9"/>
            <a:ext cx="8820471" cy="1355378"/>
          </a:xfrm>
        </p:spPr>
        <p:txBody>
          <a:bodyPr/>
          <a:lstStyle/>
          <a:p>
            <a: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1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92697"/>
            <a:ext cx="60486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6542" y="2967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615" y="649822"/>
            <a:ext cx="8280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 О С Т Ю М  -  </a:t>
            </a:r>
          </a:p>
          <a:p>
            <a:pPr algn="ctr"/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ДВОЙКА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237038" y="15240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948281" y="62019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748744" y="440129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97615" y="324724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1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328</Words>
  <Application>Microsoft Office PowerPoint</Application>
  <PresentationFormat>Экран (4:3)</PresentationFormat>
  <Paragraphs>165</Paragraphs>
  <Slides>59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Базовая</vt:lpstr>
      <vt:lpstr>Новогодний математический  калейдоскоп</vt:lpstr>
      <vt:lpstr>Оптический прибор, в  котором можно наблюдать быстро сменяющиеся   разнообразные цветные узоры. </vt:lpstr>
      <vt:lpstr>   Деда Мороза</vt:lpstr>
      <vt:lpstr> </vt:lpstr>
      <vt:lpstr> </vt:lpstr>
      <vt:lpstr>   </vt:lpstr>
      <vt:lpstr>  </vt:lpstr>
      <vt:lpstr> В какие «цифры»  люди одеваются?  </vt:lpstr>
      <vt:lpstr>            </vt:lpstr>
      <vt:lpstr>  </vt:lpstr>
      <vt:lpstr>    </vt:lpstr>
      <vt:lpstr> Без        дробей </vt:lpstr>
      <vt:lpstr>Презентация PowerPoint</vt:lpstr>
      <vt:lpstr>тысячелистник  </vt:lpstr>
      <vt:lpstr>Презентация PowerPoint</vt:lpstr>
      <vt:lpstr>Презентация PowerPoint</vt:lpstr>
      <vt:lpstr>     </vt:lpstr>
      <vt:lpstr>ОТМЕТКА </vt:lpstr>
      <vt:lpstr> </vt:lpstr>
      <vt:lpstr>Для команды    «Снежинка» </vt:lpstr>
      <vt:lpstr>Презентация PowerPoint</vt:lpstr>
      <vt:lpstr> 3.  Как называется прибор измерения углов? </vt:lpstr>
      <vt:lpstr>4. Назовите наименьшее   трёхзначное число?  </vt:lpstr>
      <vt:lpstr>5. Третий месяц летних каникул?</vt:lpstr>
      <vt:lpstr>Презентация PowerPoint</vt:lpstr>
      <vt:lpstr>   </vt:lpstr>
      <vt:lpstr>8. Часть прямой, ограниченной двумя точками? </vt:lpstr>
      <vt:lpstr>9. Результаты вычитания? </vt:lpstr>
      <vt:lpstr>10. Сколько сторон у квадрата? </vt:lpstr>
      <vt:lpstr>   Для команды</vt:lpstr>
      <vt:lpstr> </vt:lpstr>
      <vt:lpstr>2.  Сколько секунд в минуте? </vt:lpstr>
      <vt:lpstr>3.  Назовите наибольшее трёхзначное число?  </vt:lpstr>
      <vt:lpstr>Презентация PowerPoint</vt:lpstr>
      <vt:lpstr>5. Единица измерения углов? </vt:lpstr>
      <vt:lpstr>6. Первый месяц зимы? </vt:lpstr>
      <vt:lpstr> 7. Сколько сторон у прямоугольника?</vt:lpstr>
      <vt:lpstr>Презентация PowerPoint</vt:lpstr>
      <vt:lpstr>9. Сколько  месяцев в году?  </vt:lpstr>
      <vt:lpstr>Презентация PowerPoint</vt:lpstr>
      <vt:lpstr>Презентация PowerPoint</vt:lpstr>
      <vt:lpstr>   90;   81;   56;   48;     45; </vt:lpstr>
      <vt:lpstr>Презентация PowerPoint</vt:lpstr>
      <vt:lpstr>       14;  27;  12;  25;  4;  40;</vt:lpstr>
      <vt:lpstr>УСПЕХА!</vt:lpstr>
      <vt:lpstr>         Конкурс    «Художников»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«Новогодний математический  калейдоскоп»  </dc:title>
  <dc:creator>User</dc:creator>
  <cp:lastModifiedBy>User</cp:lastModifiedBy>
  <cp:revision>92</cp:revision>
  <dcterms:created xsi:type="dcterms:W3CDTF">2014-12-12T05:30:53Z</dcterms:created>
  <dcterms:modified xsi:type="dcterms:W3CDTF">2014-12-15T08:00:16Z</dcterms:modified>
</cp:coreProperties>
</file>