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268"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6858508" cy="9144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415818"/>
            <a:ext cx="3981650" cy="2020711"/>
          </a:xfrm>
        </p:spPr>
        <p:txBody>
          <a:bodyPr anchor="b">
            <a:noAutofit/>
          </a:bodyPr>
          <a:lstStyle>
            <a:lvl1pPr algn="ctr">
              <a:defRPr sz="36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441450" y="4797770"/>
            <a:ext cx="3981650" cy="1836868"/>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549063" y="6739470"/>
            <a:ext cx="504957" cy="372533"/>
          </a:xfrm>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a:xfrm>
            <a:off x="1441451" y="6739470"/>
            <a:ext cx="3048645" cy="372533"/>
          </a:xfrm>
        </p:spPr>
        <p:txBody>
          <a:bodyPr/>
          <a:lstStyle/>
          <a:p>
            <a:endParaRPr lang="ru-RU"/>
          </a:p>
        </p:txBody>
      </p:sp>
      <p:sp>
        <p:nvSpPr>
          <p:cNvPr id="6" name="Slide Number Placeholder 5"/>
          <p:cNvSpPr>
            <a:spLocks noGrp="1"/>
          </p:cNvSpPr>
          <p:nvPr>
            <p:ph type="sldNum" sz="quarter" idx="12"/>
          </p:nvPr>
        </p:nvSpPr>
        <p:spPr>
          <a:xfrm>
            <a:off x="5112988" y="6739470"/>
            <a:ext cx="310112" cy="372533"/>
          </a:xfrm>
        </p:spPr>
        <p:txBody>
          <a:bodyPr/>
          <a:lstStyle/>
          <a:p>
            <a:fld id="{481C9D01-8BA8-465B-91C9-F37D734EF31B}" type="slidenum">
              <a:rPr lang="ru-RU" smtClean="0"/>
              <a:t>‹#›</a:t>
            </a:fld>
            <a:endParaRPr lang="ru-RU"/>
          </a:p>
        </p:txBody>
      </p:sp>
      <p:cxnSp>
        <p:nvCxnSpPr>
          <p:cNvPr id="15" name="Straight Connector 14"/>
          <p:cNvCxnSpPr/>
          <p:nvPr/>
        </p:nvCxnSpPr>
        <p:spPr>
          <a:xfrm>
            <a:off x="1514869" y="4628439"/>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82649" y="6420553"/>
            <a:ext cx="5099051" cy="755651"/>
          </a:xfrm>
        </p:spPr>
        <p:txBody>
          <a:bodyPr anchor="b">
            <a:normAutofit/>
          </a:bodyPr>
          <a:lstStyle>
            <a:lvl1pPr algn="ctr">
              <a:defRPr sz="1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69695" y="1377245"/>
            <a:ext cx="5318612" cy="448169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882649" y="7176204"/>
            <a:ext cx="5099051" cy="65828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D67D589C-FA4D-488F-9145-26F59B2D0538}" type="datetimeFigureOut">
              <a:rPr lang="ru-RU" smtClean="0"/>
              <a:t>09.12.2014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1C9D01-8BA8-465B-91C9-F37D734EF31B}" type="slidenum">
              <a:rPr lang="ru-RU" smtClean="0"/>
              <a:t>‹#›</a:t>
            </a:fld>
            <a:endParaRPr lang="ru-RU"/>
          </a:p>
        </p:txBody>
      </p:sp>
    </p:spTree>
    <p:extLst>
      <p:ext uri="{BB962C8B-B14F-4D97-AF65-F5344CB8AC3E}">
        <p14:creationId xmlns:p14="http://schemas.microsoft.com/office/powerpoint/2010/main" val="106646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82649" y="1209164"/>
            <a:ext cx="5099051" cy="4130480"/>
          </a:xfrm>
        </p:spPr>
        <p:txBody>
          <a:bodyPr anchor="ctr">
            <a:normAutofit/>
          </a:bodyPr>
          <a:lstStyle>
            <a:lvl1pPr algn="ctr">
              <a:defRPr sz="2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82649" y="5700888"/>
            <a:ext cx="5099052" cy="21336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cxnSp>
        <p:nvCxnSpPr>
          <p:cNvPr id="15" name="Straight Connector 14"/>
          <p:cNvCxnSpPr/>
          <p:nvPr/>
        </p:nvCxnSpPr>
        <p:spPr>
          <a:xfrm>
            <a:off x="958849" y="5520265"/>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18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0750" y="1309509"/>
            <a:ext cx="4800188" cy="3160891"/>
          </a:xfrm>
        </p:spPr>
        <p:txBody>
          <a:bodyPr anchor="ctr">
            <a:normAutofit/>
          </a:bodyPr>
          <a:lstStyle>
            <a:lvl1pPr algn="ctr">
              <a:defRPr sz="24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200150" y="4470399"/>
            <a:ext cx="4419599" cy="869244"/>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882647" y="5791201"/>
            <a:ext cx="5099054" cy="2043289"/>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sp>
        <p:nvSpPr>
          <p:cNvPr id="14" name="TextBox 13"/>
          <p:cNvSpPr txBox="1"/>
          <p:nvPr/>
        </p:nvSpPr>
        <p:spPr>
          <a:xfrm>
            <a:off x="637477" y="1207150"/>
            <a:ext cx="342989" cy="779701"/>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3770494"/>
            <a:ext cx="342989" cy="779701"/>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520265"/>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86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82652" y="4411441"/>
            <a:ext cx="5099046" cy="1958400"/>
          </a:xfrm>
        </p:spPr>
        <p:txBody>
          <a:bodyPr anchor="b">
            <a:normAutofit/>
          </a:bodyPr>
          <a:lstStyle>
            <a:lvl1pPr algn="l">
              <a:defRPr sz="2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82651" y="6369841"/>
            <a:ext cx="5099048" cy="1147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spTree>
    <p:extLst>
      <p:ext uri="{BB962C8B-B14F-4D97-AF65-F5344CB8AC3E}">
        <p14:creationId xmlns:p14="http://schemas.microsoft.com/office/powerpoint/2010/main" val="70697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057062" y="1309510"/>
            <a:ext cx="4743876" cy="2991557"/>
          </a:xfrm>
        </p:spPr>
        <p:txBody>
          <a:bodyPr anchor="ctr">
            <a:normAutofit/>
          </a:bodyPr>
          <a:lstStyle>
            <a:lvl1pPr algn="ctr">
              <a:defRPr sz="24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882651" y="4852416"/>
            <a:ext cx="5099048" cy="1182624"/>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882649" y="6039556"/>
            <a:ext cx="5099052" cy="1794933"/>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sp>
        <p:nvSpPr>
          <p:cNvPr id="12" name="TextBox 11"/>
          <p:cNvSpPr txBox="1"/>
          <p:nvPr/>
        </p:nvSpPr>
        <p:spPr>
          <a:xfrm>
            <a:off x="658546" y="1195860"/>
            <a:ext cx="342989" cy="779701"/>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476971"/>
            <a:ext cx="342989" cy="779701"/>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572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35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509"/>
            <a:ext cx="5099051" cy="3059289"/>
          </a:xfrm>
        </p:spPr>
        <p:txBody>
          <a:bodyPr vert="horz" lIns="91440" tIns="45720" rIns="91440" bIns="45720" rtlCol="0" anchor="ctr">
            <a:normAutofit/>
          </a:bodyPr>
          <a:lstStyle>
            <a:lvl1pPr>
              <a:defRPr lang="en-US" sz="24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882651" y="4754880"/>
            <a:ext cx="5099048" cy="1207008"/>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882649" y="5960534"/>
            <a:ext cx="5099051" cy="1873956"/>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cxnSp>
        <p:nvCxnSpPr>
          <p:cNvPr id="15" name="Straight Connector 14"/>
          <p:cNvCxnSpPr/>
          <p:nvPr/>
        </p:nvCxnSpPr>
        <p:spPr>
          <a:xfrm>
            <a:off x="958852" y="4572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57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82649" y="3320181"/>
            <a:ext cx="5099052" cy="451431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cxnSp>
        <p:nvCxnSpPr>
          <p:cNvPr id="14" name="Straight Connector 13"/>
          <p:cNvCxnSpPr/>
          <p:nvPr/>
        </p:nvCxnSpPr>
        <p:spPr>
          <a:xfrm>
            <a:off x="958850" y="313956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980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209165"/>
            <a:ext cx="1214198" cy="662532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82651" y="1209165"/>
            <a:ext cx="3686632" cy="662532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cxnSp>
        <p:nvCxnSpPr>
          <p:cNvPr id="14" name="Straight Connector 13"/>
          <p:cNvCxnSpPr/>
          <p:nvPr/>
        </p:nvCxnSpPr>
        <p:spPr>
          <a:xfrm>
            <a:off x="4684134" y="1209165"/>
            <a:ext cx="0" cy="662532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02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958849" y="314168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spTree>
    <p:extLst>
      <p:ext uri="{BB962C8B-B14F-4D97-AF65-F5344CB8AC3E}">
        <p14:creationId xmlns:p14="http://schemas.microsoft.com/office/powerpoint/2010/main" val="86713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58849" y="2188551"/>
            <a:ext cx="4946651" cy="2430019"/>
          </a:xfrm>
        </p:spPr>
        <p:txBody>
          <a:bodyPr anchor="b">
            <a:normAutofit/>
          </a:bodyPr>
          <a:lstStyle>
            <a:lvl1pPr algn="ctr">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958849" y="4979813"/>
            <a:ext cx="4946651" cy="1453353"/>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7D589C-FA4D-488F-9145-26F59B2D0538}" type="datetimeFigureOut">
              <a:rPr lang="ru-RU" smtClean="0"/>
              <a:t>09.12.2014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1C9D01-8BA8-465B-91C9-F37D734EF31B}" type="slidenum">
              <a:rPr lang="ru-RU" smtClean="0"/>
              <a:t>‹#›</a:t>
            </a:fld>
            <a:endParaRPr lang="ru-RU"/>
          </a:p>
        </p:txBody>
      </p:sp>
      <p:cxnSp>
        <p:nvCxnSpPr>
          <p:cNvPr id="31" name="Straight Connector 30"/>
          <p:cNvCxnSpPr/>
          <p:nvPr/>
        </p:nvCxnSpPr>
        <p:spPr>
          <a:xfrm>
            <a:off x="958850" y="4799189"/>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16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958849" y="314168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220450"/>
            <a:ext cx="5099051" cy="173848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82650" y="3316224"/>
            <a:ext cx="2503170" cy="459638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483864" y="3316224"/>
            <a:ext cx="2503170" cy="459638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67D589C-FA4D-488F-9145-26F59B2D0538}" type="datetimeFigureOut">
              <a:rPr lang="ru-RU" smtClean="0"/>
              <a:t>09.12.2014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1C9D01-8BA8-465B-91C9-F37D734EF31B}" type="slidenum">
              <a:rPr lang="ru-RU" smtClean="0"/>
              <a:t>‹#›</a:t>
            </a:fld>
            <a:endParaRPr lang="ru-RU"/>
          </a:p>
        </p:txBody>
      </p:sp>
    </p:spTree>
    <p:extLst>
      <p:ext uri="{BB962C8B-B14F-4D97-AF65-F5344CB8AC3E}">
        <p14:creationId xmlns:p14="http://schemas.microsoft.com/office/powerpoint/2010/main" val="23341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82651" y="3544711"/>
            <a:ext cx="250317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82651" y="4324351"/>
            <a:ext cx="2503170" cy="360883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81374" y="3544711"/>
            <a:ext cx="250317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481374" y="4324351"/>
            <a:ext cx="2503170" cy="360883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7D589C-FA4D-488F-9145-26F59B2D0538}" type="datetimeFigureOut">
              <a:rPr lang="ru-RU" smtClean="0"/>
              <a:t>09.12.2014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1C9D01-8BA8-465B-91C9-F37D734EF31B}" type="slidenum">
              <a:rPr lang="ru-RU" smtClean="0"/>
              <a:t>‹#›</a:t>
            </a:fld>
            <a:endParaRPr lang="ru-RU"/>
          </a:p>
        </p:txBody>
      </p:sp>
      <p:cxnSp>
        <p:nvCxnSpPr>
          <p:cNvPr id="41" name="Straight Connector 40"/>
          <p:cNvCxnSpPr/>
          <p:nvPr/>
        </p:nvCxnSpPr>
        <p:spPr>
          <a:xfrm>
            <a:off x="958849" y="313956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69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882649" y="1220450"/>
            <a:ext cx="5099051" cy="1738489"/>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7D589C-FA4D-488F-9145-26F59B2D0538}" type="datetimeFigureOut">
              <a:rPr lang="ru-RU" smtClean="0"/>
              <a:t>09.12.2014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1C9D01-8BA8-465B-91C9-F37D734EF31B}" type="slidenum">
              <a:rPr lang="ru-RU" smtClean="0"/>
              <a:t>‹#›</a:t>
            </a:fld>
            <a:endParaRPr lang="ru-RU"/>
          </a:p>
        </p:txBody>
      </p:sp>
      <p:cxnSp>
        <p:nvCxnSpPr>
          <p:cNvPr id="14" name="Straight Connector 13"/>
          <p:cNvCxnSpPr/>
          <p:nvPr/>
        </p:nvCxnSpPr>
        <p:spPr>
          <a:xfrm>
            <a:off x="958849" y="313956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35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D589C-FA4D-488F-9145-26F59B2D0538}" type="datetimeFigureOut">
              <a:rPr lang="ru-RU" smtClean="0"/>
              <a:t>09.12.2014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1C9D01-8BA8-465B-91C9-F37D734EF31B}" type="slidenum">
              <a:rPr lang="ru-RU" smtClean="0"/>
              <a:t>‹#›</a:t>
            </a:fld>
            <a:endParaRPr lang="ru-RU"/>
          </a:p>
        </p:txBody>
      </p:sp>
    </p:spTree>
    <p:extLst>
      <p:ext uri="{BB962C8B-B14F-4D97-AF65-F5344CB8AC3E}">
        <p14:creationId xmlns:p14="http://schemas.microsoft.com/office/powerpoint/2010/main" val="396573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82648" y="1851379"/>
            <a:ext cx="1902599" cy="1828800"/>
          </a:xfrm>
        </p:spPr>
        <p:txBody>
          <a:bodyPr anchor="b">
            <a:normAutofit/>
          </a:bodyPr>
          <a:lstStyle>
            <a:lvl1pPr algn="ctr">
              <a:defRPr sz="1800" b="0"/>
            </a:lvl1pPr>
          </a:lstStyle>
          <a:p>
            <a:r>
              <a:rPr lang="ru-RU" smtClean="0"/>
              <a:t>Образец заголовка</a:t>
            </a:r>
            <a:endParaRPr lang="en-US" dirty="0"/>
          </a:p>
        </p:txBody>
      </p:sp>
      <p:sp>
        <p:nvSpPr>
          <p:cNvPr id="3" name="Content Placeholder 2"/>
          <p:cNvSpPr>
            <a:spLocks noGrp="1"/>
          </p:cNvSpPr>
          <p:nvPr>
            <p:ph idx="1"/>
          </p:nvPr>
        </p:nvSpPr>
        <p:spPr>
          <a:xfrm>
            <a:off x="3090047" y="1309510"/>
            <a:ext cx="2891654" cy="652498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82648" y="4041420"/>
            <a:ext cx="1902599" cy="325120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D67D589C-FA4D-488F-9145-26F59B2D0538}" type="datetimeFigureOut">
              <a:rPr lang="ru-RU" smtClean="0"/>
              <a:t>09.12.2014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1C9D01-8BA8-465B-91C9-F37D734EF31B}" type="slidenum">
              <a:rPr lang="ru-RU" smtClean="0"/>
              <a:t>‹#›</a:t>
            </a:fld>
            <a:endParaRPr lang="ru-RU"/>
          </a:p>
        </p:txBody>
      </p:sp>
      <p:cxnSp>
        <p:nvCxnSpPr>
          <p:cNvPr id="16" name="Straight Connector 15"/>
          <p:cNvCxnSpPr/>
          <p:nvPr/>
        </p:nvCxnSpPr>
        <p:spPr>
          <a:xfrm>
            <a:off x="958849" y="3883377"/>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159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82649" y="2511776"/>
            <a:ext cx="2724152" cy="1828800"/>
          </a:xfrm>
        </p:spPr>
        <p:txBody>
          <a:bodyPr anchor="b">
            <a:normAutofit/>
          </a:bodyPr>
          <a:lstStyle>
            <a:lvl1pPr algn="ctr">
              <a:defRPr sz="1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3887302" y="1377244"/>
            <a:ext cx="2197097" cy="6389515"/>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882649" y="4340576"/>
            <a:ext cx="2724151" cy="24384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D67D589C-FA4D-488F-9145-26F59B2D0538}" type="datetimeFigureOut">
              <a:rPr lang="ru-RU" smtClean="0"/>
              <a:t>09.12.2014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1C9D01-8BA8-465B-91C9-F37D734EF31B}" type="slidenum">
              <a:rPr lang="ru-RU" smtClean="0"/>
              <a:t>‹#›</a:t>
            </a:fld>
            <a:endParaRPr lang="ru-RU"/>
          </a:p>
        </p:txBody>
      </p:sp>
    </p:spTree>
    <p:extLst>
      <p:ext uri="{BB962C8B-B14F-4D97-AF65-F5344CB8AC3E}">
        <p14:creationId xmlns:p14="http://schemas.microsoft.com/office/powerpoint/2010/main" val="169803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144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220450"/>
            <a:ext cx="5099051" cy="173848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82649" y="3320181"/>
            <a:ext cx="5099052" cy="4593329"/>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767503" y="7947378"/>
            <a:ext cx="861212" cy="3725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67D589C-FA4D-488F-9145-26F59B2D0538}" type="datetimeFigureOut">
              <a:rPr lang="ru-RU" smtClean="0"/>
              <a:t>09.12.2014</a:t>
            </a:fld>
            <a:endParaRPr lang="ru-RU"/>
          </a:p>
        </p:txBody>
      </p:sp>
      <p:sp>
        <p:nvSpPr>
          <p:cNvPr id="5" name="Footer Placeholder 4"/>
          <p:cNvSpPr>
            <a:spLocks noGrp="1"/>
          </p:cNvSpPr>
          <p:nvPr>
            <p:ph type="ftr" sz="quarter" idx="3"/>
          </p:nvPr>
        </p:nvSpPr>
        <p:spPr>
          <a:xfrm>
            <a:off x="882649" y="7947378"/>
            <a:ext cx="3828500" cy="37253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5685068" y="7947378"/>
            <a:ext cx="296633" cy="3725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81C9D01-8BA8-465B-91C9-F37D734EF31B}" type="slidenum">
              <a:rPr lang="ru-RU" smtClean="0"/>
              <a:t>‹#›</a:t>
            </a:fld>
            <a:endParaRPr lang="ru-RU"/>
          </a:p>
        </p:txBody>
      </p:sp>
    </p:spTree>
    <p:extLst>
      <p:ext uri="{BB962C8B-B14F-4D97-AF65-F5344CB8AC3E}">
        <p14:creationId xmlns:p14="http://schemas.microsoft.com/office/powerpoint/2010/main" val="1310110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498358" y="32"/>
            <a:ext cx="1359642" cy="1471845"/>
          </a:xfrm>
          <a:prstGeom prst="rect">
            <a:avLst/>
          </a:prstGeom>
        </p:spPr>
      </p:pic>
      <p:sp>
        <p:nvSpPr>
          <p:cNvPr id="2" name="Заголовок 1"/>
          <p:cNvSpPr>
            <a:spLocks noGrp="1"/>
          </p:cNvSpPr>
          <p:nvPr>
            <p:ph type="title"/>
          </p:nvPr>
        </p:nvSpPr>
        <p:spPr>
          <a:xfrm>
            <a:off x="188640" y="179513"/>
            <a:ext cx="6247903" cy="2448272"/>
          </a:xfrm>
        </p:spPr>
        <p:txBody>
          <a:bodyPr>
            <a:normAutofit/>
          </a:bodyPr>
          <a:lstStyle/>
          <a:p>
            <a:r>
              <a:rPr lang="ru-RU" sz="3200" dirty="0" smtClean="0">
                <a:solidFill>
                  <a:srgbClr val="7030A0"/>
                </a:solidFill>
                <a:latin typeface="Bickham Script Two" panose="03000207080000090004" pitchFamily="66" charset="0"/>
                <a:cs typeface="Aharoni" panose="02010803020104030203" pitchFamily="2" charset="-79"/>
              </a:rPr>
              <a:t>С</a:t>
            </a:r>
            <a:r>
              <a:rPr lang="ru-RU" sz="3200" dirty="0" smtClean="0">
                <a:solidFill>
                  <a:srgbClr val="7030A0"/>
                </a:solidFill>
                <a:latin typeface="Zanesennyj" panose="040B0500000000000000" pitchFamily="82" charset="0"/>
                <a:cs typeface="Aharoni" panose="02010803020104030203" pitchFamily="2" charset="-79"/>
              </a:rPr>
              <a:t>истема </a:t>
            </a:r>
            <a:r>
              <a:rPr lang="en-US" sz="3200" dirty="0" smtClean="0">
                <a:solidFill>
                  <a:srgbClr val="7030A0"/>
                </a:solidFill>
                <a:latin typeface="Algerian" panose="04020705040A02060702" pitchFamily="82" charset="0"/>
                <a:cs typeface="Aharoni" panose="02010803020104030203" pitchFamily="2" charset="-79"/>
              </a:rPr>
              <a:t> MEKRUPHY</a:t>
            </a:r>
            <a:r>
              <a:rPr lang="ru-RU" sz="3200" dirty="0" smtClean="0">
                <a:solidFill>
                  <a:srgbClr val="7030A0"/>
                </a:solidFill>
                <a:latin typeface="Zanesennyj" panose="040B0500000000000000" pitchFamily="82" charset="0"/>
                <a:cs typeface="Aharoni" panose="02010803020104030203" pitchFamily="2" charset="-79"/>
              </a:rPr>
              <a:t> в детском саду</a:t>
            </a:r>
            <a:r>
              <a:rPr lang="ru-RU" sz="3200" dirty="0" smtClean="0">
                <a:latin typeface="Zanesennyj" panose="040B0500000000000000" pitchFamily="82" charset="0"/>
                <a:cs typeface="Aharoni" panose="02010803020104030203" pitchFamily="2" charset="-79"/>
              </a:rPr>
              <a:t>.</a:t>
            </a:r>
            <a:endParaRPr lang="ru-RU" sz="3200" dirty="0">
              <a:latin typeface="Zanesennyj" panose="040B0500000000000000" pitchFamily="82" charset="0"/>
              <a:cs typeface="Aharoni" panose="02010803020104030203" pitchFamily="2" charset="-79"/>
            </a:endParaRPr>
          </a:p>
        </p:txBody>
      </p:sp>
      <p:pic>
        <p:nvPicPr>
          <p:cNvPr id="4" name="Объект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91258" y="4677308"/>
            <a:ext cx="5095776" cy="3821832"/>
          </a:xfrm>
        </p:spPr>
      </p:pic>
      <p:sp>
        <p:nvSpPr>
          <p:cNvPr id="3" name="Объект 2"/>
          <p:cNvSpPr>
            <a:spLocks noGrp="1"/>
          </p:cNvSpPr>
          <p:nvPr>
            <p:ph sz="half" idx="2"/>
          </p:nvPr>
        </p:nvSpPr>
        <p:spPr>
          <a:xfrm>
            <a:off x="764704" y="2123728"/>
            <a:ext cx="5222330" cy="4464496"/>
          </a:xfrm>
        </p:spPr>
        <p:txBody>
          <a:bodyPr>
            <a:normAutofit/>
          </a:bodyPr>
          <a:lstStyle/>
          <a:p>
            <a:pPr marL="0" indent="0" algn="ctr">
              <a:buNone/>
            </a:pPr>
            <a:r>
              <a:rPr lang="ru-RU" sz="2000" dirty="0" smtClean="0">
                <a:solidFill>
                  <a:srgbClr val="7030A0"/>
                </a:solidFill>
              </a:rPr>
              <a:t>- создана для реализации образовательных программ и обеспечения максимального полного раскрытия эмоционального и  интеллектуального потенциала ребёнка  в соответствии  с Федеральными государственными требованиями к структуре основной общеобразовательной программы дошкольного образования.</a:t>
            </a:r>
          </a:p>
          <a:p>
            <a:endParaRPr lang="ru-RU" sz="2000" dirty="0">
              <a:solidFill>
                <a:srgbClr val="7030A0"/>
              </a:solidFill>
            </a:endParaRPr>
          </a:p>
        </p:txBody>
      </p:sp>
    </p:spTree>
    <p:extLst>
      <p:ext uri="{BB962C8B-B14F-4D97-AF65-F5344CB8AC3E}">
        <p14:creationId xmlns:p14="http://schemas.microsoft.com/office/powerpoint/2010/main" val="4263917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1615554">
            <a:off x="5391801" y="92999"/>
            <a:ext cx="1493631" cy="1393739"/>
          </a:xfrm>
          <a:prstGeom prst="rect">
            <a:avLst/>
          </a:prstGeom>
        </p:spPr>
      </p:pic>
      <p:sp>
        <p:nvSpPr>
          <p:cNvPr id="3" name="Заголовок 2"/>
          <p:cNvSpPr>
            <a:spLocks noGrp="1"/>
          </p:cNvSpPr>
          <p:nvPr>
            <p:ph type="title"/>
          </p:nvPr>
        </p:nvSpPr>
        <p:spPr>
          <a:xfrm>
            <a:off x="476672" y="611560"/>
            <a:ext cx="6048671" cy="1137819"/>
          </a:xfrm>
        </p:spPr>
        <p:txBody>
          <a:bodyPr>
            <a:noAutofit/>
          </a:bodyPr>
          <a:lstStyle/>
          <a:p>
            <a:r>
              <a:rPr lang="ru-RU" sz="3600" dirty="0" smtClean="0">
                <a:solidFill>
                  <a:srgbClr val="7030A0"/>
                </a:solidFill>
                <a:latin typeface="CyrillicGoth" pitchFamily="2" charset="0"/>
              </a:rPr>
              <a:t>С</a:t>
            </a:r>
            <a:r>
              <a:rPr lang="ru-RU" sz="3600" dirty="0" smtClean="0">
                <a:solidFill>
                  <a:srgbClr val="7030A0"/>
                </a:solidFill>
              </a:rPr>
              <a:t>одействие развитию  компетенций</a:t>
            </a:r>
            <a:endParaRPr lang="ru-RU" sz="3600" dirty="0">
              <a:solidFill>
                <a:srgbClr val="7030A0"/>
              </a:solidFill>
            </a:endParaRPr>
          </a:p>
        </p:txBody>
      </p:sp>
      <p:pic>
        <p:nvPicPr>
          <p:cNvPr id="4" name="Объект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6487"/>
          <a:stretch/>
        </p:blipFill>
        <p:spPr>
          <a:xfrm>
            <a:off x="3465857" y="5866535"/>
            <a:ext cx="3052598" cy="3114332"/>
          </a:xfrm>
        </p:spPr>
      </p:pic>
      <p:sp>
        <p:nvSpPr>
          <p:cNvPr id="7" name="Объект 6"/>
          <p:cNvSpPr>
            <a:spLocks noGrp="1"/>
          </p:cNvSpPr>
          <p:nvPr>
            <p:ph sz="half" idx="2"/>
          </p:nvPr>
        </p:nvSpPr>
        <p:spPr>
          <a:xfrm>
            <a:off x="728524" y="1749379"/>
            <a:ext cx="5258510" cy="4536503"/>
          </a:xfrm>
        </p:spPr>
        <p:txBody>
          <a:bodyPr>
            <a:normAutofit/>
          </a:bodyPr>
          <a:lstStyle/>
          <a:p>
            <a:pPr marL="0" indent="0">
              <a:buNone/>
            </a:pPr>
            <a:r>
              <a:rPr lang="ru-RU" sz="2000" dirty="0" smtClean="0">
                <a:solidFill>
                  <a:srgbClr val="7030A0"/>
                </a:solidFill>
              </a:rPr>
              <a:t>Р</a:t>
            </a:r>
            <a:r>
              <a:rPr lang="ru-RU" dirty="0" smtClean="0">
                <a:solidFill>
                  <a:srgbClr val="7030A0"/>
                </a:solidFill>
              </a:rPr>
              <a:t>езультаты новейших исследований говорят о том, что естествоведческие эксперименты оказывают существенное воздействие на развитие языковых способностей у детей в возрасте от трёх до пяти лет. Совместное экспериментирование естественным образом заставляет детей вербализировать порядок проведения эксперимента и свои наблюдения.</a:t>
            </a:r>
          </a:p>
          <a:p>
            <a:pPr marL="0" indent="0">
              <a:buNone/>
            </a:pPr>
            <a:r>
              <a:rPr lang="ru-RU" dirty="0">
                <a:solidFill>
                  <a:srgbClr val="7030A0"/>
                </a:solidFill>
              </a:rPr>
              <a:t> </a:t>
            </a:r>
            <a:r>
              <a:rPr lang="ru-RU" dirty="0" smtClean="0">
                <a:solidFill>
                  <a:srgbClr val="7030A0"/>
                </a:solidFill>
              </a:rPr>
              <a:t> Благодаря проведению экспериментов собственными реками поддерживается не только развитие грубой и тонкой моторики, но и значительно улучшаются сосредоточенность. Выдержка и наблюдательные способности детей. К тому же дети ещё в раннем возрасте начинают понимать естествоведческие явления и взаимосвязи, их в свой кладезь опыта.</a:t>
            </a:r>
            <a:endParaRPr lang="ru-RU" dirty="0">
              <a:solidFill>
                <a:srgbClr val="7030A0"/>
              </a:solidFill>
            </a:endParaRPr>
          </a:p>
        </p:txBody>
      </p:sp>
      <p:pic>
        <p:nvPicPr>
          <p:cNvPr id="5" name="Рисунок 4"/>
          <p:cNvPicPr>
            <a:picLocks noChangeAspect="1"/>
          </p:cNvPicPr>
          <p:nvPr/>
        </p:nvPicPr>
        <p:blipFill>
          <a:blip r:embed="rId4"/>
          <a:stretch>
            <a:fillRect/>
          </a:stretch>
        </p:blipFill>
        <p:spPr>
          <a:xfrm rot="20296034">
            <a:off x="-85476" y="-21645"/>
            <a:ext cx="1636768" cy="1522089"/>
          </a:xfrm>
          <a:prstGeom prst="rect">
            <a:avLst/>
          </a:prstGeom>
        </p:spPr>
      </p:pic>
    </p:spTree>
    <p:extLst>
      <p:ext uri="{BB962C8B-B14F-4D97-AF65-F5344CB8AC3E}">
        <p14:creationId xmlns:p14="http://schemas.microsoft.com/office/powerpoint/2010/main" val="394937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88640" y="168840"/>
            <a:ext cx="1728192" cy="1594849"/>
          </a:xfrm>
          <a:prstGeom prst="rect">
            <a:avLst/>
          </a:prstGeom>
        </p:spPr>
      </p:pic>
      <p:sp>
        <p:nvSpPr>
          <p:cNvPr id="3" name="Заголовок 2"/>
          <p:cNvSpPr>
            <a:spLocks noGrp="1"/>
          </p:cNvSpPr>
          <p:nvPr>
            <p:ph type="title"/>
          </p:nvPr>
        </p:nvSpPr>
        <p:spPr>
          <a:xfrm>
            <a:off x="1628800" y="539553"/>
            <a:ext cx="5040560" cy="1224136"/>
          </a:xfrm>
        </p:spPr>
        <p:txBody>
          <a:bodyPr>
            <a:noAutofit/>
          </a:bodyPr>
          <a:lstStyle/>
          <a:p>
            <a:r>
              <a:rPr lang="ru-RU" sz="4800" dirty="0" smtClean="0">
                <a:solidFill>
                  <a:srgbClr val="7030A0"/>
                </a:solidFill>
                <a:latin typeface="DrPoDecorRu" pitchFamily="2" charset="0"/>
              </a:rPr>
              <a:t>Управляемые открытия</a:t>
            </a:r>
            <a:endParaRPr lang="ru-RU" sz="4800" dirty="0">
              <a:solidFill>
                <a:srgbClr val="7030A0"/>
              </a:solidFill>
              <a:latin typeface="DrPoDecorRu" pitchFamily="2" charset="0"/>
            </a:endParaRPr>
          </a:p>
        </p:txBody>
      </p:sp>
      <p:pic>
        <p:nvPicPr>
          <p:cNvPr id="4" name="Объект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flipH="1">
            <a:off x="3339865" y="6774046"/>
            <a:ext cx="3315775" cy="2369954"/>
          </a:xfrm>
        </p:spPr>
      </p:pic>
      <p:sp>
        <p:nvSpPr>
          <p:cNvPr id="6" name="Объект 5"/>
          <p:cNvSpPr>
            <a:spLocks noGrp="1"/>
          </p:cNvSpPr>
          <p:nvPr>
            <p:ph sz="half" idx="2"/>
          </p:nvPr>
        </p:nvSpPr>
        <p:spPr>
          <a:xfrm>
            <a:off x="692696" y="1907704"/>
            <a:ext cx="5294338" cy="6004905"/>
          </a:xfrm>
        </p:spPr>
        <p:txBody>
          <a:bodyPr/>
          <a:lstStyle/>
          <a:p>
            <a:pPr marL="0" indent="0">
              <a:buNone/>
            </a:pPr>
            <a:r>
              <a:rPr lang="ru-RU" sz="2000" b="1" dirty="0" smtClean="0">
                <a:solidFill>
                  <a:srgbClr val="7030A0"/>
                </a:solidFill>
              </a:rPr>
              <a:t>Н</a:t>
            </a:r>
            <a:r>
              <a:rPr lang="ru-RU" dirty="0" smtClean="0">
                <a:solidFill>
                  <a:srgbClr val="7030A0"/>
                </a:solidFill>
              </a:rPr>
              <a:t>ажимать на кнопки, переключать выключатели, включать машины,… вот что привлекает детей в возрасте от трёх до пяти лет.  «Почему…» и «Как это получается?...» с таких слов начинается  большинство вопросов, с которыми эти дети неустанно обращаются ко взрослым. При этом для подрастающих важны не только удивление и собственное участие, но и, даже в первую очередь, получение адекватных возрасту ответов на этот  нескончаемый поток вопросов.</a:t>
            </a:r>
          </a:p>
          <a:p>
            <a:pPr marL="0" indent="0">
              <a:buNone/>
            </a:pPr>
            <a:r>
              <a:rPr lang="ru-RU" dirty="0" smtClean="0">
                <a:solidFill>
                  <a:srgbClr val="7030A0"/>
                </a:solidFill>
              </a:rPr>
              <a:t>Вопросы трёх- пяти летних детей по естественно- </a:t>
            </a:r>
            <a:r>
              <a:rPr lang="ru-RU" dirty="0" err="1" smtClean="0">
                <a:solidFill>
                  <a:srgbClr val="7030A0"/>
                </a:solidFill>
              </a:rPr>
              <a:t>ведческим</a:t>
            </a:r>
            <a:r>
              <a:rPr lang="ru-RU" dirty="0" smtClean="0">
                <a:solidFill>
                  <a:srgbClr val="7030A0"/>
                </a:solidFill>
              </a:rPr>
              <a:t> темам принимаются всерьёз. При помощи подходящих экспериментов даются понятные им ответы. Такое управляемое открытие нового углубляет знания детей. Стимулирует их на  целенаправленное занятие. Одновременно в высокой степени поддерживается развитие у детей многих важных компонентов.</a:t>
            </a:r>
            <a:endParaRPr lang="ru-RU" dirty="0">
              <a:solidFill>
                <a:srgbClr val="7030A0"/>
              </a:solidFill>
            </a:endParaRPr>
          </a:p>
        </p:txBody>
      </p:sp>
    </p:spTree>
    <p:extLst>
      <p:ext uri="{BB962C8B-B14F-4D97-AF65-F5344CB8AC3E}">
        <p14:creationId xmlns:p14="http://schemas.microsoft.com/office/powerpoint/2010/main" val="17319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82649" y="971600"/>
            <a:ext cx="5099051" cy="1080121"/>
          </a:xfrm>
        </p:spPr>
        <p:txBody>
          <a:bodyPr>
            <a:normAutofit/>
          </a:bodyPr>
          <a:lstStyle/>
          <a:p>
            <a:r>
              <a:rPr lang="ru-RU" sz="4400" dirty="0" smtClean="0">
                <a:solidFill>
                  <a:srgbClr val="7030A0"/>
                </a:solidFill>
                <a:latin typeface="DrPoDecorRu" pitchFamily="2" charset="0"/>
              </a:rPr>
              <a:t>Ж</a:t>
            </a:r>
            <a:r>
              <a:rPr lang="ru-RU" sz="4400" dirty="0" smtClean="0">
                <a:solidFill>
                  <a:srgbClr val="7030A0"/>
                </a:solidFill>
              </a:rPr>
              <a:t>изнь растений</a:t>
            </a:r>
            <a:endParaRPr lang="ru-RU" sz="4400" dirty="0">
              <a:solidFill>
                <a:srgbClr val="7030A0"/>
              </a:solidFill>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6632" y="2051721"/>
            <a:ext cx="2968884" cy="3960439"/>
          </a:xfrm>
        </p:spPr>
      </p:pic>
      <p:sp>
        <p:nvSpPr>
          <p:cNvPr id="6" name="Объект 5"/>
          <p:cNvSpPr>
            <a:spLocks noGrp="1"/>
          </p:cNvSpPr>
          <p:nvPr>
            <p:ph sz="half" idx="2"/>
          </p:nvPr>
        </p:nvSpPr>
        <p:spPr>
          <a:xfrm>
            <a:off x="3140967" y="2051721"/>
            <a:ext cx="3246709" cy="6264695"/>
          </a:xfrm>
        </p:spPr>
        <p:txBody>
          <a:bodyPr>
            <a:normAutofit/>
          </a:bodyPr>
          <a:lstStyle/>
          <a:p>
            <a:pPr marL="0" indent="0">
              <a:buNone/>
            </a:pPr>
            <a:r>
              <a:rPr lang="ru-RU" sz="2000" dirty="0" smtClean="0">
                <a:solidFill>
                  <a:srgbClr val="7030A0"/>
                </a:solidFill>
              </a:rPr>
              <a:t>«</a:t>
            </a:r>
            <a:r>
              <a:rPr lang="ru-RU" sz="2800" dirty="0" smtClean="0">
                <a:solidFill>
                  <a:srgbClr val="7030A0"/>
                </a:solidFill>
              </a:rPr>
              <a:t>П</a:t>
            </a:r>
            <a:r>
              <a:rPr lang="ru-RU" sz="2000" dirty="0" smtClean="0">
                <a:solidFill>
                  <a:srgbClr val="7030A0"/>
                </a:solidFill>
              </a:rPr>
              <a:t>очему цветок может жить, хотя он ест?»- «Как цветок засасывает воду до лепестков?»- «Как из семян фасоли может вырасти целое растение?»- Вот вопросы, которые дети в возрасте от трёх до пяти лет чаще всего задают, когда речь идёт о растениях. В ходе весьма впечатляющих экспериментов дети знакомятся водопроницаемостью земли, многообразными задачами корней и водоснабжением растений, набуханием и прорастанием семян.</a:t>
            </a:r>
            <a:endParaRPr lang="ru-RU" sz="2000" dirty="0">
              <a:solidFill>
                <a:srgbClr val="7030A0"/>
              </a:solidFill>
            </a:endParaRPr>
          </a:p>
        </p:txBody>
      </p:sp>
      <p:pic>
        <p:nvPicPr>
          <p:cNvPr id="5" name="Рисунок 4"/>
          <p:cNvPicPr>
            <a:picLocks noChangeAspect="1"/>
          </p:cNvPicPr>
          <p:nvPr/>
        </p:nvPicPr>
        <p:blipFill>
          <a:blip r:embed="rId3"/>
          <a:stretch>
            <a:fillRect/>
          </a:stretch>
        </p:blipFill>
        <p:spPr>
          <a:xfrm>
            <a:off x="464127" y="6372200"/>
            <a:ext cx="2196075" cy="2209589"/>
          </a:xfrm>
          <a:prstGeom prst="rect">
            <a:avLst/>
          </a:prstGeom>
        </p:spPr>
      </p:pic>
    </p:spTree>
    <p:extLst>
      <p:ext uri="{BB962C8B-B14F-4D97-AF65-F5344CB8AC3E}">
        <p14:creationId xmlns:p14="http://schemas.microsoft.com/office/powerpoint/2010/main" val="285924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539552"/>
            <a:ext cx="5981700" cy="1792139"/>
          </a:xfrm>
        </p:spPr>
        <p:txBody>
          <a:bodyPr>
            <a:noAutofit/>
          </a:bodyPr>
          <a:lstStyle/>
          <a:p>
            <a:r>
              <a:rPr lang="ru-RU" sz="4400" dirty="0" smtClean="0">
                <a:solidFill>
                  <a:srgbClr val="7030A0"/>
                </a:solidFill>
                <a:latin typeface="DrPoDecorRu" pitchFamily="2" charset="0"/>
              </a:rPr>
              <a:t>Р</a:t>
            </a:r>
            <a:r>
              <a:rPr lang="ru-RU" sz="4400" dirty="0" smtClean="0">
                <a:solidFill>
                  <a:srgbClr val="7030A0"/>
                </a:solidFill>
              </a:rPr>
              <a:t>аскрываем тайны магнетизма</a:t>
            </a:r>
            <a:endParaRPr lang="ru-RU" sz="4400" dirty="0">
              <a:solidFill>
                <a:srgbClr val="7030A0"/>
              </a:solidFill>
            </a:endParaRPr>
          </a:p>
        </p:txBody>
      </p:sp>
      <p:pic>
        <p:nvPicPr>
          <p:cNvPr id="4" name="Объект 3"/>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233714" y="5460320"/>
            <a:ext cx="2678766" cy="3572554"/>
          </a:xfrm>
          <a:ln>
            <a:solidFill>
              <a:srgbClr val="7030A0"/>
            </a:solidFill>
          </a:ln>
        </p:spPr>
      </p:pic>
      <p:sp>
        <p:nvSpPr>
          <p:cNvPr id="3" name="Объект 2"/>
          <p:cNvSpPr>
            <a:spLocks noGrp="1"/>
          </p:cNvSpPr>
          <p:nvPr>
            <p:ph sz="half" idx="2"/>
          </p:nvPr>
        </p:nvSpPr>
        <p:spPr>
          <a:xfrm>
            <a:off x="476672" y="1979712"/>
            <a:ext cx="5832648" cy="6120680"/>
          </a:xfrm>
        </p:spPr>
        <p:txBody>
          <a:bodyPr>
            <a:normAutofit/>
          </a:bodyPr>
          <a:lstStyle/>
          <a:p>
            <a:pPr marL="0" indent="0">
              <a:buNone/>
            </a:pPr>
            <a:r>
              <a:rPr lang="ru-RU" dirty="0" smtClean="0">
                <a:solidFill>
                  <a:srgbClr val="7030A0"/>
                </a:solidFill>
              </a:rPr>
              <a:t>Используя два мощных круглых стержневых  </a:t>
            </a:r>
            <a:r>
              <a:rPr lang="ru-RU" dirty="0" err="1" smtClean="0">
                <a:solidFill>
                  <a:srgbClr val="7030A0"/>
                </a:solidFill>
              </a:rPr>
              <a:t>стержневых</a:t>
            </a:r>
            <a:r>
              <a:rPr lang="ru-RU" dirty="0" smtClean="0">
                <a:solidFill>
                  <a:srgbClr val="7030A0"/>
                </a:solidFill>
              </a:rPr>
              <a:t> магнита, пять шайб из различных материалов, игрушечный спортивный автомобиль, пробирку и соответствующую стойку для неё анодированного алюминия и много скрепок, дети отправляются на познавательное путешествие в мир магнетизма. Открывают для себя удивительные свойства магнетизма, изучают взаимосвязи между явлениями. Исследуем ли мы  распределение магнитной силы вдоль стержневого магнита, собираемся       ли  сделать из двух магнитов один общий или при помощи       скрепки спасаем магнит из провала все эксперименты очень интересны, полны неожиданностей</a:t>
            </a:r>
            <a:r>
              <a:rPr lang="ru-RU" dirty="0" smtClean="0"/>
              <a:t>.</a:t>
            </a:r>
            <a:endParaRPr lang="ru-RU" dirty="0"/>
          </a:p>
        </p:txBody>
      </p:sp>
      <p:pic>
        <p:nvPicPr>
          <p:cNvPr id="5" name="Рисунок 4"/>
          <p:cNvPicPr>
            <a:picLocks noChangeAspect="1"/>
          </p:cNvPicPr>
          <p:nvPr/>
        </p:nvPicPr>
        <p:blipFill>
          <a:blip r:embed="rId3"/>
          <a:stretch>
            <a:fillRect/>
          </a:stretch>
        </p:blipFill>
        <p:spPr>
          <a:xfrm>
            <a:off x="5170068" y="1015198"/>
            <a:ext cx="1468816" cy="1136002"/>
          </a:xfrm>
          <a:prstGeom prst="rect">
            <a:avLst/>
          </a:prstGeom>
        </p:spPr>
      </p:pic>
      <p:pic>
        <p:nvPicPr>
          <p:cNvPr id="7" name="Рисунок 6"/>
          <p:cNvPicPr>
            <a:picLocks noChangeAspect="1"/>
          </p:cNvPicPr>
          <p:nvPr/>
        </p:nvPicPr>
        <p:blipFill>
          <a:blip r:embed="rId4"/>
          <a:stretch>
            <a:fillRect/>
          </a:stretch>
        </p:blipFill>
        <p:spPr>
          <a:xfrm>
            <a:off x="3242044" y="5526317"/>
            <a:ext cx="3523373" cy="3170224"/>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859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672" y="899593"/>
            <a:ext cx="6048671" cy="1080120"/>
          </a:xfrm>
        </p:spPr>
        <p:txBody>
          <a:bodyPr>
            <a:normAutofit/>
          </a:bodyPr>
          <a:lstStyle/>
          <a:p>
            <a:r>
              <a:rPr lang="ru-RU" sz="3600" dirty="0" smtClean="0">
                <a:solidFill>
                  <a:srgbClr val="7030A0"/>
                </a:solidFill>
                <a:latin typeface="CyrillicGoth" pitchFamily="2" charset="0"/>
              </a:rPr>
              <a:t>Р</a:t>
            </a:r>
            <a:r>
              <a:rPr lang="ru-RU" sz="3600" dirty="0" smtClean="0">
                <a:solidFill>
                  <a:srgbClr val="7030A0"/>
                </a:solidFill>
              </a:rPr>
              <a:t>адость</a:t>
            </a:r>
            <a:r>
              <a:rPr lang="ru-RU" sz="3600" dirty="0" smtClean="0"/>
              <a:t> </a:t>
            </a:r>
            <a:r>
              <a:rPr lang="ru-RU" sz="3600" dirty="0" smtClean="0">
                <a:solidFill>
                  <a:srgbClr val="7030A0"/>
                </a:solidFill>
              </a:rPr>
              <a:t>экспериментирования</a:t>
            </a:r>
            <a:endParaRPr lang="ru-RU" sz="3600" dirty="0">
              <a:solidFill>
                <a:srgbClr val="7030A0"/>
              </a:solidFill>
            </a:endParaRPr>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0649" y="6340353"/>
            <a:ext cx="2782088" cy="2087621"/>
          </a:xfrm>
        </p:spPr>
      </p:pic>
      <p:sp>
        <p:nvSpPr>
          <p:cNvPr id="5" name="Объект 4"/>
          <p:cNvSpPr>
            <a:spLocks noGrp="1"/>
          </p:cNvSpPr>
          <p:nvPr>
            <p:ph sz="half" idx="2"/>
          </p:nvPr>
        </p:nvSpPr>
        <p:spPr>
          <a:xfrm>
            <a:off x="692696" y="1835697"/>
            <a:ext cx="5400600" cy="4824536"/>
          </a:xfrm>
        </p:spPr>
        <p:txBody>
          <a:bodyPr>
            <a:normAutofit/>
          </a:bodyPr>
          <a:lstStyle/>
          <a:p>
            <a:pPr marL="0" indent="0">
              <a:buNone/>
            </a:pPr>
            <a:r>
              <a:rPr lang="ru-RU" sz="2000" dirty="0" smtClean="0">
                <a:solidFill>
                  <a:srgbClr val="7030A0"/>
                </a:solidFill>
              </a:rPr>
              <a:t>Если понаблюдать за поведением детей в музеях, мы увидим, как они с восторгом нажимают кнопки, управляют выключателями, приводят в действие механизмы, здесь важно не только предоставление возможности удивляться, но и действовать самостоятельно. Основным  во время проведения опытов, </a:t>
            </a:r>
            <a:r>
              <a:rPr lang="ru-RU" sz="2000" dirty="0" err="1" smtClean="0">
                <a:solidFill>
                  <a:srgbClr val="7030A0"/>
                </a:solidFill>
              </a:rPr>
              <a:t>эспериментов</a:t>
            </a:r>
            <a:r>
              <a:rPr lang="ru-RU" sz="2000" dirty="0" smtClean="0">
                <a:solidFill>
                  <a:srgbClr val="7030A0"/>
                </a:solidFill>
              </a:rPr>
              <a:t> становится «провокация» детей к занятиям наукой. Во время проведения опытов с воздухом рассматривается понимание того факта, что невидимый воздух занимает определённое пространство. Детям предстоит увидеть, как воздух вытесняет воду. Воздух- это не «пустота», а газообразное вещество…</a:t>
            </a:r>
            <a:endParaRPr lang="ru-RU" sz="2000" dirty="0">
              <a:solidFill>
                <a:srgbClr val="7030A0"/>
              </a:solidFill>
            </a:endParaRPr>
          </a:p>
        </p:txBody>
      </p:sp>
      <p:pic>
        <p:nvPicPr>
          <p:cNvPr id="3" name="Рисунок 2"/>
          <p:cNvPicPr>
            <a:picLocks noChangeAspect="1"/>
          </p:cNvPicPr>
          <p:nvPr/>
        </p:nvPicPr>
        <p:blipFill>
          <a:blip r:embed="rId3"/>
          <a:stretch>
            <a:fillRect/>
          </a:stretch>
        </p:blipFill>
        <p:spPr>
          <a:xfrm flipH="1">
            <a:off x="1801211" y="-108520"/>
            <a:ext cx="3049378" cy="1383895"/>
          </a:xfrm>
          <a:prstGeom prst="rect">
            <a:avLst/>
          </a:prstGeom>
        </p:spPr>
      </p:pic>
      <p:pic>
        <p:nvPicPr>
          <p:cNvPr id="8" name="Рисунок 7"/>
          <p:cNvPicPr>
            <a:picLocks noChangeAspect="1"/>
          </p:cNvPicPr>
          <p:nvPr/>
        </p:nvPicPr>
        <p:blipFill>
          <a:blip r:embed="rId4"/>
          <a:stretch>
            <a:fillRect/>
          </a:stretch>
        </p:blipFill>
        <p:spPr>
          <a:xfrm>
            <a:off x="3325900" y="6340353"/>
            <a:ext cx="3329858" cy="2073859"/>
          </a:xfrm>
          <a:prstGeom prst="rect">
            <a:avLst/>
          </a:prstGeom>
        </p:spPr>
      </p:pic>
    </p:spTree>
    <p:extLst>
      <p:ext uri="{BB962C8B-B14F-4D97-AF65-F5344CB8AC3E}">
        <p14:creationId xmlns:p14="http://schemas.microsoft.com/office/powerpoint/2010/main" val="3354415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a:xfrm rot="16200000">
            <a:off x="-2737146" y="3151224"/>
            <a:ext cx="7234040" cy="936104"/>
          </a:xfrm>
          <a:ln>
            <a:solidFill>
              <a:schemeClr val="bg1"/>
            </a:solidFill>
          </a:ln>
        </p:spPr>
        <p:txBody>
          <a:bodyPr/>
          <a:lstStyle/>
          <a:p>
            <a:pPr marL="0" indent="0">
              <a:buNone/>
            </a:pPr>
            <a:endParaRPr lang="ru-RU"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5886" y="3131840"/>
            <a:ext cx="6432576" cy="4782842"/>
          </a:xfrm>
        </p:spPr>
      </p:pic>
      <p:sp>
        <p:nvSpPr>
          <p:cNvPr id="8" name="Выноска-облако 7"/>
          <p:cNvSpPr/>
          <p:nvPr/>
        </p:nvSpPr>
        <p:spPr>
          <a:xfrm>
            <a:off x="215886" y="395536"/>
            <a:ext cx="5765814" cy="2901471"/>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dirty="0">
                <a:solidFill>
                  <a:schemeClr val="bg1"/>
                </a:solidFill>
              </a:rPr>
              <a:t>У</a:t>
            </a:r>
            <a:r>
              <a:rPr lang="ru-RU" sz="2000" dirty="0" smtClean="0">
                <a:solidFill>
                  <a:schemeClr val="bg1"/>
                </a:solidFill>
              </a:rPr>
              <a:t>довлетворяется  </a:t>
            </a:r>
            <a:r>
              <a:rPr lang="ru-RU" sz="2000" dirty="0" smtClean="0">
                <a:solidFill>
                  <a:schemeClr val="bg1"/>
                </a:solidFill>
              </a:rPr>
              <a:t>естественная детская любознательность, развивается мышление, познавательная и речевая активность, увеличение словарного запаса.</a:t>
            </a:r>
            <a:endParaRPr lang="ru-RU" sz="2000" dirty="0">
              <a:solidFill>
                <a:schemeClr val="bg1"/>
              </a:solidFill>
            </a:endParaRPr>
          </a:p>
        </p:txBody>
      </p:sp>
    </p:spTree>
    <p:extLst>
      <p:ext uri="{BB962C8B-B14F-4D97-AF65-F5344CB8AC3E}">
        <p14:creationId xmlns:p14="http://schemas.microsoft.com/office/powerpoint/2010/main" val="394208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59" r="6285"/>
          <a:stretch/>
        </p:blipFill>
        <p:spPr>
          <a:xfrm>
            <a:off x="118325" y="2771800"/>
            <a:ext cx="6561308" cy="5446240"/>
          </a:xfrm>
        </p:spPr>
      </p:pic>
      <p:sp>
        <p:nvSpPr>
          <p:cNvPr id="2" name="Заголовок 1"/>
          <p:cNvSpPr>
            <a:spLocks noGrp="1"/>
          </p:cNvSpPr>
          <p:nvPr>
            <p:ph type="title"/>
          </p:nvPr>
        </p:nvSpPr>
        <p:spPr>
          <a:xfrm>
            <a:off x="332656" y="755576"/>
            <a:ext cx="6048671" cy="2232249"/>
          </a:xfrm>
        </p:spPr>
        <p:txBody>
          <a:bodyPr>
            <a:normAutofit/>
          </a:bodyPr>
          <a:lstStyle/>
          <a:p>
            <a:r>
              <a:rPr lang="ru-RU" sz="2800" b="1" dirty="0" smtClean="0">
                <a:solidFill>
                  <a:srgbClr val="0070C0"/>
                </a:solidFill>
                <a:latin typeface="Zanesennyj" panose="040B0500000000000000" pitchFamily="82" charset="0"/>
              </a:rPr>
              <a:t>Р</a:t>
            </a:r>
            <a:r>
              <a:rPr lang="ru-RU" sz="2800" b="1" dirty="0" smtClean="0">
                <a:solidFill>
                  <a:srgbClr val="0070C0"/>
                </a:solidFill>
              </a:rPr>
              <a:t>аскрываем тайны  </a:t>
            </a:r>
            <a:r>
              <a:rPr lang="ru-RU" sz="2800" b="1" dirty="0" err="1" smtClean="0">
                <a:solidFill>
                  <a:srgbClr val="0070C0"/>
                </a:solidFill>
              </a:rPr>
              <a:t>естествоведчесчких</a:t>
            </a:r>
            <a:r>
              <a:rPr lang="ru-RU" sz="2800" b="1" dirty="0" smtClean="0">
                <a:solidFill>
                  <a:srgbClr val="0070C0"/>
                </a:solidFill>
              </a:rPr>
              <a:t> дисциплин.</a:t>
            </a:r>
            <a:br>
              <a:rPr lang="ru-RU" sz="2800" b="1" dirty="0" smtClean="0">
                <a:solidFill>
                  <a:srgbClr val="0070C0"/>
                </a:solidFill>
              </a:rPr>
            </a:br>
            <a:r>
              <a:rPr lang="ru-RU" sz="2800" b="1" dirty="0" smtClean="0">
                <a:solidFill>
                  <a:srgbClr val="0070C0"/>
                </a:solidFill>
              </a:rPr>
              <a:t>Экспериментирование в детском </a:t>
            </a:r>
            <a:r>
              <a:rPr lang="ru-RU" sz="2800" dirty="0" smtClean="0">
                <a:solidFill>
                  <a:srgbClr val="0070C0"/>
                </a:solidFill>
              </a:rPr>
              <a:t>саду</a:t>
            </a:r>
            <a:r>
              <a:rPr lang="ru-RU" sz="4400" dirty="0" smtClean="0">
                <a:solidFill>
                  <a:srgbClr val="FFFF00"/>
                </a:solidFill>
              </a:rPr>
              <a:t>.</a:t>
            </a:r>
            <a:endParaRPr lang="ru-RU" sz="4400" dirty="0">
              <a:solidFill>
                <a:srgbClr val="FFFF00"/>
              </a:solidFill>
            </a:endParaRPr>
          </a:p>
        </p:txBody>
      </p:sp>
    </p:spTree>
    <p:extLst>
      <p:ext uri="{BB962C8B-B14F-4D97-AF65-F5344CB8AC3E}">
        <p14:creationId xmlns:p14="http://schemas.microsoft.com/office/powerpoint/2010/main" val="3271586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388157" y="3319463"/>
            <a:ext cx="4088035" cy="4594225"/>
          </a:xfrm>
          <a:prstGeom prst="rect">
            <a:avLst/>
          </a:prstGeom>
        </p:spPr>
      </p:pic>
    </p:spTree>
    <p:extLst>
      <p:ext uri="{BB962C8B-B14F-4D97-AF65-F5344CB8AC3E}">
        <p14:creationId xmlns:p14="http://schemas.microsoft.com/office/powerpoint/2010/main" val="4483454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179</TotalTime>
  <Words>533</Words>
  <Application>Microsoft Office PowerPoint</Application>
  <PresentationFormat>Экран (4:3)</PresentationFormat>
  <Paragraphs>16</Paragraphs>
  <Slides>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vt:i4>
      </vt:variant>
    </vt:vector>
  </HeadingPairs>
  <TitlesOfParts>
    <vt:vector size="18" baseType="lpstr">
      <vt:lpstr>Aharoni</vt:lpstr>
      <vt:lpstr>Algerian</vt:lpstr>
      <vt:lpstr>Arial</vt:lpstr>
      <vt:lpstr>Bickham Script Two</vt:lpstr>
      <vt:lpstr>CyrillicGoth</vt:lpstr>
      <vt:lpstr>DrPoDecorRu</vt:lpstr>
      <vt:lpstr>Garamond</vt:lpstr>
      <vt:lpstr>Zanesennyj</vt:lpstr>
      <vt:lpstr>Натуральные материалы</vt:lpstr>
      <vt:lpstr>Система  MEKRUPHY в детском саду.</vt:lpstr>
      <vt:lpstr>Содействие развитию  компетенций</vt:lpstr>
      <vt:lpstr>Управляемые открытия</vt:lpstr>
      <vt:lpstr>Жизнь растений</vt:lpstr>
      <vt:lpstr>Раскрываем тайны магнетизма</vt:lpstr>
      <vt:lpstr>Радость экспериментирования</vt:lpstr>
      <vt:lpstr>Презентация PowerPoint</vt:lpstr>
      <vt:lpstr>Раскрываем тайны  естествоведчесчких дисциплин. Экспериментирование в детском саду.</vt:lpstr>
      <vt:lpstr>Презентация PowerPoint</vt:lpstr>
    </vt:vector>
  </TitlesOfParts>
  <Company>Ya Blondinko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dc:creator>
  <cp:lastModifiedBy>Хозяин</cp:lastModifiedBy>
  <cp:revision>23</cp:revision>
  <dcterms:created xsi:type="dcterms:W3CDTF">2012-09-17T05:48:14Z</dcterms:created>
  <dcterms:modified xsi:type="dcterms:W3CDTF">2014-12-09T16:17:03Z</dcterms:modified>
</cp:coreProperties>
</file>