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321" r:id="rId2"/>
    <p:sldId id="322" r:id="rId3"/>
    <p:sldId id="258" r:id="rId4"/>
    <p:sldId id="315" r:id="rId5"/>
    <p:sldId id="259" r:id="rId6"/>
    <p:sldId id="260" r:id="rId7"/>
    <p:sldId id="264" r:id="rId8"/>
    <p:sldId id="265" r:id="rId9"/>
    <p:sldId id="266" r:id="rId10"/>
    <p:sldId id="267" r:id="rId11"/>
    <p:sldId id="268" r:id="rId12"/>
    <p:sldId id="271" r:id="rId13"/>
    <p:sldId id="320" r:id="rId14"/>
    <p:sldId id="272" r:id="rId15"/>
    <p:sldId id="316" r:id="rId16"/>
    <p:sldId id="274" r:id="rId17"/>
    <p:sldId id="273" r:id="rId18"/>
    <p:sldId id="275" r:id="rId19"/>
    <p:sldId id="276" r:id="rId20"/>
    <p:sldId id="278" r:id="rId21"/>
    <p:sldId id="279" r:id="rId22"/>
    <p:sldId id="309" r:id="rId23"/>
    <p:sldId id="281" r:id="rId24"/>
    <p:sldId id="280" r:id="rId25"/>
    <p:sldId id="318" r:id="rId26"/>
    <p:sldId id="283" r:id="rId27"/>
    <p:sldId id="317" r:id="rId28"/>
    <p:sldId id="289" r:id="rId29"/>
    <p:sldId id="291" r:id="rId30"/>
    <p:sldId id="293" r:id="rId31"/>
    <p:sldId id="294" r:id="rId32"/>
    <p:sldId id="295" r:id="rId33"/>
    <p:sldId id="296" r:id="rId34"/>
    <p:sldId id="297" r:id="rId35"/>
    <p:sldId id="298" r:id="rId36"/>
    <p:sldId id="319" r:id="rId37"/>
    <p:sldId id="299" r:id="rId38"/>
    <p:sldId id="300" r:id="rId39"/>
    <p:sldId id="307" r:id="rId40"/>
    <p:sldId id="311" r:id="rId41"/>
    <p:sldId id="312" r:id="rId42"/>
    <p:sldId id="313" r:id="rId43"/>
    <p:sldId id="314" r:id="rId44"/>
    <p:sldId id="306"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86E99F-2F3B-4EE9-938C-C18827471369}"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94F2D1-8850-4979-93AA-393AE2FFDC2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86E99F-2F3B-4EE9-938C-C18827471369}"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94F2D1-8850-4979-93AA-393AE2FFDC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86E99F-2F3B-4EE9-938C-C18827471369}"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94F2D1-8850-4979-93AA-393AE2FFDC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86E99F-2F3B-4EE9-938C-C18827471369}"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94F2D1-8850-4979-93AA-393AE2FFDC2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86E99F-2F3B-4EE9-938C-C18827471369}" type="datetimeFigureOut">
              <a:rPr lang="ru-RU" smtClean="0"/>
              <a:t>15.11.2012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94F2D1-8850-4979-93AA-393AE2FFDC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6E99F-2F3B-4EE9-938C-C18827471369}" type="datetimeFigureOut">
              <a:rPr lang="ru-RU" smtClean="0"/>
              <a:t>15.11.2012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94F2D1-8850-4979-93AA-393AE2FFDC2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86E99F-2F3B-4EE9-938C-C18827471369}" type="datetimeFigureOut">
              <a:rPr lang="ru-RU" smtClean="0"/>
              <a:t>15.11.2012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94F2D1-8850-4979-93AA-393AE2FFDC2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86E99F-2F3B-4EE9-938C-C18827471369}" type="datetimeFigureOut">
              <a:rPr lang="ru-RU" smtClean="0"/>
              <a:t>15.11.2012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94F2D1-8850-4979-93AA-393AE2FFDC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6E99F-2F3B-4EE9-938C-C18827471369}" type="datetimeFigureOut">
              <a:rPr lang="ru-RU" smtClean="0"/>
              <a:t>15.11.2012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94F2D1-8850-4979-93AA-393AE2FFDC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86E99F-2F3B-4EE9-938C-C18827471369}" type="datetimeFigureOut">
              <a:rPr lang="ru-RU" smtClean="0"/>
              <a:t>15.11.2012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94F2D1-8850-4979-93AA-393AE2FFDC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86E99F-2F3B-4EE9-938C-C18827471369}" type="datetimeFigureOut">
              <a:rPr lang="ru-RU" smtClean="0"/>
              <a:t>15.11.2012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94F2D1-8850-4979-93AA-393AE2FFDC2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886E99F-2F3B-4EE9-938C-C18827471369}" type="datetimeFigureOut">
              <a:rPr lang="ru-RU" smtClean="0"/>
              <a:t>15.11.2012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694F2D1-8850-4979-93AA-393AE2FFDC2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gifanimation.ru/images/raznoe_new/d16-1.gi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473795" y="6957392"/>
            <a:ext cx="5637010" cy="216024"/>
          </a:xfrm>
        </p:spPr>
        <p:txBody>
          <a:bodyPr>
            <a:normAutofit fontScale="47500" lnSpcReduction="20000"/>
          </a:bodyPr>
          <a:lstStyle/>
          <a:p>
            <a:endParaRPr lang="ru-RU" dirty="0"/>
          </a:p>
        </p:txBody>
      </p:sp>
      <p:sp>
        <p:nvSpPr>
          <p:cNvPr id="3" name="Заголовок 2"/>
          <p:cNvSpPr>
            <a:spLocks noGrp="1"/>
          </p:cNvSpPr>
          <p:nvPr>
            <p:ph type="ctrTitle"/>
          </p:nvPr>
        </p:nvSpPr>
        <p:spPr>
          <a:xfrm>
            <a:off x="899592" y="404664"/>
            <a:ext cx="7175351" cy="5904656"/>
          </a:xfrm>
        </p:spPr>
        <p:txBody>
          <a:bodyPr/>
          <a:lstStyle/>
          <a:p>
            <a:r>
              <a:rPr lang="ru-RU" sz="6000" dirty="0" smtClean="0"/>
              <a:t>       УРОК КОНФЕРЕНЦИЯ.</a:t>
            </a:r>
            <a:br>
              <a:rPr lang="ru-RU" sz="6000" dirty="0" smtClean="0"/>
            </a:br>
            <a:r>
              <a:rPr lang="ru-RU" sz="4800" dirty="0" smtClean="0">
                <a:solidFill>
                  <a:srgbClr val="FF0000"/>
                </a:solidFill>
              </a:rPr>
              <a:t>Тема.</a:t>
            </a:r>
            <a:br>
              <a:rPr lang="ru-RU" sz="4800" dirty="0" smtClean="0">
                <a:solidFill>
                  <a:srgbClr val="FF0000"/>
                </a:solidFill>
              </a:rPr>
            </a:br>
            <a:r>
              <a:rPr lang="ru-RU" sz="4800" dirty="0" smtClean="0">
                <a:solidFill>
                  <a:schemeClr val="tx2">
                    <a:lumMod val="50000"/>
                  </a:schemeClr>
                </a:solidFill>
              </a:rPr>
              <a:t>Биоразнообразие рыб, их образ жизни и поведение.</a:t>
            </a:r>
            <a:endParaRPr lang="ru-RU" sz="4800" dirty="0">
              <a:solidFill>
                <a:schemeClr val="tx2">
                  <a:lumMod val="50000"/>
                </a:schemeClr>
              </a:solidFill>
            </a:endParaRPr>
          </a:p>
        </p:txBody>
      </p:sp>
    </p:spTree>
    <p:extLst>
      <p:ext uri="{BB962C8B-B14F-4D97-AF65-F5344CB8AC3E}">
        <p14:creationId xmlns:p14="http://schemas.microsoft.com/office/powerpoint/2010/main" val="63662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84784"/>
            <a:ext cx="8291264" cy="3672408"/>
          </a:xfrm>
        </p:spPr>
        <p:txBody>
          <a:bodyPr/>
          <a:lstStyle/>
          <a:p>
            <a:r>
              <a:rPr lang="ru-RU" dirty="0" smtClean="0">
                <a:solidFill>
                  <a:srgbClr val="FF0000"/>
                </a:solidFill>
              </a:rPr>
              <a:t>2. Отряд карпообразные</a:t>
            </a:r>
            <a:endParaRPr lang="ru-RU" dirty="0">
              <a:solidFill>
                <a:srgbClr val="FF0000"/>
              </a:solidFill>
            </a:endParaRPr>
          </a:p>
        </p:txBody>
      </p:sp>
    </p:spTree>
    <p:extLst>
      <p:ext uri="{BB962C8B-B14F-4D97-AF65-F5344CB8AC3E}">
        <p14:creationId xmlns:p14="http://schemas.microsoft.com/office/powerpoint/2010/main" val="1698009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дминистратор\Рабочий стол\Scardinius_erythrophthalmu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89130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76672"/>
            <a:ext cx="8858280" cy="5760640"/>
          </a:xfrm>
        </p:spPr>
        <p:txBody>
          <a:bodyPr>
            <a:normAutofit fontScale="90000"/>
          </a:bodyPr>
          <a:lstStyle/>
          <a:p>
            <a:pPr algn="ctr"/>
            <a:r>
              <a:rPr lang="ru-RU" sz="3200" dirty="0" smtClean="0"/>
              <a:t>Отряд карпообразных включает в себя </a:t>
            </a:r>
            <a:r>
              <a:rPr lang="ru-RU" sz="3200" dirty="0" smtClean="0">
                <a:solidFill>
                  <a:srgbClr val="FF0000"/>
                </a:solidFill>
              </a:rPr>
              <a:t>четыре подотряда</a:t>
            </a:r>
            <a:r>
              <a:rPr lang="ru-RU" sz="3200" dirty="0" smtClean="0"/>
              <a:t>: </a:t>
            </a:r>
            <a:br>
              <a:rPr lang="ru-RU" sz="3200" dirty="0" smtClean="0"/>
            </a:br>
            <a:r>
              <a:rPr lang="ru-RU" sz="3200" dirty="0" smtClean="0">
                <a:solidFill>
                  <a:srgbClr val="FFC000"/>
                </a:solidFill>
              </a:rPr>
              <a:t>харациновые </a:t>
            </a:r>
            <a:br>
              <a:rPr lang="ru-RU" sz="3200" dirty="0" smtClean="0">
                <a:solidFill>
                  <a:srgbClr val="FFC000"/>
                </a:solidFill>
              </a:rPr>
            </a:br>
            <a:r>
              <a:rPr lang="ru-RU" sz="3200" dirty="0" smtClean="0">
                <a:solidFill>
                  <a:srgbClr val="FFC000"/>
                </a:solidFill>
              </a:rPr>
              <a:t>электрические угри </a:t>
            </a:r>
            <a:br>
              <a:rPr lang="ru-RU" sz="3200" dirty="0" smtClean="0">
                <a:solidFill>
                  <a:srgbClr val="FFC000"/>
                </a:solidFill>
              </a:rPr>
            </a:br>
            <a:r>
              <a:rPr lang="ru-RU" sz="3200" dirty="0" smtClean="0">
                <a:solidFill>
                  <a:srgbClr val="FFC000"/>
                </a:solidFill>
              </a:rPr>
              <a:t>карповидные</a:t>
            </a:r>
            <a:br>
              <a:rPr lang="ru-RU" sz="3200" dirty="0" smtClean="0">
                <a:solidFill>
                  <a:srgbClr val="FFC000"/>
                </a:solidFill>
              </a:rPr>
            </a:br>
            <a:r>
              <a:rPr lang="ru-RU" sz="3200" dirty="0" smtClean="0">
                <a:solidFill>
                  <a:srgbClr val="FFC000"/>
                </a:solidFill>
              </a:rPr>
              <a:t>сомовидные </a:t>
            </a:r>
            <a:r>
              <a:rPr lang="ru-RU" sz="2400" dirty="0" smtClean="0">
                <a:solidFill>
                  <a:srgbClr val="FFC000"/>
                </a:solidFill>
              </a:rPr>
              <a:t/>
            </a:r>
            <a:br>
              <a:rPr lang="ru-RU" sz="2400" dirty="0" smtClean="0">
                <a:solidFill>
                  <a:srgbClr val="FFC000"/>
                </a:solidFill>
              </a:rPr>
            </a:br>
            <a:r>
              <a:rPr lang="ru-RU" sz="2400" dirty="0" smtClean="0"/>
              <a:t/>
            </a:r>
            <a:br>
              <a:rPr lang="ru-RU" sz="2400" dirty="0" smtClean="0"/>
            </a:br>
            <a:r>
              <a:rPr lang="ru-RU" sz="2800" dirty="0" smtClean="0"/>
              <a:t>В свою очередь подотряды разделяются на </a:t>
            </a:r>
            <a:r>
              <a:rPr lang="ru-RU" sz="2800" dirty="0" smtClean="0">
                <a:solidFill>
                  <a:srgbClr val="FF0000"/>
                </a:solidFill>
              </a:rPr>
              <a:t>семейства,</a:t>
            </a:r>
            <a:r>
              <a:rPr lang="ru-RU" sz="2800" dirty="0" smtClean="0">
                <a:solidFill>
                  <a:schemeClr val="accent2">
                    <a:lumMod val="75000"/>
                  </a:schemeClr>
                </a:solidFill>
              </a:rPr>
              <a:t> </a:t>
            </a:r>
            <a:r>
              <a:rPr lang="ru-RU" sz="2800" dirty="0" smtClean="0"/>
              <a:t>объединяющих около 5 тыс. видов </a:t>
            </a:r>
            <a:r>
              <a:rPr lang="ru-RU" sz="2800" dirty="0" smtClean="0"/>
              <a:t>рыб. Наибольшее </a:t>
            </a:r>
            <a:r>
              <a:rPr lang="ru-RU" sz="2800" dirty="0" smtClean="0"/>
              <a:t>число видов обитает в </a:t>
            </a:r>
            <a:r>
              <a:rPr lang="ru-RU" sz="2800" dirty="0" smtClean="0">
                <a:solidFill>
                  <a:srgbClr val="FF0000"/>
                </a:solidFill>
              </a:rPr>
              <a:t>тропических и субтропических </a:t>
            </a:r>
            <a:r>
              <a:rPr lang="ru-RU" sz="2800" dirty="0" smtClean="0">
                <a:solidFill>
                  <a:srgbClr val="FF0000"/>
                </a:solidFill>
              </a:rPr>
              <a:t>водах.</a:t>
            </a:r>
            <a:r>
              <a:rPr lang="ru-RU" sz="2400" dirty="0" smtClean="0"/>
              <a:t/>
            </a:r>
            <a:br>
              <a:rPr lang="ru-RU" sz="2400" dirty="0" smtClean="0"/>
            </a:br>
            <a:r>
              <a:rPr lang="ru-RU" sz="2800" dirty="0" smtClean="0"/>
              <a:t/>
            </a:r>
            <a:br>
              <a:rPr lang="ru-RU" sz="2800" dirty="0" smtClean="0"/>
            </a:br>
            <a:endParaRPr lang="ru-RU" sz="2800" dirty="0"/>
          </a:p>
        </p:txBody>
      </p:sp>
    </p:spTree>
    <p:extLst>
      <p:ext uri="{BB962C8B-B14F-4D97-AF65-F5344CB8AC3E}">
        <p14:creationId xmlns:p14="http://schemas.microsoft.com/office/powerpoint/2010/main" val="3703803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5" cy="1512168"/>
          </a:xfrm>
        </p:spPr>
        <p:txBody>
          <a:bodyPr>
            <a:normAutofit fontScale="90000"/>
          </a:bodyPr>
          <a:lstStyle/>
          <a:p>
            <a:pPr lvl="0"/>
            <a:r>
              <a:rPr lang="ru-RU" b="1" dirty="0" smtClean="0"/>
              <a:t>Представители: </a:t>
            </a:r>
            <a:r>
              <a:rPr lang="ru-RU" sz="1800" b="1" dirty="0" smtClean="0"/>
              <a:t>В водоемах России наиболее распространенными представителями карпообразных являются </a:t>
            </a:r>
            <a:r>
              <a:rPr lang="ru-RU" sz="1800" dirty="0" smtClean="0"/>
              <a:t>плотва, елец, жерех, линь, усач, лещ, рыбец, уклейка, чехонь, сазан, карась, амур</a:t>
            </a:r>
            <a:r>
              <a:rPr lang="ru-RU" sz="1800" b="1" dirty="0" smtClean="0"/>
              <a:t>, все имеют большое промысловое значение. </a:t>
            </a:r>
            <a:r>
              <a:rPr lang="ru-RU" sz="1800" dirty="0" smtClean="0"/>
              <a:t/>
            </a:r>
            <a:br>
              <a:rPr lang="ru-RU" sz="1800" dirty="0" smtClean="0"/>
            </a:br>
            <a:endParaRPr lang="ru-RU" sz="1800" dirty="0"/>
          </a:p>
        </p:txBody>
      </p:sp>
      <p:pic>
        <p:nvPicPr>
          <p:cNvPr id="5" name="Содержимое 4" descr="елец.jpg"/>
          <p:cNvPicPr>
            <a:picLocks noGrp="1" noChangeAspect="1"/>
          </p:cNvPicPr>
          <p:nvPr>
            <p:ph sz="half" idx="4294967295"/>
          </p:nvPr>
        </p:nvPicPr>
        <p:blipFill>
          <a:blip r:embed="rId2"/>
          <a:stretch>
            <a:fillRect/>
          </a:stretch>
        </p:blipFill>
        <p:spPr>
          <a:xfrm>
            <a:off x="482827" y="2202519"/>
            <a:ext cx="2928958" cy="1928826"/>
          </a:xfrm>
          <a:prstGeom prst="rect">
            <a:avLst/>
          </a:prstGeom>
        </p:spPr>
      </p:pic>
      <p:pic>
        <p:nvPicPr>
          <p:cNvPr id="7" name="Содержимое 6" descr="карась.jpg"/>
          <p:cNvPicPr>
            <a:picLocks noGrp="1" noChangeAspect="1"/>
          </p:cNvPicPr>
          <p:nvPr>
            <p:ph sz="half" idx="4294967295"/>
          </p:nvPr>
        </p:nvPicPr>
        <p:blipFill>
          <a:blip r:embed="rId3"/>
          <a:stretch>
            <a:fillRect/>
          </a:stretch>
        </p:blipFill>
        <p:spPr>
          <a:xfrm>
            <a:off x="5189761" y="1976597"/>
            <a:ext cx="3228972" cy="1928826"/>
          </a:xfrm>
          <a:prstGeom prst="rect">
            <a:avLst/>
          </a:prstGeom>
        </p:spPr>
      </p:pic>
      <p:sp>
        <p:nvSpPr>
          <p:cNvPr id="6" name="TextBox 5"/>
          <p:cNvSpPr txBox="1"/>
          <p:nvPr/>
        </p:nvSpPr>
        <p:spPr>
          <a:xfrm>
            <a:off x="1428727" y="4122021"/>
            <a:ext cx="732893" cy="369332"/>
          </a:xfrm>
          <a:prstGeom prst="rect">
            <a:avLst/>
          </a:prstGeom>
          <a:noFill/>
        </p:spPr>
        <p:txBody>
          <a:bodyPr wrap="none" rtlCol="0">
            <a:spAutoFit/>
          </a:bodyPr>
          <a:lstStyle/>
          <a:p>
            <a:r>
              <a:rPr lang="ru-RU" dirty="0" smtClean="0"/>
              <a:t>Елец</a:t>
            </a:r>
            <a:endParaRPr lang="ru-RU" dirty="0"/>
          </a:p>
        </p:txBody>
      </p:sp>
      <p:sp>
        <p:nvSpPr>
          <p:cNvPr id="8" name="TextBox 7"/>
          <p:cNvSpPr txBox="1"/>
          <p:nvPr/>
        </p:nvSpPr>
        <p:spPr>
          <a:xfrm>
            <a:off x="6804247" y="3813146"/>
            <a:ext cx="939681" cy="369332"/>
          </a:xfrm>
          <a:prstGeom prst="rect">
            <a:avLst/>
          </a:prstGeom>
          <a:noFill/>
        </p:spPr>
        <p:txBody>
          <a:bodyPr wrap="none" rtlCol="0">
            <a:spAutoFit/>
          </a:bodyPr>
          <a:lstStyle/>
          <a:p>
            <a:r>
              <a:rPr lang="ru-RU" dirty="0" smtClean="0"/>
              <a:t>Карась</a:t>
            </a:r>
            <a:endParaRPr lang="ru-RU" dirty="0"/>
          </a:p>
        </p:txBody>
      </p:sp>
      <p:pic>
        <p:nvPicPr>
          <p:cNvPr id="9" name="Рисунок 8" descr="лещ.jpg"/>
          <p:cNvPicPr>
            <a:picLocks noChangeAspect="1"/>
          </p:cNvPicPr>
          <p:nvPr/>
        </p:nvPicPr>
        <p:blipFill>
          <a:blip r:embed="rId4"/>
          <a:stretch>
            <a:fillRect/>
          </a:stretch>
        </p:blipFill>
        <p:spPr>
          <a:xfrm>
            <a:off x="482827" y="4491353"/>
            <a:ext cx="3357586" cy="2000264"/>
          </a:xfrm>
          <a:prstGeom prst="rect">
            <a:avLst/>
          </a:prstGeom>
        </p:spPr>
      </p:pic>
      <p:pic>
        <p:nvPicPr>
          <p:cNvPr id="10" name="Рисунок 9" descr="плотва.jpg"/>
          <p:cNvPicPr>
            <a:picLocks noChangeAspect="1"/>
          </p:cNvPicPr>
          <p:nvPr/>
        </p:nvPicPr>
        <p:blipFill>
          <a:blip r:embed="rId5"/>
          <a:stretch>
            <a:fillRect/>
          </a:stretch>
        </p:blipFill>
        <p:spPr>
          <a:xfrm>
            <a:off x="4731958" y="4182478"/>
            <a:ext cx="3643338" cy="2071702"/>
          </a:xfrm>
          <a:prstGeom prst="rect">
            <a:avLst/>
          </a:prstGeom>
        </p:spPr>
      </p:pic>
      <p:sp>
        <p:nvSpPr>
          <p:cNvPr id="11" name="TextBox 10"/>
          <p:cNvSpPr txBox="1"/>
          <p:nvPr/>
        </p:nvSpPr>
        <p:spPr>
          <a:xfrm>
            <a:off x="5945142" y="6140052"/>
            <a:ext cx="966675" cy="369332"/>
          </a:xfrm>
          <a:prstGeom prst="rect">
            <a:avLst/>
          </a:prstGeom>
          <a:noFill/>
        </p:spPr>
        <p:txBody>
          <a:bodyPr wrap="none" rtlCol="0">
            <a:spAutoFit/>
          </a:bodyPr>
          <a:lstStyle/>
          <a:p>
            <a:r>
              <a:rPr lang="ru-RU" dirty="0" smtClean="0"/>
              <a:t>Плотва</a:t>
            </a:r>
            <a:endParaRPr lang="ru-RU" dirty="0"/>
          </a:p>
        </p:txBody>
      </p:sp>
    </p:spTree>
    <p:extLst>
      <p:ext uri="{BB962C8B-B14F-4D97-AF65-F5344CB8AC3E}">
        <p14:creationId xmlns:p14="http://schemas.microsoft.com/office/powerpoint/2010/main" val="4126812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858000"/>
          </a:xfrm>
        </p:spPr>
        <p:txBody>
          <a:bodyPr>
            <a:normAutofit/>
          </a:bodyPr>
          <a:lstStyle/>
          <a:p>
            <a:pPr algn="ctr"/>
            <a:r>
              <a:rPr lang="ru-RU" sz="3200" dirty="0" smtClean="0"/>
              <a:t>Несмотря на различия в условиях и образе жизни, в строении и форме тела, они обладают целым рядом </a:t>
            </a:r>
            <a:r>
              <a:rPr lang="ru-RU" sz="3200" dirty="0" smtClean="0">
                <a:solidFill>
                  <a:srgbClr val="FF0000"/>
                </a:solidFill>
              </a:rPr>
              <a:t>общих признаков</a:t>
            </a:r>
            <a:r>
              <a:rPr lang="ru-RU" sz="3200" dirty="0" smtClean="0"/>
              <a:t>. К числу наиболее важных относится </a:t>
            </a:r>
            <a:r>
              <a:rPr lang="ru-RU" sz="3200" dirty="0" smtClean="0">
                <a:solidFill>
                  <a:srgbClr val="FF0000"/>
                </a:solidFill>
              </a:rPr>
              <a:t>наличие</a:t>
            </a:r>
            <a:r>
              <a:rPr lang="ru-RU" sz="3200" dirty="0" smtClean="0"/>
              <a:t> у подавляющего большинства рыб </a:t>
            </a:r>
            <a:r>
              <a:rPr lang="ru-RU" sz="3200" dirty="0" smtClean="0">
                <a:solidFill>
                  <a:srgbClr val="FF0000"/>
                </a:solidFill>
              </a:rPr>
              <a:t>плавательного пузыря</a:t>
            </a:r>
            <a:r>
              <a:rPr lang="ru-RU" sz="3200" dirty="0" smtClean="0"/>
              <a:t>, </a:t>
            </a:r>
            <a:r>
              <a:rPr lang="ru-RU" sz="3200" dirty="0" smtClean="0">
                <a:solidFill>
                  <a:srgbClr val="FF0000"/>
                </a:solidFill>
              </a:rPr>
              <a:t>соединяющегося с пищеварительным </a:t>
            </a:r>
            <a:r>
              <a:rPr lang="ru-RU" sz="3200" dirty="0" smtClean="0"/>
              <a:t>трактом, и своеобразного “</a:t>
            </a:r>
            <a:r>
              <a:rPr lang="ru-RU" sz="3200" dirty="0" err="1" smtClean="0"/>
              <a:t>Веберова</a:t>
            </a:r>
            <a:r>
              <a:rPr lang="ru-RU" sz="3200" dirty="0" smtClean="0"/>
              <a:t> аппарата”, служащего для восприятия давления воды. Брюшные плавники у них в большинстве своем расположены за грудными.</a:t>
            </a:r>
            <a:endParaRPr lang="ru-RU" sz="3200" dirty="0"/>
          </a:p>
        </p:txBody>
      </p:sp>
    </p:spTree>
    <p:extLst>
      <p:ext uri="{BB962C8B-B14F-4D97-AF65-F5344CB8AC3E}">
        <p14:creationId xmlns:p14="http://schemas.microsoft.com/office/powerpoint/2010/main" val="1497617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88640"/>
            <a:ext cx="8786842" cy="1124744"/>
          </a:xfrm>
        </p:spPr>
        <p:txBody>
          <a:bodyPr>
            <a:normAutofit/>
          </a:bodyPr>
          <a:lstStyle/>
          <a:p>
            <a:r>
              <a:rPr lang="ru-RU" sz="2800" dirty="0" smtClean="0"/>
              <a:t>Пираньи- семейство рыб отряда </a:t>
            </a:r>
            <a:r>
              <a:rPr lang="ru-RU" sz="2800" b="1" dirty="0" smtClean="0"/>
              <a:t>карпообразных</a:t>
            </a:r>
            <a:endParaRPr lang="ru-RU" sz="2800" dirty="0"/>
          </a:p>
        </p:txBody>
      </p:sp>
      <p:pic>
        <p:nvPicPr>
          <p:cNvPr id="6147" name="Picture 3" descr="C:\Documents and Settings\Администратор\Рабочий стол\post-40590-1288634441.jpg"/>
          <p:cNvPicPr>
            <a:picLocks noChangeAspect="1" noChangeArrowheads="1"/>
          </p:cNvPicPr>
          <p:nvPr/>
        </p:nvPicPr>
        <p:blipFill>
          <a:blip r:embed="rId2"/>
          <a:srcRect/>
          <a:stretch>
            <a:fillRect/>
          </a:stretch>
        </p:blipFill>
        <p:spPr bwMode="auto">
          <a:xfrm>
            <a:off x="467544" y="1311907"/>
            <a:ext cx="8208912" cy="5357453"/>
          </a:xfrm>
          <a:prstGeom prst="rect">
            <a:avLst/>
          </a:prstGeom>
          <a:noFill/>
        </p:spPr>
      </p:pic>
    </p:spTree>
    <p:extLst>
      <p:ext uri="{BB962C8B-B14F-4D97-AF65-F5344CB8AC3E}">
        <p14:creationId xmlns:p14="http://schemas.microsoft.com/office/powerpoint/2010/main" val="171330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6058"/>
            <a:ext cx="8219256" cy="1867078"/>
          </a:xfrm>
        </p:spPr>
        <p:txBody>
          <a:bodyPr/>
          <a:lstStyle/>
          <a:p>
            <a:r>
              <a:rPr lang="en-US" dirty="0" smtClean="0">
                <a:solidFill>
                  <a:srgbClr val="FF0000"/>
                </a:solidFill>
              </a:rPr>
              <a:t>3</a:t>
            </a:r>
            <a:r>
              <a:rPr lang="ru-RU" dirty="0" smtClean="0">
                <a:solidFill>
                  <a:srgbClr val="FF0000"/>
                </a:solidFill>
              </a:rPr>
              <a:t>. Отряд лососеобразные</a:t>
            </a:r>
            <a:endParaRPr lang="ru-RU" dirty="0">
              <a:solidFill>
                <a:srgbClr val="FF0000"/>
              </a:solidFill>
            </a:endParaRPr>
          </a:p>
        </p:txBody>
      </p:sp>
    </p:spTree>
    <p:extLst>
      <p:ext uri="{BB962C8B-B14F-4D97-AF65-F5344CB8AC3E}">
        <p14:creationId xmlns:p14="http://schemas.microsoft.com/office/powerpoint/2010/main" val="4138511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Администратор\Рабочий стол\0030684.jpg"/>
          <p:cNvPicPr>
            <a:picLocks noChangeAspect="1" noChangeArrowheads="1"/>
          </p:cNvPicPr>
          <p:nvPr/>
        </p:nvPicPr>
        <p:blipFill>
          <a:blip r:embed="rId2"/>
          <a:srcRect/>
          <a:stretch>
            <a:fillRect/>
          </a:stretch>
        </p:blipFill>
        <p:spPr bwMode="auto">
          <a:xfrm>
            <a:off x="0" y="1"/>
            <a:ext cx="9144000" cy="6877050"/>
          </a:xfrm>
          <a:prstGeom prst="rect">
            <a:avLst/>
          </a:prstGeom>
          <a:noFill/>
        </p:spPr>
      </p:pic>
    </p:spTree>
    <p:extLst>
      <p:ext uri="{BB962C8B-B14F-4D97-AF65-F5344CB8AC3E}">
        <p14:creationId xmlns:p14="http://schemas.microsoft.com/office/powerpoint/2010/main" val="312175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4000" dirty="0" smtClean="0">
                <a:solidFill>
                  <a:srgbClr val="FFC000"/>
                </a:solidFill>
              </a:rPr>
              <a:t>Половой  диморфизм  во  время  нереста у лососевых.</a:t>
            </a:r>
            <a:endParaRPr lang="ru-RU" sz="4000" dirty="0">
              <a:solidFill>
                <a:srgbClr val="FFC000"/>
              </a:solidFill>
            </a:endParaRPr>
          </a:p>
        </p:txBody>
      </p:sp>
      <p:pic>
        <p:nvPicPr>
          <p:cNvPr id="17411" name="Picture 2" descr="C:\Documents and Settings\Родители\My Documents\My Pictures\b_3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1592711" y="731838"/>
            <a:ext cx="5501377" cy="34750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97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714356"/>
          </a:xfrm>
        </p:spPr>
        <p:txBody>
          <a:bodyPr>
            <a:normAutofit fontScale="90000"/>
          </a:bodyPr>
          <a:lstStyle/>
          <a:p>
            <a:pPr algn="ctr"/>
            <a:r>
              <a:rPr lang="ru-RU" dirty="0" smtClean="0"/>
              <a:t>хариус</a:t>
            </a:r>
            <a:endParaRPr lang="ru-RU" dirty="0"/>
          </a:p>
        </p:txBody>
      </p:sp>
      <p:pic>
        <p:nvPicPr>
          <p:cNvPr id="7170" name="Picture 2" descr="C:\Documents and Settings\Администратор\Рабочий стол\2(135).jpg"/>
          <p:cNvPicPr>
            <a:picLocks noChangeAspect="1" noChangeArrowheads="1"/>
          </p:cNvPicPr>
          <p:nvPr/>
        </p:nvPicPr>
        <p:blipFill>
          <a:blip r:embed="rId2"/>
          <a:srcRect/>
          <a:stretch>
            <a:fillRect/>
          </a:stretch>
        </p:blipFill>
        <p:spPr bwMode="auto">
          <a:xfrm>
            <a:off x="179512" y="764704"/>
            <a:ext cx="8786842" cy="5784744"/>
          </a:xfrm>
          <a:prstGeom prst="rect">
            <a:avLst/>
          </a:prstGeom>
          <a:noFill/>
        </p:spPr>
      </p:pic>
    </p:spTree>
    <p:extLst>
      <p:ext uri="{BB962C8B-B14F-4D97-AF65-F5344CB8AC3E}">
        <p14:creationId xmlns:p14="http://schemas.microsoft.com/office/powerpoint/2010/main" val="62096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793289" y="-243408"/>
            <a:ext cx="6512511" cy="243408"/>
          </a:xfrm>
        </p:spPr>
        <p:txBody>
          <a:bodyPr/>
          <a:lstStyle/>
          <a:p>
            <a:endParaRPr lang="ru-RU" dirty="0"/>
          </a:p>
        </p:txBody>
      </p:sp>
      <p:sp>
        <p:nvSpPr>
          <p:cNvPr id="3" name="Объект 2"/>
          <p:cNvSpPr>
            <a:spLocks noGrp="1"/>
          </p:cNvSpPr>
          <p:nvPr>
            <p:ph sz="quarter" idx="13"/>
          </p:nvPr>
        </p:nvSpPr>
        <p:spPr>
          <a:xfrm>
            <a:off x="395536" y="0"/>
            <a:ext cx="8352928" cy="6597352"/>
          </a:xfrm>
        </p:spPr>
        <p:txBody>
          <a:bodyPr>
            <a:normAutofit lnSpcReduction="10000"/>
          </a:bodyPr>
          <a:lstStyle/>
          <a:p>
            <a:r>
              <a:rPr lang="ru-RU" dirty="0" smtClean="0"/>
              <a:t>             </a:t>
            </a:r>
          </a:p>
          <a:p>
            <a:pPr marL="45720" indent="0">
              <a:buNone/>
            </a:pPr>
            <a:r>
              <a:rPr lang="ru-RU" dirty="0" smtClean="0"/>
              <a:t>                  </a:t>
            </a:r>
            <a:r>
              <a:rPr lang="ru-RU" dirty="0" smtClean="0">
                <a:solidFill>
                  <a:srgbClr val="FF0000"/>
                </a:solidFill>
              </a:rPr>
              <a:t>«На свете много есть, о друг Горацио, того, что           </a:t>
            </a:r>
          </a:p>
          <a:p>
            <a:pPr marL="45720" indent="0">
              <a:buNone/>
            </a:pPr>
            <a:r>
              <a:rPr lang="ru-RU" dirty="0">
                <a:solidFill>
                  <a:srgbClr val="FF0000"/>
                </a:solidFill>
              </a:rPr>
              <a:t>	</a:t>
            </a:r>
            <a:r>
              <a:rPr lang="ru-RU" dirty="0" smtClean="0">
                <a:solidFill>
                  <a:srgbClr val="FF0000"/>
                </a:solidFill>
              </a:rPr>
              <a:t>                        неизвестно нашим мудрецам»       </a:t>
            </a:r>
            <a:r>
              <a:rPr lang="ru-RU" dirty="0" smtClean="0"/>
              <a:t>		         			          У. Шекспир.	        	</a:t>
            </a:r>
            <a:r>
              <a:rPr lang="ru-RU" dirty="0" smtClean="0">
                <a:solidFill>
                  <a:srgbClr val="FF0000"/>
                </a:solidFill>
              </a:rPr>
              <a:t>Цель.</a:t>
            </a:r>
            <a:r>
              <a:rPr lang="ru-RU" dirty="0" smtClean="0"/>
              <a:t> 1.Повышение познавательного интереса и активности при изучении биологии.	</a:t>
            </a:r>
          </a:p>
          <a:p>
            <a:pPr marL="45720" indent="0">
              <a:buNone/>
            </a:pPr>
            <a:r>
              <a:rPr lang="ru-RU" dirty="0" smtClean="0"/>
              <a:t>	          2.Использование исследовательской</a:t>
            </a:r>
            <a:endParaRPr lang="ru-RU" dirty="0"/>
          </a:p>
          <a:p>
            <a:pPr marL="45720" indent="0">
              <a:buNone/>
            </a:pPr>
            <a:r>
              <a:rPr lang="ru-RU" dirty="0" smtClean="0"/>
              <a:t>деятельности в процессе изучения темы.</a:t>
            </a:r>
          </a:p>
          <a:p>
            <a:pPr marL="45720" indent="0">
              <a:buNone/>
            </a:pPr>
            <a:r>
              <a:rPr lang="ru-RU" dirty="0" smtClean="0"/>
              <a:t>	          3.Воспитание самостоятельности в поиске</a:t>
            </a:r>
            <a:endParaRPr lang="ru-RU" dirty="0"/>
          </a:p>
          <a:p>
            <a:pPr marL="45720" indent="0">
              <a:buNone/>
            </a:pPr>
            <a:r>
              <a:rPr lang="ru-RU" dirty="0" smtClean="0"/>
              <a:t>информационной базы.</a:t>
            </a:r>
          </a:p>
          <a:p>
            <a:pPr marL="45720" indent="0">
              <a:buNone/>
            </a:pPr>
            <a:r>
              <a:rPr lang="ru-RU" dirty="0"/>
              <a:t>	</a:t>
            </a:r>
            <a:r>
              <a:rPr lang="ru-RU" dirty="0" smtClean="0"/>
              <a:t>			</a:t>
            </a:r>
            <a:r>
              <a:rPr lang="ru-RU" dirty="0" smtClean="0">
                <a:solidFill>
                  <a:srgbClr val="FF0000"/>
                </a:solidFill>
              </a:rPr>
              <a:t>ПЛАН.</a:t>
            </a:r>
            <a:r>
              <a:rPr lang="ru-RU" dirty="0" smtClean="0"/>
              <a:t>					1.Вводное слово учителя.					2.Сообщения учащихся.					3.Презентация по теме.					4.Видеосюжет «Ихтиофауна мирового океана».		5.Викторина.					            	6.Вывод, итоги конференции. </a:t>
            </a:r>
          </a:p>
          <a:p>
            <a:pPr marL="45720" indent="0">
              <a:buNone/>
            </a:pPr>
            <a:r>
              <a:rPr lang="ru-RU" dirty="0"/>
              <a:t> </a:t>
            </a:r>
            <a:r>
              <a:rPr lang="ru-RU" dirty="0" smtClean="0"/>
              <a:t>  </a:t>
            </a:r>
            <a:endParaRPr lang="ru-RU" dirty="0"/>
          </a:p>
        </p:txBody>
      </p:sp>
    </p:spTree>
    <p:extLst>
      <p:ext uri="{BB962C8B-B14F-4D97-AF65-F5344CB8AC3E}">
        <p14:creationId xmlns:p14="http://schemas.microsoft.com/office/powerpoint/2010/main" val="43475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32656"/>
            <a:ext cx="8535322" cy="5976664"/>
          </a:xfrm>
        </p:spPr>
        <p:txBody>
          <a:bodyPr>
            <a:normAutofit/>
          </a:bodyPr>
          <a:lstStyle/>
          <a:p>
            <a:pPr algn="ctr"/>
            <a:r>
              <a:rPr lang="ru-RU" sz="2800" dirty="0" smtClean="0">
                <a:solidFill>
                  <a:srgbClr val="FF0000"/>
                </a:solidFill>
              </a:rPr>
              <a:t>Брюшные плавники </a:t>
            </a:r>
            <a:r>
              <a:rPr lang="ru-RU" sz="2800" dirty="0" smtClean="0"/>
              <a:t>расположены в </a:t>
            </a:r>
            <a:r>
              <a:rPr lang="ru-RU" sz="2800" dirty="0" smtClean="0">
                <a:solidFill>
                  <a:srgbClr val="FF0000"/>
                </a:solidFill>
              </a:rPr>
              <a:t>средней</a:t>
            </a:r>
            <a:r>
              <a:rPr lang="ru-RU" sz="2800" dirty="0" smtClean="0"/>
              <a:t> части </a:t>
            </a:r>
            <a:r>
              <a:rPr lang="ru-RU" sz="2800" dirty="0" smtClean="0">
                <a:solidFill>
                  <a:srgbClr val="FF0000"/>
                </a:solidFill>
              </a:rPr>
              <a:t>брюха</a:t>
            </a:r>
            <a:r>
              <a:rPr lang="ru-RU" sz="2800" dirty="0" smtClean="0"/>
              <a:t>, многолучевые; грудные низкосидящие; в плавниках нет колючих лучей; плавательный пузырь, соединяется каналом с пищеводом; чешуя циклоидная. </a:t>
            </a:r>
            <a:r>
              <a:rPr lang="ru-RU" sz="2800" dirty="0" smtClean="0">
                <a:solidFill>
                  <a:srgbClr val="FF0000"/>
                </a:solidFill>
              </a:rPr>
              <a:t>У многих </a:t>
            </a:r>
            <a:r>
              <a:rPr lang="ru-RU" sz="2800" dirty="0" smtClean="0"/>
              <a:t>лососевых скелет не полностью </a:t>
            </a:r>
            <a:r>
              <a:rPr lang="ru-RU" sz="2800" dirty="0" smtClean="0">
                <a:solidFill>
                  <a:srgbClr val="FF0000"/>
                </a:solidFill>
              </a:rPr>
              <a:t>окостеневает: черепная коробка </a:t>
            </a:r>
            <a:r>
              <a:rPr lang="ru-RU" sz="2800" dirty="0" smtClean="0"/>
              <a:t>в значительной мере состоит из </a:t>
            </a:r>
            <a:r>
              <a:rPr lang="ru-RU" sz="2800" dirty="0" smtClean="0">
                <a:solidFill>
                  <a:srgbClr val="FF0000"/>
                </a:solidFill>
              </a:rPr>
              <a:t>хряща</a:t>
            </a:r>
            <a:r>
              <a:rPr lang="ru-RU" sz="2800" dirty="0" smtClean="0"/>
              <a:t>, боковые отростки не приращены к телам позвонков, у некоторых взрослых рыб сохраняется хорда, проходящая вдоль всего позвоночника, есть орган боковой  линии.</a:t>
            </a:r>
            <a:endParaRPr lang="ru-RU" sz="2800" dirty="0"/>
          </a:p>
        </p:txBody>
      </p:sp>
    </p:spTree>
    <p:extLst>
      <p:ext uri="{BB962C8B-B14F-4D97-AF65-F5344CB8AC3E}">
        <p14:creationId xmlns:p14="http://schemas.microsoft.com/office/powerpoint/2010/main" val="733147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60648"/>
            <a:ext cx="8786842" cy="6264696"/>
          </a:xfrm>
        </p:spPr>
        <p:txBody>
          <a:bodyPr>
            <a:normAutofit/>
          </a:bodyPr>
          <a:lstStyle/>
          <a:p>
            <a:pPr algn="ctr"/>
            <a:r>
              <a:rPr lang="ru-RU" sz="3200" dirty="0" smtClean="0"/>
              <a:t>Нерестятся в </a:t>
            </a:r>
            <a:r>
              <a:rPr lang="ru-RU" sz="3200" dirty="0" smtClean="0">
                <a:solidFill>
                  <a:srgbClr val="FF0000"/>
                </a:solidFill>
              </a:rPr>
              <a:t>верховьях рек</a:t>
            </a:r>
            <a:r>
              <a:rPr lang="ru-RU" sz="3200" dirty="0" smtClean="0"/>
              <a:t>. Вход в реки </a:t>
            </a:r>
            <a:r>
              <a:rPr lang="ru-RU" sz="3200" dirty="0" smtClean="0">
                <a:solidFill>
                  <a:srgbClr val="FF0000"/>
                </a:solidFill>
              </a:rPr>
              <a:t>длится с</a:t>
            </a:r>
            <a:r>
              <a:rPr lang="ru-RU" sz="3200" dirty="0" smtClean="0">
                <a:solidFill>
                  <a:schemeClr val="accent2"/>
                </a:solidFill>
              </a:rPr>
              <a:t> </a:t>
            </a:r>
            <a:r>
              <a:rPr lang="ru-RU" sz="3200" dirty="0" smtClean="0">
                <a:solidFill>
                  <a:srgbClr val="FF0000"/>
                </a:solidFill>
              </a:rPr>
              <a:t>весны по осень</a:t>
            </a:r>
            <a:r>
              <a:rPr lang="ru-RU" sz="3200" dirty="0" smtClean="0"/>
              <a:t>. Лососи преодолевают течение, отмели и перекаты. За время путешествия самцы </a:t>
            </a:r>
            <a:r>
              <a:rPr lang="ru-RU" sz="3200" dirty="0" smtClean="0">
                <a:solidFill>
                  <a:srgbClr val="FF0000"/>
                </a:solidFill>
              </a:rPr>
              <a:t>приобретают</a:t>
            </a:r>
            <a:r>
              <a:rPr lang="ru-RU" sz="3200" dirty="0" smtClean="0">
                <a:solidFill>
                  <a:schemeClr val="accent2"/>
                </a:solidFill>
              </a:rPr>
              <a:t> </a:t>
            </a:r>
            <a:r>
              <a:rPr lang="ru-RU" sz="3200" dirty="0" smtClean="0">
                <a:solidFill>
                  <a:srgbClr val="FF0000"/>
                </a:solidFill>
              </a:rPr>
              <a:t>брачный наряд</a:t>
            </a:r>
            <a:r>
              <a:rPr lang="ru-RU" sz="3200" dirty="0" smtClean="0"/>
              <a:t>: появляются красные и черные пятна, горб на спине, челюсти искривляются и покрываются мощными крючковатыми зубами. Одновременно происходит дегенерация желудка, кишечника и печени, мясо становится дряблым. </a:t>
            </a:r>
            <a:r>
              <a:rPr lang="ru-RU" sz="3200" dirty="0" smtClean="0">
                <a:solidFill>
                  <a:srgbClr val="FF0000"/>
                </a:solidFill>
              </a:rPr>
              <a:t>После нереста рыбы гибнут</a:t>
            </a:r>
            <a:r>
              <a:rPr lang="ru-RU" sz="3200" dirty="0" smtClean="0"/>
              <a:t>.</a:t>
            </a:r>
            <a:endParaRPr lang="ru-RU" sz="3200" dirty="0"/>
          </a:p>
        </p:txBody>
      </p:sp>
    </p:spTree>
    <p:extLst>
      <p:ext uri="{BB962C8B-B14F-4D97-AF65-F5344CB8AC3E}">
        <p14:creationId xmlns:p14="http://schemas.microsoft.com/office/powerpoint/2010/main" val="239715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785794"/>
          </a:xfrm>
        </p:spPr>
        <p:txBody>
          <a:bodyPr/>
          <a:lstStyle/>
          <a:p>
            <a:pPr algn="ctr"/>
            <a:r>
              <a:rPr lang="ru-RU" dirty="0" smtClean="0"/>
              <a:t>щука</a:t>
            </a:r>
            <a:endParaRPr lang="ru-RU" dirty="0"/>
          </a:p>
        </p:txBody>
      </p:sp>
      <p:pic>
        <p:nvPicPr>
          <p:cNvPr id="8194" name="Picture 2" descr="C:\Documents and Settings\Администратор\Рабочий стол\479775721.jpg"/>
          <p:cNvPicPr>
            <a:picLocks noChangeAspect="1" noChangeArrowheads="1"/>
          </p:cNvPicPr>
          <p:nvPr/>
        </p:nvPicPr>
        <p:blipFill>
          <a:blip r:embed="rId2"/>
          <a:srcRect/>
          <a:stretch>
            <a:fillRect/>
          </a:stretch>
        </p:blipFill>
        <p:spPr bwMode="auto">
          <a:xfrm>
            <a:off x="613908" y="908720"/>
            <a:ext cx="7929586" cy="5930870"/>
          </a:xfrm>
          <a:prstGeom prst="rect">
            <a:avLst/>
          </a:prstGeom>
          <a:noFill/>
        </p:spPr>
      </p:pic>
    </p:spTree>
    <p:extLst>
      <p:ext uri="{BB962C8B-B14F-4D97-AF65-F5344CB8AC3E}">
        <p14:creationId xmlns:p14="http://schemas.microsoft.com/office/powerpoint/2010/main" val="2863243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67744" y="2636912"/>
            <a:ext cx="6696744" cy="2520280"/>
          </a:xfrm>
        </p:spPr>
        <p:txBody>
          <a:bodyPr>
            <a:noAutofit/>
          </a:bodyPr>
          <a:lstStyle/>
          <a:p>
            <a:r>
              <a:rPr lang="ru-RU" sz="2400" b="1" dirty="0" smtClean="0"/>
              <a:t>Осетро́вые рыбы</a:t>
            </a:r>
            <a:r>
              <a:rPr lang="ru-RU" sz="2400" dirty="0" smtClean="0"/>
              <a:t>  — семейство ценных промысловых рыб из отряда осетрообразных, включающее такие известные виды как осетр, стерлядь, севрюга, белуга, шип.</a:t>
            </a:r>
          </a:p>
          <a:p>
            <a:r>
              <a:rPr lang="ru-RU" sz="2400" dirty="0" smtClean="0"/>
              <a:t>Распространены и  в Северном полушарии.</a:t>
            </a:r>
          </a:p>
          <a:p>
            <a:endParaRPr lang="ru-RU" sz="2400" dirty="0"/>
          </a:p>
        </p:txBody>
      </p:sp>
      <p:sp>
        <p:nvSpPr>
          <p:cNvPr id="2" name="Заголовок 1"/>
          <p:cNvSpPr>
            <a:spLocks noGrp="1"/>
          </p:cNvSpPr>
          <p:nvPr>
            <p:ph type="ctrTitle"/>
          </p:nvPr>
        </p:nvSpPr>
        <p:spPr>
          <a:xfrm>
            <a:off x="755576" y="980728"/>
            <a:ext cx="7772400" cy="1470025"/>
          </a:xfrm>
        </p:spPr>
        <p:style>
          <a:lnRef idx="1">
            <a:schemeClr val="accent1"/>
          </a:lnRef>
          <a:fillRef idx="2">
            <a:schemeClr val="accent1"/>
          </a:fillRef>
          <a:effectRef idx="1">
            <a:schemeClr val="accent1"/>
          </a:effectRef>
          <a:fontRef idx="minor">
            <a:schemeClr val="dk1"/>
          </a:fontRef>
        </p:style>
        <p:txBody>
          <a:bodyPr/>
          <a:lstStyle/>
          <a:p>
            <a:r>
              <a:rPr lang="ru-RU" dirty="0" smtClean="0">
                <a:solidFill>
                  <a:srgbClr val="FF0000"/>
                </a:solidFill>
              </a:rPr>
              <a:t>4.Отряд Осетровые</a:t>
            </a:r>
            <a:r>
              <a:rPr lang="ru-RU" dirty="0" smtClean="0"/>
              <a:t>.</a:t>
            </a:r>
            <a:endParaRPr lang="ru-RU" dirty="0"/>
          </a:p>
        </p:txBody>
      </p:sp>
      <p:pic>
        <p:nvPicPr>
          <p:cNvPr id="6147" name="Picture 3" descr="Северный тропик (Земля)"/>
          <p:cNvPicPr>
            <a:picLocks noChangeAspect="1" noChangeArrowheads="1"/>
          </p:cNvPicPr>
          <p:nvPr/>
        </p:nvPicPr>
        <p:blipFill>
          <a:blip r:embed="rId2" cstate="print"/>
          <a:srcRect/>
          <a:stretch>
            <a:fillRect/>
          </a:stretch>
        </p:blipFill>
        <p:spPr bwMode="auto">
          <a:xfrm>
            <a:off x="214282" y="5000636"/>
            <a:ext cx="3143272" cy="1571635"/>
          </a:xfrm>
          <a:prstGeom prst="rect">
            <a:avLst/>
          </a:prstGeom>
          <a:noFill/>
        </p:spPr>
      </p:pic>
    </p:spTree>
    <p:extLst>
      <p:ext uri="{BB962C8B-B14F-4D97-AF65-F5344CB8AC3E}">
        <p14:creationId xmlns:p14="http://schemas.microsoft.com/office/powerpoint/2010/main" val="5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slide(fromBottom)">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0" y="1887538"/>
            <a:ext cx="5867400" cy="4970462"/>
          </a:xfrm>
        </p:spPr>
      </p:pic>
      <p:sp>
        <p:nvSpPr>
          <p:cNvPr id="4098" name="Rectangle 2"/>
          <p:cNvSpPr>
            <a:spLocks noGrp="1" noChangeArrowheads="1"/>
          </p:cNvSpPr>
          <p:nvPr>
            <p:ph type="ctrTitle"/>
          </p:nvPr>
        </p:nvSpPr>
        <p:spPr>
          <a:xfrm>
            <a:off x="685800" y="116632"/>
            <a:ext cx="7772400" cy="1712168"/>
          </a:xfrm>
        </p:spPr>
        <p:txBody>
          <a:bodyPr/>
          <a:lstStyle/>
          <a:p>
            <a:r>
              <a:rPr lang="ru-RU" sz="2000" dirty="0"/>
              <a:t>Осетровые — довольно большие рыбы </a:t>
            </a:r>
            <a:r>
              <a:rPr lang="ru-RU" sz="2000" dirty="0" smtClean="0"/>
              <a:t>,некоторые  </a:t>
            </a:r>
            <a:r>
              <a:rPr lang="ru-RU" sz="2000" dirty="0"/>
              <a:t>достигает в длину 4 - 5 м а массой 1.5 </a:t>
            </a:r>
            <a:r>
              <a:rPr lang="ru-RU" sz="2000" dirty="0" smtClean="0"/>
              <a:t>тонны. </a:t>
            </a:r>
            <a:r>
              <a:rPr lang="ru-RU" sz="2000" dirty="0"/>
              <a:t>Тело вытянутое в длину, </a:t>
            </a:r>
            <a:r>
              <a:rPr lang="ru-RU" sz="2000" dirty="0" smtClean="0"/>
              <a:t>веретеновидное, длинный </a:t>
            </a:r>
            <a:r>
              <a:rPr lang="ru-RU" sz="2000" dirty="0"/>
              <a:t>«нос</a:t>
            </a:r>
            <a:r>
              <a:rPr lang="ru-RU" sz="2000" dirty="0" smtClean="0"/>
              <a:t>»- </a:t>
            </a:r>
            <a:r>
              <a:rPr lang="ru-RU" sz="2000" dirty="0" err="1" smtClean="0"/>
              <a:t>рострум</a:t>
            </a:r>
            <a:r>
              <a:rPr lang="ru-RU" sz="2000" dirty="0" smtClean="0"/>
              <a:t> , на котором имеются усики. </a:t>
            </a:r>
            <a:endParaRPr lang="ru-RU" sz="20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52800"/>
            <a:ext cx="31813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93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5229200"/>
            <a:ext cx="7550224" cy="1440160"/>
          </a:xfrm>
        </p:spPr>
        <p:style>
          <a:lnRef idx="3">
            <a:schemeClr val="lt1"/>
          </a:lnRef>
          <a:fillRef idx="1">
            <a:schemeClr val="accent6"/>
          </a:fillRef>
          <a:effectRef idx="1">
            <a:schemeClr val="accent6"/>
          </a:effectRef>
          <a:fontRef idx="minor">
            <a:schemeClr val="lt1"/>
          </a:fontRef>
        </p:style>
        <p:txBody>
          <a:bodyPr>
            <a:normAutofit/>
          </a:bodyPr>
          <a:lstStyle/>
          <a:p>
            <a:r>
              <a:rPr lang="ru-RU" sz="4400" dirty="0" smtClean="0"/>
              <a:t>Особенности внешнего строения.</a:t>
            </a:r>
            <a:endParaRPr lang="ru-RU" sz="4400" dirty="0"/>
          </a:p>
        </p:txBody>
      </p:sp>
      <p:sp>
        <p:nvSpPr>
          <p:cNvPr id="7" name="Содержимое 6"/>
          <p:cNvSpPr>
            <a:spLocks noGrp="1"/>
          </p:cNvSpPr>
          <p:nvPr>
            <p:ph sz="quarter" idx="13"/>
          </p:nvPr>
        </p:nvSpPr>
        <p:spPr>
          <a:xfrm>
            <a:off x="251520" y="188640"/>
            <a:ext cx="4238183" cy="4896544"/>
          </a:xfrm>
        </p:spPr>
        <p:txBody>
          <a:bodyPr>
            <a:normAutofit/>
          </a:bodyPr>
          <a:lstStyle/>
          <a:p>
            <a:pPr>
              <a:buFont typeface="Wingdings" pitchFamily="2" charset="2"/>
              <a:buChar char="q"/>
            </a:pPr>
            <a:r>
              <a:rPr lang="ru-RU" sz="2000" dirty="0" smtClean="0"/>
              <a:t>Рыло удлиненное - </a:t>
            </a:r>
            <a:r>
              <a:rPr lang="ru-RU" sz="2000" dirty="0" err="1" smtClean="0"/>
              <a:t>рострум</a:t>
            </a:r>
            <a:r>
              <a:rPr lang="ru-RU" sz="2000" dirty="0" smtClean="0"/>
              <a:t>,</a:t>
            </a:r>
          </a:p>
          <a:p>
            <a:pPr>
              <a:buFont typeface="Wingdings" pitchFamily="2" charset="2"/>
              <a:buChar char="q"/>
            </a:pPr>
            <a:r>
              <a:rPr lang="ru-RU" sz="2000" dirty="0" smtClean="0"/>
              <a:t> рот поперечный,</a:t>
            </a:r>
          </a:p>
          <a:p>
            <a:pPr>
              <a:buFont typeface="Wingdings" pitchFamily="2" charset="2"/>
              <a:buChar char="q"/>
            </a:pPr>
            <a:r>
              <a:rPr lang="ru-RU" sz="2000" dirty="0" smtClean="0"/>
              <a:t>На нижней стороне головы около рта 4 усика,</a:t>
            </a:r>
          </a:p>
          <a:p>
            <a:pPr>
              <a:buFont typeface="Wingdings" pitchFamily="2" charset="2"/>
              <a:buChar char="q"/>
            </a:pPr>
            <a:r>
              <a:rPr lang="ru-RU" sz="2000" dirty="0" smtClean="0"/>
              <a:t>Кожа покрыта 5 рядами костяных пластинок - «жучек»,</a:t>
            </a:r>
          </a:p>
          <a:p>
            <a:pPr>
              <a:buFont typeface="Wingdings" pitchFamily="2" charset="2"/>
              <a:buChar char="q"/>
            </a:pPr>
            <a:r>
              <a:rPr lang="ru-RU" sz="2000" dirty="0" smtClean="0"/>
              <a:t>Между этими основными рядами разбросаны отдельные мелкие щитки,</a:t>
            </a:r>
          </a:p>
          <a:p>
            <a:pPr>
              <a:buFont typeface="Wingdings" pitchFamily="2" charset="2"/>
              <a:buChar char="q"/>
            </a:pPr>
            <a:r>
              <a:rPr lang="ru-RU" sz="2000" dirty="0" smtClean="0"/>
              <a:t>Вертикальные плавники спереди одним рядом,</a:t>
            </a:r>
          </a:p>
          <a:p>
            <a:pPr>
              <a:buFont typeface="Wingdings" pitchFamily="2" charset="2"/>
              <a:buChar char="q"/>
            </a:pPr>
            <a:r>
              <a:rPr lang="ru-RU" sz="2000" dirty="0" smtClean="0"/>
              <a:t>Спинной и анальный плавники приближены к хвостовому.</a:t>
            </a:r>
            <a:endParaRPr lang="ru-RU" sz="2000" dirty="0"/>
          </a:p>
        </p:txBody>
      </p:sp>
      <p:pic>
        <p:nvPicPr>
          <p:cNvPr id="6" name="Содержимое 5" descr="220697690.jpg"/>
          <p:cNvPicPr>
            <a:picLocks noGrp="1" noChangeAspect="1"/>
          </p:cNvPicPr>
          <p:nvPr>
            <p:ph sz="quarter" idx="14"/>
          </p:nvPr>
        </p:nvPicPr>
        <p:blipFill>
          <a:blip r:embed="rId2" cstate="print"/>
          <a:stretch>
            <a:fillRect/>
          </a:stretch>
        </p:blipFill>
        <p:spPr>
          <a:xfrm>
            <a:off x="4572000" y="1340768"/>
            <a:ext cx="4329115" cy="2592135"/>
          </a:xfrm>
        </p:spPr>
      </p:pic>
    </p:spTree>
    <p:extLst>
      <p:ext uri="{BB962C8B-B14F-4D97-AF65-F5344CB8AC3E}">
        <p14:creationId xmlns:p14="http://schemas.microsoft.com/office/powerpoint/2010/main" val="2950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trips(down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heel(4)">
                                      <p:cBhvr>
                                        <p:cTn id="34" dur="20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nodeType="clickEffect">
                                  <p:stCondLst>
                                    <p:cond delay="0"/>
                                  </p:stCondLst>
                                  <p:childTnLst>
                                    <p:set>
                                      <p:cBhvr>
                                        <p:cTn id="38" dur="1000">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59632" y="5301208"/>
            <a:ext cx="6512511" cy="936104"/>
          </a:xfrm>
        </p:spPr>
        <p:txBody>
          <a:bodyPr>
            <a:normAutofit/>
          </a:bodyPr>
          <a:lstStyle/>
          <a:p>
            <a:r>
              <a:rPr lang="ru-RU" dirty="0" smtClean="0"/>
              <a:t>Среда обитания.</a:t>
            </a:r>
            <a:endParaRPr lang="ru-RU" dirty="0">
              <a:solidFill>
                <a:srgbClr val="FF0000"/>
              </a:solidFill>
            </a:endParaRPr>
          </a:p>
        </p:txBody>
      </p:sp>
      <p:sp>
        <p:nvSpPr>
          <p:cNvPr id="5" name="Подзаголовок 4"/>
          <p:cNvSpPr>
            <a:spLocks noGrp="1"/>
          </p:cNvSpPr>
          <p:nvPr>
            <p:ph type="subTitle" idx="4294967295"/>
          </p:nvPr>
        </p:nvSpPr>
        <p:spPr>
          <a:xfrm>
            <a:off x="179512" y="764704"/>
            <a:ext cx="8784976" cy="4320480"/>
          </a:xfrm>
        </p:spPr>
        <p:txBody>
          <a:bodyPr>
            <a:normAutofit/>
          </a:bodyPr>
          <a:lstStyle/>
          <a:p>
            <a:pPr>
              <a:buFont typeface="Wingdings" pitchFamily="2" charset="2"/>
              <a:buChar char="ü"/>
            </a:pPr>
            <a:r>
              <a:rPr lang="ru-RU" sz="2000" dirty="0" smtClean="0"/>
              <a:t>Осетровые распространены  в Северном полушарии </a:t>
            </a:r>
            <a:r>
              <a:rPr lang="ru-RU" sz="2000" dirty="0" smtClean="0"/>
              <a:t>.</a:t>
            </a:r>
          </a:p>
          <a:p>
            <a:pPr>
              <a:buFont typeface="Wingdings" pitchFamily="2" charset="2"/>
              <a:buChar char="ü"/>
            </a:pPr>
            <a:r>
              <a:rPr lang="ru-RU" sz="2000" b="1" dirty="0" smtClean="0"/>
              <a:t> </a:t>
            </a:r>
            <a:r>
              <a:rPr lang="ru-RU" sz="2000" b="1" dirty="0" smtClean="0"/>
              <a:t>Стерлядь </a:t>
            </a:r>
            <a:r>
              <a:rPr lang="ru-RU" sz="2000" dirty="0" smtClean="0"/>
              <a:t>обитает  в реках и водохранилищах бассейнов Каспийского, Азовского, Черного и Балтийского морей, а также Ледовитого океана. В европейской части России. Стерлядь наиболее многочисленна в Волге и Каме. Встречается в Оби и Енисее.</a:t>
            </a:r>
          </a:p>
          <a:p>
            <a:pPr>
              <a:buFont typeface="Wingdings" pitchFamily="2" charset="2"/>
              <a:buChar char="ü"/>
            </a:pPr>
            <a:r>
              <a:rPr lang="ru-RU" sz="2000" b="1" dirty="0" smtClean="0"/>
              <a:t>Белуга</a:t>
            </a:r>
            <a:r>
              <a:rPr lang="ru-RU" sz="2000" dirty="0" smtClean="0"/>
              <a:t> распространена в бассейнах Каспийского, Азовского и Черного морей; есть в бассейне Адриатического </a:t>
            </a:r>
            <a:r>
              <a:rPr lang="ru-RU" sz="2000" dirty="0" smtClean="0"/>
              <a:t>моря.</a:t>
            </a:r>
          </a:p>
          <a:p>
            <a:pPr>
              <a:buFont typeface="Wingdings" pitchFamily="2" charset="2"/>
              <a:buChar char="ü"/>
            </a:pPr>
            <a:r>
              <a:rPr lang="ru-RU" sz="2000" dirty="0" smtClean="0"/>
              <a:t> </a:t>
            </a:r>
            <a:r>
              <a:rPr lang="ru-RU" sz="2000" b="1" dirty="0" smtClean="0"/>
              <a:t>Севрюга</a:t>
            </a:r>
            <a:r>
              <a:rPr lang="ru-RU" sz="2000" dirty="0" smtClean="0"/>
              <a:t> </a:t>
            </a:r>
            <a:r>
              <a:rPr lang="ru-RU" sz="2000" dirty="0" smtClean="0"/>
              <a:t>распространена в бассейнах Каспийского, Черного и Азовского морей. Единично встречается в Адриатическом и Эгейском море (входит в р. </a:t>
            </a:r>
            <a:r>
              <a:rPr lang="ru-RU" sz="2000" dirty="0" err="1" smtClean="0"/>
              <a:t>Марицу</a:t>
            </a:r>
            <a:r>
              <a:rPr lang="ru-RU" sz="2000" dirty="0" smtClean="0"/>
              <a:t>).</a:t>
            </a:r>
            <a:endParaRPr lang="ru-RU" sz="2000" dirty="0" smtClean="0"/>
          </a:p>
          <a:p>
            <a:pPr>
              <a:buFont typeface="Wingdings" pitchFamily="2" charset="2"/>
              <a:buChar char="ü"/>
            </a:pPr>
            <a:r>
              <a:rPr lang="ru-RU" sz="2000" b="1" dirty="0" smtClean="0"/>
              <a:t>Осётр</a:t>
            </a:r>
            <a:r>
              <a:rPr lang="ru-RU" sz="2000" dirty="0" smtClean="0"/>
              <a:t> </a:t>
            </a:r>
            <a:r>
              <a:rPr lang="ru-RU" sz="2000" dirty="0" smtClean="0"/>
              <a:t>распространён повсеместно, так как является довольно устойчивой рыбой к изменению условий среды.</a:t>
            </a:r>
          </a:p>
          <a:p>
            <a:pPr>
              <a:buFont typeface="Wingdings" pitchFamily="2" charset="2"/>
              <a:buChar char="ü"/>
            </a:pPr>
            <a:endParaRPr lang="ru-RU" sz="1800" dirty="0"/>
          </a:p>
        </p:txBody>
      </p:sp>
      <p:pic>
        <p:nvPicPr>
          <p:cNvPr id="3" name="Picture 2" descr="http://gifanimation.ru/images/raznoe_new/d16-1.gif">
            <a:hlinkClick r:id="rId2"/>
          </p:cNvPr>
          <p:cNvPicPr>
            <a:picLocks noChangeAspect="1" noChangeArrowheads="1" noCrop="1"/>
          </p:cNvPicPr>
          <p:nvPr/>
        </p:nvPicPr>
        <p:blipFill>
          <a:blip r:embed="rId3" cstate="print"/>
          <a:srcRect/>
          <a:stretch>
            <a:fillRect/>
          </a:stretch>
        </p:blipFill>
        <p:spPr bwMode="auto">
          <a:xfrm>
            <a:off x="6858016" y="3429000"/>
            <a:ext cx="1219200" cy="952500"/>
          </a:xfrm>
          <a:prstGeom prst="rect">
            <a:avLst/>
          </a:prstGeom>
          <a:noFill/>
        </p:spPr>
      </p:pic>
    </p:spTree>
    <p:extLst>
      <p:ext uri="{BB962C8B-B14F-4D97-AF65-F5344CB8AC3E}">
        <p14:creationId xmlns:p14="http://schemas.microsoft.com/office/powerpoint/2010/main" val="2134708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877272"/>
            <a:ext cx="7262192" cy="980728"/>
          </a:xfrm>
        </p:spPr>
        <p:style>
          <a:lnRef idx="3">
            <a:schemeClr val="lt1"/>
          </a:lnRef>
          <a:fillRef idx="1">
            <a:schemeClr val="accent5"/>
          </a:fillRef>
          <a:effectRef idx="1">
            <a:schemeClr val="accent5"/>
          </a:effectRef>
          <a:fontRef idx="minor">
            <a:schemeClr val="lt1"/>
          </a:fontRef>
        </p:style>
        <p:txBody>
          <a:bodyPr>
            <a:normAutofit/>
          </a:bodyPr>
          <a:lstStyle/>
          <a:p>
            <a:r>
              <a:rPr lang="ru-RU" sz="4800" dirty="0" smtClean="0"/>
              <a:t>Представители.</a:t>
            </a:r>
            <a:endParaRPr lang="ru-RU" sz="4800" dirty="0"/>
          </a:p>
        </p:txBody>
      </p:sp>
      <p:pic>
        <p:nvPicPr>
          <p:cNvPr id="4" name="Picture 2" descr="C:\Users\user\Desktop\2012-01-15 лера\osetor-all.jpg"/>
          <p:cNvPicPr>
            <a:picLocks noGrp="1" noChangeAspect="1" noChangeArrowheads="1"/>
          </p:cNvPicPr>
          <p:nvPr>
            <p:ph sz="quarter" idx="13"/>
          </p:nvPr>
        </p:nvPicPr>
        <p:blipFill>
          <a:blip r:embed="rId2" cstate="print"/>
          <a:stretch>
            <a:fillRect/>
          </a:stretch>
        </p:blipFill>
        <p:spPr bwMode="auto">
          <a:xfrm>
            <a:off x="467544" y="0"/>
            <a:ext cx="7992888" cy="5805264"/>
          </a:xfrm>
          <a:prstGeom prst="rect">
            <a:avLst/>
          </a:prstGeom>
          <a:noFill/>
        </p:spPr>
      </p:pic>
    </p:spTree>
    <p:extLst>
      <p:ext uri="{BB962C8B-B14F-4D97-AF65-F5344CB8AC3E}">
        <p14:creationId xmlns:p14="http://schemas.microsoft.com/office/powerpoint/2010/main" val="223109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602495">
            <a:off x="107504" y="2492896"/>
            <a:ext cx="2376264" cy="793204"/>
          </a:xfrm>
        </p:spPr>
        <p:txBody>
          <a:bodyPr/>
          <a:lstStyle/>
          <a:p>
            <a:r>
              <a:rPr lang="ru-RU" sz="4800" dirty="0" smtClean="0"/>
              <a:t>акулы</a:t>
            </a:r>
            <a:endParaRPr lang="ru-RU" sz="4800" dirty="0"/>
          </a:p>
        </p:txBody>
      </p:sp>
      <p:pic>
        <p:nvPicPr>
          <p:cNvPr id="1026" name="Picture 2" descr="C:\Documents and Settings\Администратор\Рабочий стол\akula.jpg"/>
          <p:cNvPicPr>
            <a:picLocks noChangeAspect="1" noChangeArrowheads="1"/>
          </p:cNvPicPr>
          <p:nvPr/>
        </p:nvPicPr>
        <p:blipFill>
          <a:blip r:embed="rId2"/>
          <a:srcRect/>
          <a:stretch>
            <a:fillRect/>
          </a:stretch>
        </p:blipFill>
        <p:spPr bwMode="auto">
          <a:xfrm>
            <a:off x="2483768" y="476671"/>
            <a:ext cx="6480720" cy="5760641"/>
          </a:xfrm>
          <a:prstGeom prst="rect">
            <a:avLst/>
          </a:prstGeom>
          <a:noFill/>
        </p:spPr>
      </p:pic>
    </p:spTree>
    <p:extLst>
      <p:ext uri="{BB962C8B-B14F-4D97-AF65-F5344CB8AC3E}">
        <p14:creationId xmlns:p14="http://schemas.microsoft.com/office/powerpoint/2010/main" val="67801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64704"/>
            <a:ext cx="8175282" cy="5760640"/>
          </a:xfrm>
        </p:spPr>
        <p:txBody>
          <a:bodyPr/>
          <a:lstStyle/>
          <a:p>
            <a:r>
              <a:rPr lang="ru-RU" sz="3600" dirty="0" smtClean="0">
                <a:solidFill>
                  <a:srgbClr val="FF0000"/>
                </a:solidFill>
              </a:rPr>
              <a:t>Отряды</a:t>
            </a:r>
            <a:r>
              <a:rPr lang="ru-RU" sz="3600" dirty="0" smtClean="0">
                <a:solidFill>
                  <a:srgbClr val="FF0000"/>
                </a:solidFill>
              </a:rPr>
              <a:t>:</a:t>
            </a:r>
            <a:r>
              <a:rPr lang="ru-RU" sz="3600" dirty="0" smtClean="0"/>
              <a:t> </a:t>
            </a:r>
            <a:r>
              <a:rPr lang="ru-RU" sz="3600" dirty="0" smtClean="0"/>
              <a:t/>
            </a:r>
            <a:br>
              <a:rPr lang="ru-RU" sz="3600" dirty="0" smtClean="0"/>
            </a:br>
            <a:r>
              <a:rPr lang="ru-RU" sz="3600" dirty="0" smtClean="0"/>
              <a:t>Кархаринообразные </a:t>
            </a:r>
            <a:r>
              <a:rPr lang="en-US" sz="3600" dirty="0" smtClean="0"/>
              <a:t/>
            </a:r>
            <a:br>
              <a:rPr lang="en-US" sz="3600" dirty="0" smtClean="0"/>
            </a:br>
            <a:r>
              <a:rPr lang="ru-RU" sz="3600" dirty="0" smtClean="0"/>
              <a:t>Катранообразные </a:t>
            </a:r>
            <a:r>
              <a:rPr lang="en-US" sz="3600" dirty="0" smtClean="0"/>
              <a:t/>
            </a:r>
            <a:br>
              <a:rPr lang="en-US" sz="3600" dirty="0" smtClean="0"/>
            </a:br>
            <a:r>
              <a:rPr lang="ru-RU" sz="3600" dirty="0" smtClean="0"/>
              <a:t>Ламнообразные </a:t>
            </a:r>
            <a:r>
              <a:rPr lang="en-US" sz="3600" dirty="0" smtClean="0"/>
              <a:t/>
            </a:r>
            <a:br>
              <a:rPr lang="en-US" sz="3600" dirty="0" smtClean="0"/>
            </a:br>
            <a:r>
              <a:rPr lang="ru-RU" sz="3600" dirty="0" smtClean="0"/>
              <a:t>Многожаберникообразные </a:t>
            </a:r>
            <a:r>
              <a:rPr lang="en-US" sz="3600" dirty="0" smtClean="0"/>
              <a:t/>
            </a:r>
            <a:br>
              <a:rPr lang="en-US" sz="3600" dirty="0" smtClean="0"/>
            </a:br>
            <a:r>
              <a:rPr lang="ru-RU" sz="3600" dirty="0" smtClean="0"/>
              <a:t>Пилоносообразные </a:t>
            </a:r>
            <a:r>
              <a:rPr lang="en-US" sz="3600" dirty="0" smtClean="0"/>
              <a:t/>
            </a:r>
            <a:br>
              <a:rPr lang="en-US" sz="3600" dirty="0" smtClean="0"/>
            </a:br>
            <a:r>
              <a:rPr lang="ru-RU" sz="3600" dirty="0" smtClean="0"/>
              <a:t>Разнозубообразные </a:t>
            </a:r>
            <a:r>
              <a:rPr lang="en-US" sz="3600" dirty="0" smtClean="0"/>
              <a:t/>
            </a:r>
            <a:br>
              <a:rPr lang="en-US" sz="3600" dirty="0" smtClean="0"/>
            </a:br>
            <a:r>
              <a:rPr lang="ru-RU" sz="3600" dirty="0" smtClean="0"/>
              <a:t>Скватинообразные</a:t>
            </a:r>
            <a:r>
              <a:rPr lang="ru-RU" sz="2000" dirty="0" smtClean="0"/>
              <a:t/>
            </a:r>
            <a:br>
              <a:rPr lang="ru-RU" sz="2000" dirty="0" smtClean="0"/>
            </a:br>
            <a:endParaRPr lang="ru-RU" sz="2000" dirty="0"/>
          </a:p>
        </p:txBody>
      </p:sp>
    </p:spTree>
    <p:extLst>
      <p:ext uri="{BB962C8B-B14F-4D97-AF65-F5344CB8AC3E}">
        <p14:creationId xmlns:p14="http://schemas.microsoft.com/office/powerpoint/2010/main" val="667203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f_9666304.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extLst>
      <p:ext uri="{BB962C8B-B14F-4D97-AF65-F5344CB8AC3E}">
        <p14:creationId xmlns:p14="http://schemas.microsoft.com/office/powerpoint/2010/main" val="234752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64704"/>
            <a:ext cx="8643998" cy="5904656"/>
          </a:xfrm>
        </p:spPr>
        <p:txBody>
          <a:bodyPr/>
          <a:lstStyle/>
          <a:p>
            <a:r>
              <a:rPr lang="ru-RU" sz="2800" dirty="0" smtClean="0"/>
              <a:t>Скелет акулы полностью образован из </a:t>
            </a:r>
            <a:r>
              <a:rPr lang="ru-RU" sz="2800" dirty="0" smtClean="0">
                <a:solidFill>
                  <a:srgbClr val="FF0000"/>
                </a:solidFill>
              </a:rPr>
              <a:t>хрящевых тканей</a:t>
            </a:r>
            <a:r>
              <a:rPr lang="ru-RU" sz="2800" dirty="0" smtClean="0"/>
              <a:t>. В скелете выделяют </a:t>
            </a:r>
            <a:r>
              <a:rPr lang="ru-RU" sz="2800" dirty="0" smtClean="0">
                <a:solidFill>
                  <a:srgbClr val="FF0000"/>
                </a:solidFill>
              </a:rPr>
              <a:t>следующие отделы</a:t>
            </a:r>
            <a:r>
              <a:rPr lang="ru-RU" sz="2800" dirty="0" smtClean="0"/>
              <a:t>:</a:t>
            </a:r>
            <a:br>
              <a:rPr lang="ru-RU" sz="2800" dirty="0" smtClean="0"/>
            </a:br>
            <a:r>
              <a:rPr lang="ru-RU" sz="2800" i="1" dirty="0" smtClean="0">
                <a:solidFill>
                  <a:srgbClr val="FF0000"/>
                </a:solidFill>
              </a:rPr>
              <a:t>Осевой скелет</a:t>
            </a:r>
            <a:r>
              <a:rPr lang="ru-RU" sz="2800" dirty="0" smtClean="0">
                <a:solidFill>
                  <a:srgbClr val="FF0000"/>
                </a:solidFill>
              </a:rPr>
              <a:t> </a:t>
            </a:r>
            <a:r>
              <a:rPr lang="ru-RU" sz="2800" dirty="0" smtClean="0"/>
              <a:t>— позвоночный столб, образованный многочисленными хрящевыми  </a:t>
            </a:r>
            <a:r>
              <a:rPr lang="ru-RU" sz="2800" dirty="0" err="1" smtClean="0"/>
              <a:t>амфицельными</a:t>
            </a:r>
            <a:r>
              <a:rPr lang="ru-RU" sz="2800" dirty="0" smtClean="0"/>
              <a:t> позвонками.</a:t>
            </a:r>
            <a:br>
              <a:rPr lang="ru-RU" sz="2800" dirty="0" smtClean="0"/>
            </a:br>
            <a:r>
              <a:rPr lang="ru-RU" sz="2800" i="1" dirty="0" smtClean="0">
                <a:solidFill>
                  <a:srgbClr val="FF0000"/>
                </a:solidFill>
              </a:rPr>
              <a:t>Череп с двумя отделами</a:t>
            </a:r>
            <a:r>
              <a:rPr lang="ru-RU" sz="2800" dirty="0" smtClean="0">
                <a:solidFill>
                  <a:srgbClr val="FFC000"/>
                </a:solidFill>
              </a:rPr>
              <a:t> </a:t>
            </a:r>
            <a:r>
              <a:rPr lang="ru-RU" sz="2800" dirty="0" smtClean="0"/>
              <a:t>— мозговая коробка и скелет ротового и жаберного аппаратов.</a:t>
            </a:r>
            <a:br>
              <a:rPr lang="ru-RU" sz="2800" dirty="0" smtClean="0"/>
            </a:br>
            <a:r>
              <a:rPr lang="ru-RU" sz="2800" i="1" dirty="0" smtClean="0">
                <a:solidFill>
                  <a:srgbClr val="FF0000"/>
                </a:solidFill>
              </a:rPr>
              <a:t>Парные конечности с поясами</a:t>
            </a:r>
            <a:r>
              <a:rPr lang="ru-RU" sz="2800" dirty="0" smtClean="0">
                <a:solidFill>
                  <a:srgbClr val="FF0000"/>
                </a:solidFill>
              </a:rPr>
              <a:t> </a:t>
            </a:r>
            <a:r>
              <a:rPr lang="ru-RU" sz="2800" dirty="0" smtClean="0"/>
              <a:t>— грудные и брюшные плавники.</a:t>
            </a:r>
            <a:br>
              <a:rPr lang="ru-RU" sz="2800" dirty="0" smtClean="0"/>
            </a:br>
            <a:r>
              <a:rPr lang="ru-RU" sz="2800" i="1" dirty="0" smtClean="0">
                <a:solidFill>
                  <a:srgbClr val="FF0000"/>
                </a:solidFill>
              </a:rPr>
              <a:t>Непарные плавники</a:t>
            </a:r>
            <a:r>
              <a:rPr lang="ru-RU" sz="2800" dirty="0" smtClean="0">
                <a:solidFill>
                  <a:srgbClr val="FF0000"/>
                </a:solidFill>
              </a:rPr>
              <a:t> </a:t>
            </a:r>
            <a:r>
              <a:rPr lang="ru-RU" sz="2800" dirty="0" smtClean="0"/>
              <a:t>— это хвостовой, анальный и два спинных плавника.</a:t>
            </a:r>
            <a:br>
              <a:rPr lang="ru-RU" sz="2800" dirty="0" smtClean="0"/>
            </a:br>
            <a:endParaRPr lang="ru-RU" sz="2800" dirty="0"/>
          </a:p>
        </p:txBody>
      </p:sp>
    </p:spTree>
    <p:extLst>
      <p:ext uri="{BB962C8B-B14F-4D97-AF65-F5344CB8AC3E}">
        <p14:creationId xmlns:p14="http://schemas.microsoft.com/office/powerpoint/2010/main" val="1004373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60648"/>
            <a:ext cx="8391306" cy="6192688"/>
          </a:xfrm>
        </p:spPr>
        <p:txBody>
          <a:bodyPr/>
          <a:lstStyle/>
          <a:p>
            <a:pPr algn="ctr"/>
            <a:r>
              <a:rPr lang="ru-RU" sz="3600" dirty="0" smtClean="0"/>
              <a:t>Зубы большинства акул имеют форму острых </a:t>
            </a:r>
            <a:r>
              <a:rPr lang="ru-RU" sz="3600" dirty="0" smtClean="0">
                <a:solidFill>
                  <a:srgbClr val="FF0000"/>
                </a:solidFill>
              </a:rPr>
              <a:t>дентиновых</a:t>
            </a:r>
            <a:r>
              <a:rPr lang="ru-RU" sz="3600" dirty="0" smtClean="0">
                <a:solidFill>
                  <a:schemeClr val="accent2"/>
                </a:solidFill>
              </a:rPr>
              <a:t> </a:t>
            </a:r>
            <a:r>
              <a:rPr lang="ru-RU" sz="3600" dirty="0" smtClean="0">
                <a:solidFill>
                  <a:srgbClr val="FF0000"/>
                </a:solidFill>
              </a:rPr>
              <a:t>конусов</a:t>
            </a:r>
            <a:r>
              <a:rPr lang="ru-RU" sz="3600" dirty="0" smtClean="0"/>
              <a:t>, и сидят на хрящах верхней и нижней челюстей. Зубы </a:t>
            </a:r>
            <a:r>
              <a:rPr lang="ru-RU" sz="3600" dirty="0" smtClean="0">
                <a:solidFill>
                  <a:srgbClr val="FF0000"/>
                </a:solidFill>
              </a:rPr>
              <a:t>регулярно сменяются </a:t>
            </a:r>
            <a:r>
              <a:rPr lang="ru-RU" sz="3600" dirty="0" smtClean="0"/>
              <a:t>− их замена постоянно подрастает с внутренней стороны. В зависимости от рациона и образа жизни, зубы и челюсти очень </a:t>
            </a:r>
            <a:r>
              <a:rPr lang="ru-RU" sz="3600" dirty="0" smtClean="0">
                <a:solidFill>
                  <a:srgbClr val="FF0000"/>
                </a:solidFill>
              </a:rPr>
              <a:t>различаются</a:t>
            </a:r>
            <a:r>
              <a:rPr lang="ru-RU" sz="3600" dirty="0" smtClean="0"/>
              <a:t> у разных видов акул.</a:t>
            </a:r>
            <a:endParaRPr lang="ru-RU" sz="3600" dirty="0"/>
          </a:p>
        </p:txBody>
      </p:sp>
    </p:spTree>
    <p:extLst>
      <p:ext uri="{BB962C8B-B14F-4D97-AF65-F5344CB8AC3E}">
        <p14:creationId xmlns:p14="http://schemas.microsoft.com/office/powerpoint/2010/main" val="172010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sharks_07.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1254385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463314" cy="6597352"/>
          </a:xfrm>
        </p:spPr>
        <p:txBody>
          <a:bodyPr/>
          <a:lstStyle/>
          <a:p>
            <a:pPr algn="ctr"/>
            <a:r>
              <a:rPr lang="ru-RU" sz="4000" dirty="0" smtClean="0"/>
              <a:t>Органы чувств </a:t>
            </a:r>
            <a:r>
              <a:rPr lang="ru-RU" sz="4000" dirty="0" smtClean="0">
                <a:solidFill>
                  <a:srgbClr val="FF0000"/>
                </a:solidFill>
              </a:rPr>
              <a:t>разных</a:t>
            </a:r>
            <a:r>
              <a:rPr lang="ru-RU" sz="4000" dirty="0" smtClean="0"/>
              <a:t> видов акул развиты в разной мере - </a:t>
            </a:r>
            <a:r>
              <a:rPr lang="ru-RU" sz="4000" dirty="0" smtClean="0">
                <a:solidFill>
                  <a:srgbClr val="FF0000"/>
                </a:solidFill>
              </a:rPr>
              <a:t>в</a:t>
            </a:r>
            <a:r>
              <a:rPr lang="ru-RU" sz="4000" dirty="0" smtClean="0">
                <a:solidFill>
                  <a:schemeClr val="accent2"/>
                </a:solidFill>
              </a:rPr>
              <a:t> </a:t>
            </a:r>
            <a:r>
              <a:rPr lang="ru-RU" sz="4000" dirty="0" smtClean="0">
                <a:solidFill>
                  <a:srgbClr val="FF0000"/>
                </a:solidFill>
              </a:rPr>
              <a:t>зависимости</a:t>
            </a:r>
            <a:r>
              <a:rPr lang="ru-RU" sz="4000" dirty="0" smtClean="0"/>
              <a:t> от их среды обитания. Спинной мозг имеет большую функциональную самостоятельность. У акул хорошо развиты сенсоры фото- и химической рецепции, а также акустико-латеральная система.</a:t>
            </a:r>
            <a:endParaRPr lang="ru-RU" sz="4000" dirty="0"/>
          </a:p>
        </p:txBody>
      </p:sp>
    </p:spTree>
    <p:extLst>
      <p:ext uri="{BB962C8B-B14F-4D97-AF65-F5344CB8AC3E}">
        <p14:creationId xmlns:p14="http://schemas.microsoft.com/office/powerpoint/2010/main" val="1124655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188640"/>
            <a:ext cx="4032448" cy="1080120"/>
          </a:xfrm>
        </p:spPr>
        <p:txBody>
          <a:bodyPr>
            <a:normAutofit/>
          </a:bodyPr>
          <a:lstStyle/>
          <a:p>
            <a:r>
              <a:rPr lang="ru-RU" sz="4800" dirty="0" smtClean="0"/>
              <a:t>скаты</a:t>
            </a:r>
            <a:endParaRPr lang="ru-RU" sz="4800" dirty="0"/>
          </a:p>
        </p:txBody>
      </p:sp>
      <p:pic>
        <p:nvPicPr>
          <p:cNvPr id="6146" name="Picture 2" descr="C:\Documents and Settings\Администратор\Рабочий стол\1257147397_2.jpg"/>
          <p:cNvPicPr>
            <a:picLocks noChangeAspect="1" noChangeArrowheads="1"/>
          </p:cNvPicPr>
          <p:nvPr/>
        </p:nvPicPr>
        <p:blipFill rotWithShape="1">
          <a:blip r:embed="rId2"/>
          <a:srcRect b="9130"/>
          <a:stretch/>
        </p:blipFill>
        <p:spPr bwMode="auto">
          <a:xfrm>
            <a:off x="1259632" y="1196752"/>
            <a:ext cx="6929454" cy="4933592"/>
          </a:xfrm>
          <a:prstGeom prst="rect">
            <a:avLst/>
          </a:prstGeom>
          <a:noFill/>
          <a:ln>
            <a:solidFill>
              <a:schemeClr val="accent1"/>
            </a:solidFill>
          </a:ln>
        </p:spPr>
      </p:pic>
    </p:spTree>
    <p:extLst>
      <p:ext uri="{BB962C8B-B14F-4D97-AF65-F5344CB8AC3E}">
        <p14:creationId xmlns:p14="http://schemas.microsoft.com/office/powerpoint/2010/main" val="3872425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52736"/>
            <a:ext cx="8391306" cy="5544616"/>
          </a:xfrm>
        </p:spPr>
        <p:txBody>
          <a:bodyPr/>
          <a:lstStyle/>
          <a:p>
            <a:r>
              <a:rPr lang="ru-RU" sz="3200" b="1" dirty="0" smtClean="0"/>
              <a:t>Скаты</a:t>
            </a:r>
            <a:r>
              <a:rPr lang="ru-RU" sz="3200" dirty="0" smtClean="0"/>
              <a:t>  — один из двух </a:t>
            </a:r>
            <a:r>
              <a:rPr lang="ru-RU" sz="3200" dirty="0" err="1" smtClean="0"/>
              <a:t>надотрядов</a:t>
            </a:r>
            <a:r>
              <a:rPr lang="ru-RU" sz="3200" dirty="0" smtClean="0"/>
              <a:t> пластинчатожаберных хрящевых рыб. </a:t>
            </a:r>
            <a:r>
              <a:rPr lang="ru-RU" sz="3200" dirty="0" smtClean="0">
                <a:solidFill>
                  <a:srgbClr val="FF0000"/>
                </a:solidFill>
              </a:rPr>
              <a:t>Отряды</a:t>
            </a:r>
            <a:r>
              <a:rPr lang="ru-RU" sz="3200" dirty="0" smtClean="0">
                <a:solidFill>
                  <a:srgbClr val="FF0000"/>
                </a:solidFill>
              </a:rPr>
              <a:t>:</a:t>
            </a:r>
            <a:br>
              <a:rPr lang="ru-RU" sz="3200" dirty="0" smtClean="0">
                <a:solidFill>
                  <a:srgbClr val="FF0000"/>
                </a:solidFill>
              </a:rPr>
            </a:br>
            <a:r>
              <a:rPr lang="ru-RU" sz="3200" dirty="0" err="1" smtClean="0">
                <a:solidFill>
                  <a:schemeClr val="accent1">
                    <a:lumMod val="50000"/>
                  </a:schemeClr>
                </a:solidFill>
              </a:rPr>
              <a:t>Орлякообразные</a:t>
            </a:r>
            <a:r>
              <a:rPr lang="ru-RU" sz="3200" dirty="0" smtClean="0">
                <a:solidFill>
                  <a:schemeClr val="accent1">
                    <a:lumMod val="50000"/>
                  </a:schemeClr>
                </a:solidFill>
              </a:rPr>
              <a:t>,</a:t>
            </a:r>
            <a:br>
              <a:rPr lang="ru-RU" sz="3200" dirty="0" smtClean="0">
                <a:solidFill>
                  <a:schemeClr val="accent1">
                    <a:lumMod val="50000"/>
                  </a:schemeClr>
                </a:solidFill>
              </a:rPr>
            </a:br>
            <a:r>
              <a:rPr lang="ru-RU" sz="3200" dirty="0" err="1" smtClean="0">
                <a:solidFill>
                  <a:schemeClr val="accent1">
                    <a:lumMod val="50000"/>
                  </a:schemeClr>
                </a:solidFill>
              </a:rPr>
              <a:t>Пилорылообразные</a:t>
            </a:r>
            <a:r>
              <a:rPr lang="ru-RU" sz="3200" dirty="0" smtClean="0">
                <a:solidFill>
                  <a:schemeClr val="accent1">
                    <a:lumMod val="50000"/>
                  </a:schemeClr>
                </a:solidFill>
              </a:rPr>
              <a:t>,</a:t>
            </a:r>
            <a:br>
              <a:rPr lang="ru-RU" sz="3200" dirty="0" smtClean="0">
                <a:solidFill>
                  <a:schemeClr val="accent1">
                    <a:lumMod val="50000"/>
                  </a:schemeClr>
                </a:solidFill>
              </a:rPr>
            </a:br>
            <a:r>
              <a:rPr lang="ru-RU" sz="3200" dirty="0" err="1" smtClean="0">
                <a:solidFill>
                  <a:schemeClr val="accent1">
                    <a:lumMod val="50000"/>
                  </a:schemeClr>
                </a:solidFill>
              </a:rPr>
              <a:t>Скатообразные</a:t>
            </a:r>
            <a:r>
              <a:rPr lang="ru-RU" sz="3200" dirty="0" smtClean="0">
                <a:solidFill>
                  <a:schemeClr val="accent1">
                    <a:lumMod val="50000"/>
                  </a:schemeClr>
                </a:solidFill>
              </a:rPr>
              <a:t>,</a:t>
            </a:r>
            <a:br>
              <a:rPr lang="ru-RU" sz="3200" dirty="0" smtClean="0">
                <a:solidFill>
                  <a:schemeClr val="accent1">
                    <a:lumMod val="50000"/>
                  </a:schemeClr>
                </a:solidFill>
              </a:rPr>
            </a:br>
            <a:r>
              <a:rPr lang="ru-RU" sz="3200" dirty="0" smtClean="0">
                <a:solidFill>
                  <a:schemeClr val="accent1">
                    <a:lumMod val="50000"/>
                  </a:schemeClr>
                </a:solidFill>
              </a:rPr>
              <a:t>Электрические  скаты.</a:t>
            </a:r>
            <a:endParaRPr lang="ru-RU" sz="3200" dirty="0">
              <a:solidFill>
                <a:schemeClr val="accent1">
                  <a:lumMod val="50000"/>
                </a:schemeClr>
              </a:solidFill>
            </a:endParaRPr>
          </a:p>
        </p:txBody>
      </p:sp>
    </p:spTree>
    <p:extLst>
      <p:ext uri="{BB962C8B-B14F-4D97-AF65-F5344CB8AC3E}">
        <p14:creationId xmlns:p14="http://schemas.microsoft.com/office/powerpoint/2010/main" val="1498249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80919" cy="6408712"/>
          </a:xfrm>
        </p:spPr>
        <p:txBody>
          <a:bodyPr/>
          <a:lstStyle/>
          <a:p>
            <a:r>
              <a:rPr lang="ru-RU" sz="3200" dirty="0" smtClean="0"/>
              <a:t>Скаты держатся вблизи дна. Плавают при помощи передних  парных плавников, окаймляющих уплощённое тело, грудные плавники  </a:t>
            </a:r>
            <a:r>
              <a:rPr lang="ru-RU" sz="3200" dirty="0" smtClean="0">
                <a:solidFill>
                  <a:srgbClr val="FF0000"/>
                </a:solidFill>
              </a:rPr>
              <a:t>сильно</a:t>
            </a:r>
            <a:r>
              <a:rPr lang="ru-RU" sz="3200" dirty="0" smtClean="0"/>
              <a:t> расширены. Хвост ската похож на тонкий длинный бич без хвостового плавника. Скелет хрящевой, поперечный рот на нижней стороне головы, жаберные щели не прикрыты крышкой. Питаются малоподвижной добычей. </a:t>
            </a:r>
            <a:r>
              <a:rPr lang="ru-RU" sz="3200" dirty="0" smtClean="0">
                <a:solidFill>
                  <a:srgbClr val="FF0000"/>
                </a:solidFill>
              </a:rPr>
              <a:t>Плавают волнообразно изгибая тело. </a:t>
            </a:r>
            <a:endParaRPr lang="ru-RU" sz="3200" dirty="0">
              <a:solidFill>
                <a:srgbClr val="FF0000"/>
              </a:solidFill>
            </a:endParaRPr>
          </a:p>
        </p:txBody>
      </p:sp>
    </p:spTree>
    <p:extLst>
      <p:ext uri="{BB962C8B-B14F-4D97-AF65-F5344CB8AC3E}">
        <p14:creationId xmlns:p14="http://schemas.microsoft.com/office/powerpoint/2010/main" val="666943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дминистратор\Рабочий стол\436261.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2052545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Администратор\Рабочий стол\f_1607126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44612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075240" cy="5184576"/>
          </a:xfrm>
        </p:spPr>
        <p:txBody>
          <a:bodyPr/>
          <a:lstStyle/>
          <a:p>
            <a:r>
              <a:rPr lang="ru-RU" sz="3200" b="1" dirty="0" smtClean="0">
                <a:solidFill>
                  <a:srgbClr val="FFC000"/>
                </a:solidFill>
              </a:rPr>
              <a:t>Размножение</a:t>
            </a:r>
            <a:br>
              <a:rPr lang="ru-RU" sz="3200" b="1" dirty="0" smtClean="0">
                <a:solidFill>
                  <a:srgbClr val="FFC000"/>
                </a:solidFill>
              </a:rPr>
            </a:br>
            <a:r>
              <a:rPr lang="ru-RU" sz="3200" dirty="0" smtClean="0"/>
              <a:t>Скаты размножаются, откладывая на дно заключенные в капсулу, яйца или живорождением. У электрических скатов в матке дополнительно развиваются специальные ворсинки, снабжающие эмбрион питательными веществами.</a:t>
            </a:r>
            <a:br>
              <a:rPr lang="ru-RU" sz="3200" dirty="0" smtClean="0"/>
            </a:br>
            <a:endParaRPr lang="ru-RU" sz="3200" dirty="0"/>
          </a:p>
        </p:txBody>
      </p:sp>
    </p:spTree>
    <p:extLst>
      <p:ext uri="{BB962C8B-B14F-4D97-AF65-F5344CB8AC3E}">
        <p14:creationId xmlns:p14="http://schemas.microsoft.com/office/powerpoint/2010/main" val="242439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12064"/>
            <a:ext cx="8219256" cy="5797256"/>
          </a:xfrm>
        </p:spPr>
        <p:txBody>
          <a:bodyPr>
            <a:normAutofit/>
          </a:bodyPr>
          <a:lstStyle/>
          <a:p>
            <a:r>
              <a:rPr lang="ru-RU" sz="2700" u="sng" dirty="0" smtClean="0"/>
              <a:t>Классификация.</a:t>
            </a:r>
            <a:br>
              <a:rPr lang="ru-RU" sz="2700" u="sng" dirty="0" smtClean="0"/>
            </a:br>
            <a:r>
              <a:rPr lang="ru-RU" sz="2700" u="sng" dirty="0" smtClean="0">
                <a:solidFill>
                  <a:srgbClr val="FFC000"/>
                </a:solidFill>
              </a:rPr>
              <a:t>Империя:</a:t>
            </a:r>
            <a:r>
              <a:rPr lang="ru-RU" sz="2700" u="sng" dirty="0" smtClean="0"/>
              <a:t> Клеточные</a:t>
            </a:r>
            <a:br>
              <a:rPr lang="ru-RU" sz="2700" u="sng" dirty="0" smtClean="0"/>
            </a:br>
            <a:r>
              <a:rPr lang="ru-RU" sz="2700" u="sng" dirty="0" err="1" smtClean="0">
                <a:solidFill>
                  <a:srgbClr val="FFC000"/>
                </a:solidFill>
              </a:rPr>
              <a:t>Надцарство</a:t>
            </a:r>
            <a:r>
              <a:rPr lang="ru-RU" sz="2700" u="sng" dirty="0" smtClean="0">
                <a:solidFill>
                  <a:srgbClr val="FFC000"/>
                </a:solidFill>
              </a:rPr>
              <a:t>:</a:t>
            </a:r>
            <a:r>
              <a:rPr lang="ru-RU" sz="2700" u="sng" dirty="0" smtClean="0"/>
              <a:t> Многоклеточные</a:t>
            </a:r>
            <a:r>
              <a:rPr lang="ru-RU" sz="2700" dirty="0" smtClean="0"/>
              <a:t/>
            </a:r>
            <a:br>
              <a:rPr lang="ru-RU" sz="2700" dirty="0" smtClean="0"/>
            </a:br>
            <a:r>
              <a:rPr lang="ru-RU" sz="2700" dirty="0" smtClean="0">
                <a:solidFill>
                  <a:srgbClr val="FFC000"/>
                </a:solidFill>
              </a:rPr>
              <a:t>Царство: </a:t>
            </a:r>
            <a:r>
              <a:rPr lang="ru-RU" sz="2700" dirty="0" smtClean="0"/>
              <a:t>Животные </a:t>
            </a:r>
            <a:br>
              <a:rPr lang="ru-RU" sz="2700" dirty="0" smtClean="0"/>
            </a:br>
            <a:r>
              <a:rPr lang="ru-RU" sz="2700" dirty="0" err="1" smtClean="0">
                <a:solidFill>
                  <a:srgbClr val="FFC000"/>
                </a:solidFill>
              </a:rPr>
              <a:t>Подцарство</a:t>
            </a:r>
            <a:r>
              <a:rPr lang="ru-RU" sz="2700" dirty="0" smtClean="0">
                <a:solidFill>
                  <a:srgbClr val="FFC000"/>
                </a:solidFill>
              </a:rPr>
              <a:t>:</a:t>
            </a:r>
            <a:r>
              <a:rPr lang="ru-RU" sz="2700" dirty="0" smtClean="0"/>
              <a:t> эукариоты</a:t>
            </a:r>
            <a:br>
              <a:rPr lang="ru-RU" sz="2700" dirty="0" smtClean="0"/>
            </a:br>
            <a:r>
              <a:rPr lang="ru-RU" sz="2700" dirty="0" smtClean="0">
                <a:solidFill>
                  <a:srgbClr val="FFC000"/>
                </a:solidFill>
              </a:rPr>
              <a:t>Тип:</a:t>
            </a:r>
            <a:r>
              <a:rPr lang="ru-RU" sz="2700" dirty="0" smtClean="0">
                <a:solidFill>
                  <a:srgbClr val="FFFF00"/>
                </a:solidFill>
              </a:rPr>
              <a:t> </a:t>
            </a:r>
            <a:r>
              <a:rPr lang="ru-RU" sz="2700" dirty="0" smtClean="0"/>
              <a:t>Хордовые</a:t>
            </a:r>
            <a:br>
              <a:rPr lang="ru-RU" sz="2700" dirty="0" smtClean="0"/>
            </a:br>
            <a:r>
              <a:rPr lang="ru-RU" sz="2700" dirty="0" smtClean="0">
                <a:solidFill>
                  <a:srgbClr val="FFC000"/>
                </a:solidFill>
              </a:rPr>
              <a:t>Подтип:</a:t>
            </a:r>
            <a:r>
              <a:rPr lang="ru-RU" sz="2700" dirty="0" smtClean="0"/>
              <a:t> Черепные</a:t>
            </a:r>
            <a:r>
              <a:rPr lang="ru-RU" sz="3200" dirty="0" smtClean="0"/>
              <a:t/>
            </a:r>
            <a:br>
              <a:rPr lang="ru-RU" sz="3200" dirty="0" smtClean="0"/>
            </a:br>
            <a:r>
              <a:rPr lang="ru-RU" sz="2700" dirty="0" smtClean="0">
                <a:solidFill>
                  <a:srgbClr val="FFC000"/>
                </a:solidFill>
              </a:rPr>
              <a:t>Надкласс:</a:t>
            </a:r>
            <a:r>
              <a:rPr lang="ru-RU" sz="2700" dirty="0" smtClean="0"/>
              <a:t> Рыбы</a:t>
            </a:r>
            <a:br>
              <a:rPr lang="ru-RU" sz="2700" dirty="0" smtClean="0"/>
            </a:br>
            <a:r>
              <a:rPr lang="ru-RU" sz="2700" dirty="0" smtClean="0">
                <a:solidFill>
                  <a:srgbClr val="FFC000"/>
                </a:solidFill>
              </a:rPr>
              <a:t>Класс:</a:t>
            </a:r>
            <a:r>
              <a:rPr lang="ru-RU" sz="2700" dirty="0" smtClean="0">
                <a:solidFill>
                  <a:srgbClr val="FFFF00"/>
                </a:solidFill>
              </a:rPr>
              <a:t> </a:t>
            </a:r>
            <a:r>
              <a:rPr lang="ru-RU" sz="2700" dirty="0" smtClean="0"/>
              <a:t>Костные рыбы,  Хрящевые рыбы </a:t>
            </a:r>
            <a:br>
              <a:rPr lang="ru-RU" sz="2700" dirty="0" smtClean="0"/>
            </a:br>
            <a:r>
              <a:rPr lang="ru-RU" sz="2700" b="1" dirty="0" smtClean="0"/>
              <a:t/>
            </a:r>
            <a:br>
              <a:rPr lang="ru-RU" sz="2700" b="1" dirty="0" smtClean="0"/>
            </a:br>
            <a:r>
              <a:rPr lang="ru-RU" sz="2700" b="1" dirty="0" smtClean="0"/>
              <a:t/>
            </a:r>
            <a:br>
              <a:rPr lang="ru-RU" sz="2700" b="1" dirty="0" smtClean="0"/>
            </a:br>
            <a:r>
              <a:rPr lang="ru-RU" sz="2700" dirty="0" smtClean="0">
                <a:solidFill>
                  <a:srgbClr val="FF0000"/>
                </a:solidFill>
              </a:rPr>
              <a:t> Включают свыше 20000 видов,  из них  около  650 тыс. видов хрящевых рыб.</a:t>
            </a:r>
            <a:endParaRPr lang="ru-RU" sz="3200" dirty="0">
              <a:solidFill>
                <a:srgbClr val="FF0000"/>
              </a:solidFill>
            </a:endParaRPr>
          </a:p>
        </p:txBody>
      </p:sp>
    </p:spTree>
    <p:extLst>
      <p:ext uri="{BB962C8B-B14F-4D97-AF65-F5344CB8AC3E}">
        <p14:creationId xmlns:p14="http://schemas.microsoft.com/office/powerpoint/2010/main" val="1753079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99593" y="5661248"/>
            <a:ext cx="7406208" cy="1080120"/>
          </a:xfrm>
        </p:spPr>
        <p:txBody>
          <a:bodyPr/>
          <a:lstStyle/>
          <a:p>
            <a:r>
              <a:rPr lang="ru-RU" dirty="0" err="1"/>
              <a:t>Кистепёрые</a:t>
            </a:r>
            <a:r>
              <a:rPr lang="ru-RU" dirty="0"/>
              <a:t> рыбы</a:t>
            </a:r>
          </a:p>
        </p:txBody>
      </p:sp>
      <p:sp>
        <p:nvSpPr>
          <p:cNvPr id="8195" name="Rectangle 3"/>
          <p:cNvSpPr>
            <a:spLocks noGrp="1" noChangeArrowheads="1"/>
          </p:cNvSpPr>
          <p:nvPr>
            <p:ph sz="quarter" idx="13"/>
          </p:nvPr>
        </p:nvSpPr>
        <p:spPr>
          <a:xfrm>
            <a:off x="323528" y="116632"/>
            <a:ext cx="8496944" cy="3096343"/>
          </a:xfrm>
        </p:spPr>
        <p:txBody>
          <a:bodyPr>
            <a:normAutofit/>
          </a:bodyPr>
          <a:lstStyle/>
          <a:p>
            <a:r>
              <a:rPr lang="ru-RU" sz="3200" dirty="0" err="1"/>
              <a:t>Кистепёрые</a:t>
            </a:r>
            <a:r>
              <a:rPr lang="ru-RU" sz="3200" dirty="0"/>
              <a:t> </a:t>
            </a:r>
            <a:r>
              <a:rPr lang="ru-RU" sz="3200" dirty="0" smtClean="0"/>
              <a:t>рыбы—древняя </a:t>
            </a:r>
            <a:r>
              <a:rPr lang="ru-RU" sz="3200" dirty="0"/>
              <a:t>и почти полностью вымершая группа рыб. Особенностью </a:t>
            </a:r>
            <a:r>
              <a:rPr lang="ru-RU" sz="3200" dirty="0" err="1"/>
              <a:t>кистепёрых</a:t>
            </a:r>
            <a:r>
              <a:rPr lang="ru-RU" sz="3200" dirty="0"/>
              <a:t> являются плавники, в основании которых расположена мышечная лопасть. </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24945"/>
            <a:ext cx="5688632" cy="28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865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39952" y="3573016"/>
            <a:ext cx="4824536" cy="3096344"/>
          </a:xfrm>
        </p:spPr>
        <p:txBody>
          <a:bodyPr>
            <a:normAutofit/>
          </a:bodyPr>
          <a:lstStyle/>
          <a:p>
            <a:r>
              <a:rPr lang="ru-RU" sz="2000" dirty="0"/>
              <a:t> В настоящее время единственный представитель </a:t>
            </a:r>
            <a:r>
              <a:rPr lang="ru-RU" sz="2000" dirty="0" err="1"/>
              <a:t>кистепёрых</a:t>
            </a:r>
            <a:r>
              <a:rPr lang="ru-RU" sz="2000" dirty="0"/>
              <a:t> — </a:t>
            </a:r>
            <a:r>
              <a:rPr lang="ru-RU" sz="2000" dirty="0" smtClean="0"/>
              <a:t>латимерия </a:t>
            </a:r>
            <a:r>
              <a:rPr lang="ru-RU" sz="2000" dirty="0"/>
              <a:t>— </a:t>
            </a:r>
            <a:r>
              <a:rPr lang="ru-RU" sz="2000" dirty="0" smtClean="0"/>
              <a:t>обитает </a:t>
            </a:r>
            <a:r>
              <a:rPr lang="ru-RU" sz="2000" dirty="0"/>
              <a:t>в районе Коморских островов на глубине 400—1000 метров. До недавнего времени считали, что представители </a:t>
            </a:r>
            <a:r>
              <a:rPr lang="ru-RU" sz="2000" dirty="0" err="1" smtClean="0"/>
              <a:t>кистепёрых</a:t>
            </a:r>
            <a:r>
              <a:rPr lang="ru-RU" sz="2000" dirty="0" smtClean="0"/>
              <a:t> </a:t>
            </a:r>
            <a:r>
              <a:rPr lang="ru-RU" sz="2000" dirty="0"/>
              <a:t>рыб вымерли около 7 млн лет назад</a:t>
            </a:r>
            <a:r>
              <a:rPr lang="ru-RU" sz="1600" dirty="0"/>
              <a:t>.</a:t>
            </a:r>
          </a:p>
        </p:txBody>
      </p:sp>
      <p:pic>
        <p:nvPicPr>
          <p:cNvPr id="9220"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rot="1178473">
            <a:off x="5240980" y="508184"/>
            <a:ext cx="3445174" cy="2434589"/>
          </a:xfrm>
          <a:noFill/>
          <a:ln/>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7825">
            <a:off x="392261" y="2522530"/>
            <a:ext cx="4083389" cy="284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360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45224"/>
            <a:ext cx="6512511" cy="1143000"/>
          </a:xfrm>
        </p:spPr>
        <p:style>
          <a:lnRef idx="1">
            <a:schemeClr val="accent1"/>
          </a:lnRef>
          <a:fillRef idx="2">
            <a:schemeClr val="accent1"/>
          </a:fillRef>
          <a:effectRef idx="1">
            <a:schemeClr val="accent1"/>
          </a:effectRef>
          <a:fontRef idx="minor">
            <a:schemeClr val="dk1"/>
          </a:fontRef>
        </p:style>
        <p:txBody>
          <a:bodyPr/>
          <a:lstStyle/>
          <a:p>
            <a:r>
              <a:rPr lang="ru-RU" dirty="0" smtClean="0"/>
              <a:t>Размножение.</a:t>
            </a:r>
            <a:endParaRPr lang="ru-RU" dirty="0"/>
          </a:p>
        </p:txBody>
      </p:sp>
      <p:sp>
        <p:nvSpPr>
          <p:cNvPr id="3" name="Содержимое 2"/>
          <p:cNvSpPr>
            <a:spLocks noGrp="1"/>
          </p:cNvSpPr>
          <p:nvPr>
            <p:ph sz="quarter" idx="13"/>
          </p:nvPr>
        </p:nvSpPr>
        <p:spPr>
          <a:xfrm>
            <a:off x="457200" y="116633"/>
            <a:ext cx="8435280" cy="3240359"/>
          </a:xfrm>
        </p:spPr>
        <p:txBody>
          <a:bodyPr>
            <a:normAutofit/>
          </a:bodyPr>
          <a:lstStyle/>
          <a:p>
            <a:r>
              <a:rPr lang="ru-RU" sz="2800" dirty="0" smtClean="0"/>
              <a:t>Размножаются  яйцеживорождением. Их ярко-оранжевые яйца 9см в диаметре весят 300г. Беременность у самок длится 13 месяцев. Длина тела новорожденных детёнышей до 33см. Главными врагами этих детёнышей являются акулы</a:t>
            </a:r>
            <a:r>
              <a:rPr lang="ru-RU" sz="1600" dirty="0" smtClean="0"/>
              <a:t>. </a:t>
            </a:r>
            <a:endParaRPr lang="ru-RU" sz="1600" dirty="0"/>
          </a:p>
        </p:txBody>
      </p:sp>
      <p:pic>
        <p:nvPicPr>
          <p:cNvPr id="5" name="Содержимое 4" descr="2607145581_d0266051b2.jpg"/>
          <p:cNvPicPr>
            <a:picLocks noGrp="1" noChangeAspect="1"/>
          </p:cNvPicPr>
          <p:nvPr>
            <p:ph sz="quarter" idx="14"/>
          </p:nvPr>
        </p:nvPicPr>
        <p:blipFill>
          <a:blip r:embed="rId2" cstate="print"/>
          <a:stretch>
            <a:fillRect/>
          </a:stretch>
        </p:blipFill>
        <p:spPr>
          <a:xfrm>
            <a:off x="3995936" y="2420888"/>
            <a:ext cx="4983942" cy="2928958"/>
          </a:xfrm>
        </p:spPr>
      </p:pic>
    </p:spTree>
    <p:extLst>
      <p:ext uri="{BB962C8B-B14F-4D97-AF65-F5344CB8AC3E}">
        <p14:creationId xmlns:p14="http://schemas.microsoft.com/office/powerpoint/2010/main" val="42420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3356992"/>
            <a:ext cx="8568951" cy="3168352"/>
          </a:xfrm>
        </p:spPr>
        <p:txBody>
          <a:bodyPr>
            <a:normAutofit/>
          </a:bodyPr>
          <a:lstStyle/>
          <a:p>
            <a:r>
              <a:rPr lang="ru-RU" sz="2400" dirty="0"/>
              <a:t>Первоначально </a:t>
            </a:r>
            <a:r>
              <a:rPr lang="ru-RU" sz="2400" dirty="0" err="1"/>
              <a:t>кистепёрые</a:t>
            </a:r>
            <a:r>
              <a:rPr lang="ru-RU" sz="2400" dirty="0"/>
              <a:t> обитали в пресных </a:t>
            </a:r>
            <a:r>
              <a:rPr lang="ru-RU" sz="2400" dirty="0" smtClean="0"/>
              <a:t>водоёмах, затем </a:t>
            </a:r>
            <a:r>
              <a:rPr lang="ru-RU" sz="2400" dirty="0"/>
              <a:t>некоторые представители вернулись в море, а пресноводные </a:t>
            </a:r>
            <a:r>
              <a:rPr lang="ru-RU" sz="2400" dirty="0" smtClean="0"/>
              <a:t>вымерли. В </a:t>
            </a:r>
            <a:r>
              <a:rPr lang="ru-RU" sz="2400" dirty="0"/>
              <a:t>результате у этой линии рыб развилась мускулатура в основании плавников (чтобы можно было двигаться с опорой на субстрат) и двойное дыхание (включая лёгочное).</a:t>
            </a:r>
            <a:br>
              <a:rPr lang="ru-RU" sz="2400" dirty="0"/>
            </a:br>
            <a:endParaRPr lang="ru-RU" sz="2400" dirty="0"/>
          </a:p>
        </p:txBody>
      </p:sp>
      <p:pic>
        <p:nvPicPr>
          <p:cNvPr id="10243"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2555776" y="188640"/>
            <a:ext cx="3816424" cy="2695951"/>
          </a:xfrm>
        </p:spPr>
      </p:pic>
    </p:spTree>
    <p:extLst>
      <p:ext uri="{BB962C8B-B14F-4D97-AF65-F5344CB8AC3E}">
        <p14:creationId xmlns:p14="http://schemas.microsoft.com/office/powerpoint/2010/main" val="3957407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817581" y="1628801"/>
            <a:ext cx="7175351" cy="2088232"/>
          </a:xfrm>
        </p:spPr>
        <p:txBody>
          <a:bodyPr/>
          <a:lstStyle/>
          <a:p>
            <a:r>
              <a:rPr lang="ru-RU" dirty="0" smtClean="0"/>
              <a:t>Спасибо за внимание!!!</a:t>
            </a:r>
            <a:endParaRPr lang="ru-RU" dirty="0"/>
          </a:p>
        </p:txBody>
      </p:sp>
      <p:pic>
        <p:nvPicPr>
          <p:cNvPr id="10242" name="Picture 2"/>
          <p:cNvPicPr>
            <a:picLocks noChangeAspect="1" noChangeArrowheads="1"/>
          </p:cNvPicPr>
          <p:nvPr/>
        </p:nvPicPr>
        <p:blipFill>
          <a:blip r:embed="rId2"/>
          <a:srcRect/>
          <a:stretch>
            <a:fillRect/>
          </a:stretch>
        </p:blipFill>
        <p:spPr bwMode="auto">
          <a:xfrm>
            <a:off x="4932040" y="3429000"/>
            <a:ext cx="3832267" cy="3009913"/>
          </a:xfrm>
          <a:prstGeom prst="rect">
            <a:avLst/>
          </a:prstGeom>
          <a:noFill/>
          <a:ln w="9525">
            <a:noFill/>
            <a:miter lim="800000"/>
            <a:headEnd/>
            <a:tailEnd/>
          </a:ln>
          <a:effectLst/>
        </p:spPr>
      </p:pic>
    </p:spTree>
    <p:extLst>
      <p:ext uri="{BB962C8B-B14F-4D97-AF65-F5344CB8AC3E}">
        <p14:creationId xmlns:p14="http://schemas.microsoft.com/office/powerpoint/2010/main" val="1652858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428868"/>
            <a:ext cx="7772400" cy="2500330"/>
          </a:xfrm>
        </p:spPr>
        <p:txBody>
          <a:bodyPr/>
          <a:lstStyle/>
          <a:p>
            <a:r>
              <a:rPr lang="ru-RU" dirty="0" smtClean="0">
                <a:solidFill>
                  <a:srgbClr val="FF0000"/>
                </a:solidFill>
              </a:rPr>
              <a:t>1.Отряд сельдеобразные</a:t>
            </a:r>
            <a:endParaRPr lang="ru-RU" dirty="0">
              <a:solidFill>
                <a:srgbClr val="FF0000"/>
              </a:solidFill>
            </a:endParaRPr>
          </a:p>
        </p:txBody>
      </p:sp>
    </p:spTree>
    <p:extLst>
      <p:ext uri="{BB962C8B-B14F-4D97-AF65-F5344CB8AC3E}">
        <p14:creationId xmlns:p14="http://schemas.microsoft.com/office/powerpoint/2010/main" val="198201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Рабочий стол\800px-Alosa_fallax.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val="2827551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5157192"/>
            <a:ext cx="4104456" cy="1440160"/>
          </a:xfrm>
        </p:spPr>
        <p:txBody>
          <a:bodyPr/>
          <a:lstStyle/>
          <a:p>
            <a:r>
              <a:rPr lang="ru-RU" dirty="0" smtClean="0"/>
              <a:t>Среда обитания.</a:t>
            </a:r>
            <a:endParaRPr lang="ru-RU" dirty="0"/>
          </a:p>
        </p:txBody>
      </p:sp>
      <p:sp>
        <p:nvSpPr>
          <p:cNvPr id="3" name="Содержимое 2"/>
          <p:cNvSpPr>
            <a:spLocks noGrp="1"/>
          </p:cNvSpPr>
          <p:nvPr>
            <p:ph sz="quarter" idx="13"/>
          </p:nvPr>
        </p:nvSpPr>
        <p:spPr>
          <a:xfrm>
            <a:off x="0" y="188640"/>
            <a:ext cx="5220072" cy="6552728"/>
          </a:xfrm>
        </p:spPr>
        <p:txBody>
          <a:bodyPr>
            <a:noAutofit/>
          </a:bodyPr>
          <a:lstStyle/>
          <a:p>
            <a:r>
              <a:rPr lang="ru-RU" sz="2400" dirty="0"/>
              <a:t>Семейство сельдевых </a:t>
            </a:r>
            <a:r>
              <a:rPr lang="ru-RU" sz="2400" dirty="0" smtClean="0"/>
              <a:t>включает </a:t>
            </a:r>
            <a:r>
              <a:rPr lang="ru-RU" sz="2400" dirty="0"/>
              <a:t>виды, обитающие </a:t>
            </a:r>
            <a:r>
              <a:rPr lang="ru-RU" sz="2400" dirty="0" smtClean="0"/>
              <a:t>в </a:t>
            </a:r>
            <a:r>
              <a:rPr lang="ru-RU" sz="2400" dirty="0"/>
              <a:t>морях, некоторые для размножения входят в реки. </a:t>
            </a:r>
            <a:r>
              <a:rPr lang="ru-RU" sz="2400" dirty="0" smtClean="0"/>
              <a:t>Океаническая </a:t>
            </a:r>
            <a:r>
              <a:rPr lang="ru-RU" sz="2400" dirty="0"/>
              <a:t>сельдь </a:t>
            </a:r>
            <a:r>
              <a:rPr lang="ru-RU" sz="2400" dirty="0" smtClean="0"/>
              <a:t> </a:t>
            </a:r>
            <a:r>
              <a:rPr lang="ru-RU" sz="2400" dirty="0"/>
              <a:t>держится в </a:t>
            </a:r>
            <a:r>
              <a:rPr lang="ru-RU" sz="2400" dirty="0" smtClean="0"/>
              <a:t>Белом, Баренцевом море  </a:t>
            </a:r>
            <a:r>
              <a:rPr lang="ru-RU" sz="2400" dirty="0"/>
              <a:t>и в морях Дальнего Востока. На Дальнем Востоке распространена сардинка иваси </a:t>
            </a:r>
            <a:r>
              <a:rPr lang="ru-RU" sz="2400" dirty="0" smtClean="0"/>
              <a:t>, </a:t>
            </a:r>
            <a:r>
              <a:rPr lang="ru-RU" sz="2400" dirty="0"/>
              <a:t>типично </a:t>
            </a:r>
            <a:r>
              <a:rPr lang="ru-RU" sz="2400" dirty="0" smtClean="0"/>
              <a:t>морская. </a:t>
            </a:r>
            <a:r>
              <a:rPr lang="ru-RU" sz="2400" dirty="0"/>
              <a:t>В Балтийском и Черном морях водится килька </a:t>
            </a:r>
            <a:r>
              <a:rPr lang="ru-RU" sz="2400" dirty="0" smtClean="0"/>
              <a:t>, </a:t>
            </a:r>
            <a:r>
              <a:rPr lang="ru-RU" sz="2400" dirty="0"/>
              <a:t>а в Каспийском и Черном </a:t>
            </a:r>
            <a:r>
              <a:rPr lang="ru-RU" sz="2400" dirty="0" smtClean="0"/>
              <a:t>—тюлька.</a:t>
            </a:r>
            <a:endParaRPr lang="ru-RU" sz="2400" dirty="0"/>
          </a:p>
          <a:p>
            <a:endParaRPr lang="ru-RU" sz="2000" dirty="0"/>
          </a:p>
        </p:txBody>
      </p:sp>
      <p:pic>
        <p:nvPicPr>
          <p:cNvPr id="3074" name="Picture 2"/>
          <p:cNvPicPr>
            <a:picLocks noGrp="1" noChangeAspect="1" noChangeArrowheads="1"/>
          </p:cNvPicPr>
          <p:nvPr>
            <p:ph sz="quarter" idx="14"/>
          </p:nvPr>
        </p:nvPicPr>
        <p:blipFill>
          <a:blip r:embed="rId2"/>
          <a:srcRect/>
          <a:stretch>
            <a:fillRect/>
          </a:stretch>
        </p:blipFill>
        <p:spPr bwMode="auto">
          <a:xfrm>
            <a:off x="5292080" y="1124744"/>
            <a:ext cx="3571900" cy="3786214"/>
          </a:xfrm>
          <a:prstGeom prst="rect">
            <a:avLst/>
          </a:prstGeom>
          <a:noFill/>
          <a:ln w="9525">
            <a:noFill/>
            <a:miter lim="800000"/>
            <a:headEnd/>
            <a:tailEnd/>
          </a:ln>
          <a:effectLst/>
        </p:spPr>
      </p:pic>
    </p:spTree>
    <p:extLst>
      <p:ext uri="{BB962C8B-B14F-4D97-AF65-F5344CB8AC3E}">
        <p14:creationId xmlns:p14="http://schemas.microsoft.com/office/powerpoint/2010/main" val="824612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6597352"/>
            <a:ext cx="6512511" cy="144016"/>
          </a:xfrm>
        </p:spPr>
        <p:txBody>
          <a:bodyPr/>
          <a:lstStyle/>
          <a:p>
            <a:endParaRPr lang="ru-RU" dirty="0"/>
          </a:p>
        </p:txBody>
      </p:sp>
      <p:sp>
        <p:nvSpPr>
          <p:cNvPr id="3" name="Содержимое 2"/>
          <p:cNvSpPr>
            <a:spLocks noGrp="1"/>
          </p:cNvSpPr>
          <p:nvPr>
            <p:ph sz="quarter" idx="13"/>
          </p:nvPr>
        </p:nvSpPr>
        <p:spPr>
          <a:xfrm>
            <a:off x="0" y="260648"/>
            <a:ext cx="4788024" cy="6408712"/>
          </a:xfrm>
        </p:spPr>
        <p:txBody>
          <a:bodyPr>
            <a:noAutofit/>
          </a:bodyPr>
          <a:lstStyle/>
          <a:p>
            <a:r>
              <a:rPr lang="ru-RU" sz="2400" dirty="0" err="1"/>
              <a:t>Сельдеобра́зные</a:t>
            </a:r>
            <a:r>
              <a:rPr lang="ru-RU" sz="2400" dirty="0"/>
              <a:t> </a:t>
            </a:r>
            <a:r>
              <a:rPr lang="ru-RU" sz="2400" dirty="0" smtClean="0"/>
              <a:t> </a:t>
            </a:r>
            <a:r>
              <a:rPr lang="ru-RU" sz="2400" dirty="0"/>
              <a:t>— отряд костных </a:t>
            </a:r>
            <a:r>
              <a:rPr lang="ru-RU" sz="2400" dirty="0" smtClean="0"/>
              <a:t>стайных </a:t>
            </a:r>
            <a:r>
              <a:rPr lang="ru-RU" sz="2400" dirty="0"/>
              <a:t>рыб, плодовитые. Лучи плавников мягкие, членистые, чешуя циклоидная. Плавательный пузырь соединён с пищеводом. Боковая линия очень слабо выражена, замаскирована. Питаются зоопланктоном, поэтому рот открывается чуть </a:t>
            </a:r>
            <a:r>
              <a:rPr lang="ru-RU" sz="2400" dirty="0" smtClean="0"/>
              <a:t>вверх, </a:t>
            </a:r>
            <a:r>
              <a:rPr lang="ru-RU" sz="2400" dirty="0" smtClean="0"/>
              <a:t>слабо окостеневший череп </a:t>
            </a:r>
            <a:r>
              <a:rPr lang="ru-RU" sz="2400" dirty="0"/>
              <a:t>и легко </a:t>
            </a:r>
            <a:r>
              <a:rPr lang="ru-RU" sz="2400" dirty="0" smtClean="0"/>
              <a:t>спадающая чешуя. Представители </a:t>
            </a:r>
            <a:r>
              <a:rPr lang="ru-RU" sz="2400" dirty="0"/>
              <a:t>— салака (пресноводный подвид сельди), шпроты, килька, сельди, сардины и т. д.</a:t>
            </a:r>
          </a:p>
        </p:txBody>
      </p:sp>
      <p:pic>
        <p:nvPicPr>
          <p:cNvPr id="5" name="Picture 2" descr="C:\Documents and Settings\Администратор\Рабочий стол\800px-Alosa_fallax.jpg"/>
          <p:cNvPicPr>
            <a:picLocks noChangeAspect="1" noChangeArrowheads="1"/>
          </p:cNvPicPr>
          <p:nvPr/>
        </p:nvPicPr>
        <p:blipFill>
          <a:blip r:embed="rId2"/>
          <a:srcRect/>
          <a:stretch>
            <a:fillRect/>
          </a:stretch>
        </p:blipFill>
        <p:spPr bwMode="auto">
          <a:xfrm>
            <a:off x="4788024" y="0"/>
            <a:ext cx="4355976" cy="3140968"/>
          </a:xfrm>
          <a:prstGeom prst="rect">
            <a:avLst/>
          </a:prstGeom>
          <a:noFill/>
        </p:spPr>
      </p:pic>
      <p:pic>
        <p:nvPicPr>
          <p:cNvPr id="6" name="Picture 2" descr="C:\Documents and Settings\Администратор\Рабочий стол\thryssa-baelama.jpg"/>
          <p:cNvPicPr>
            <a:picLocks noChangeAspect="1" noChangeArrowheads="1"/>
          </p:cNvPicPr>
          <p:nvPr/>
        </p:nvPicPr>
        <p:blipFill>
          <a:blip r:embed="rId3"/>
          <a:srcRect/>
          <a:stretch>
            <a:fillRect/>
          </a:stretch>
        </p:blipFill>
        <p:spPr bwMode="auto">
          <a:xfrm>
            <a:off x="4765109" y="3140968"/>
            <a:ext cx="4355976" cy="3573016"/>
          </a:xfrm>
          <a:prstGeom prst="rect">
            <a:avLst/>
          </a:prstGeom>
          <a:noFill/>
        </p:spPr>
      </p:pic>
      <p:sp>
        <p:nvSpPr>
          <p:cNvPr id="4" name="Объект 3"/>
          <p:cNvSpPr>
            <a:spLocks noGrp="1"/>
          </p:cNvSpPr>
          <p:nvPr>
            <p:ph sz="quarter" idx="14"/>
          </p:nvPr>
        </p:nvSpPr>
        <p:spPr>
          <a:xfrm>
            <a:off x="4645152" y="0"/>
            <a:ext cx="3346704" cy="116632"/>
          </a:xfrm>
        </p:spPr>
        <p:txBody>
          <a:bodyPr>
            <a:normAutofit fontScale="25000" lnSpcReduction="20000"/>
          </a:bodyPr>
          <a:lstStyle/>
          <a:p>
            <a:endParaRPr lang="ru-RU" dirty="0"/>
          </a:p>
        </p:txBody>
      </p:sp>
    </p:spTree>
    <p:extLst>
      <p:ext uri="{BB962C8B-B14F-4D97-AF65-F5344CB8AC3E}">
        <p14:creationId xmlns:p14="http://schemas.microsoft.com/office/powerpoint/2010/main" val="1859111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6597352"/>
            <a:ext cx="6512511" cy="144800"/>
          </a:xfrm>
        </p:spPr>
        <p:txBody>
          <a:bodyPr/>
          <a:lstStyle/>
          <a:p>
            <a:endParaRPr lang="ru-RU" dirty="0"/>
          </a:p>
        </p:txBody>
      </p:sp>
      <p:pic>
        <p:nvPicPr>
          <p:cNvPr id="8194" name="Picture 2"/>
          <p:cNvPicPr>
            <a:picLocks noGrp="1" noChangeAspect="1" noChangeArrowheads="1"/>
          </p:cNvPicPr>
          <p:nvPr>
            <p:ph sz="quarter" idx="13"/>
          </p:nvPr>
        </p:nvPicPr>
        <p:blipFill>
          <a:blip r:embed="rId2"/>
          <a:stretch>
            <a:fillRect/>
          </a:stretch>
        </p:blipFill>
        <p:spPr bwMode="auto">
          <a:xfrm rot="19496357">
            <a:off x="734783" y="1043857"/>
            <a:ext cx="4176464" cy="3001808"/>
          </a:xfrm>
          <a:prstGeom prst="rect">
            <a:avLst/>
          </a:prstGeom>
          <a:noFill/>
          <a:ln w="9525">
            <a:noFill/>
            <a:miter lim="800000"/>
            <a:headEnd/>
            <a:tailEnd/>
          </a:ln>
          <a:effectLst/>
        </p:spPr>
      </p:pic>
      <p:pic>
        <p:nvPicPr>
          <p:cNvPr id="8195" name="Picture 3"/>
          <p:cNvPicPr>
            <a:picLocks noGrp="1" noChangeAspect="1" noChangeArrowheads="1"/>
          </p:cNvPicPr>
          <p:nvPr>
            <p:ph sz="quarter" idx="14"/>
          </p:nvPr>
        </p:nvPicPr>
        <p:blipFill>
          <a:blip r:embed="rId3"/>
          <a:srcRect/>
          <a:stretch>
            <a:fillRect/>
          </a:stretch>
        </p:blipFill>
        <p:spPr bwMode="auto">
          <a:xfrm>
            <a:off x="4383133" y="3253934"/>
            <a:ext cx="4230917" cy="2825279"/>
          </a:xfrm>
          <a:prstGeom prst="rect">
            <a:avLst/>
          </a:prstGeom>
          <a:noFill/>
          <a:ln w="9525">
            <a:noFill/>
            <a:miter lim="800000"/>
            <a:headEnd/>
            <a:tailEnd/>
          </a:ln>
          <a:effectLst/>
        </p:spPr>
      </p:pic>
    </p:spTree>
    <p:extLst>
      <p:ext uri="{BB962C8B-B14F-4D97-AF65-F5344CB8AC3E}">
        <p14:creationId xmlns:p14="http://schemas.microsoft.com/office/powerpoint/2010/main" val="727258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323</TotalTime>
  <Words>842</Words>
  <Application>Microsoft Office PowerPoint</Application>
  <PresentationFormat>Экран (4:3)</PresentationFormat>
  <Paragraphs>64</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Воздушный поток</vt:lpstr>
      <vt:lpstr>       УРОК КОНФЕРЕНЦИЯ. Тема. Биоразнообразие рыб, их образ жизни и поведение.</vt:lpstr>
      <vt:lpstr>Презентация PowerPoint</vt:lpstr>
      <vt:lpstr>Презентация PowerPoint</vt:lpstr>
      <vt:lpstr>Классификация. Империя: Клеточные Надцарство: Многоклеточные Царство: Животные  Подцарство: эукариоты Тип: Хордовые Подтип: Черепные Надкласс: Рыбы Класс: Костные рыбы,  Хрящевые рыбы     Включают свыше 20000 видов,  из них  около  650 тыс. видов хрящевых рыб.</vt:lpstr>
      <vt:lpstr>1.Отряд сельдеобразные</vt:lpstr>
      <vt:lpstr>Презентация PowerPoint</vt:lpstr>
      <vt:lpstr>Среда обитания.</vt:lpstr>
      <vt:lpstr>Презентация PowerPoint</vt:lpstr>
      <vt:lpstr>Презентация PowerPoint</vt:lpstr>
      <vt:lpstr>2. Отряд карпообразные</vt:lpstr>
      <vt:lpstr>Презентация PowerPoint</vt:lpstr>
      <vt:lpstr>Отряд карпообразных включает в себя четыре подотряда:  харациновые  электрические угри  карповидные сомовидные   В свою очередь подотряды разделяются на семейства, объединяющих около 5 тыс. видов рыб. Наибольшее число видов обитает в тропических и субтропических водах.  </vt:lpstr>
      <vt:lpstr>Представители: В водоемах России наиболее распространенными представителями карпообразных являются плотва, елец, жерех, линь, усач, лещ, рыбец, уклейка, чехонь, сазан, карась, амур, все имеют большое промысловое значение.  </vt:lpstr>
      <vt:lpstr>Несмотря на различия в условиях и образе жизни, в строении и форме тела, они обладают целым рядом общих признаков. К числу наиболее важных относится наличие у подавляющего большинства рыб плавательного пузыря, соединяющегося с пищеварительным трактом, и своеобразного “Веберова аппарата”, служащего для восприятия давления воды. Брюшные плавники у них в большинстве своем расположены за грудными.</vt:lpstr>
      <vt:lpstr>Пираньи- семейство рыб отряда карпообразных</vt:lpstr>
      <vt:lpstr>3. Отряд лососеобразные</vt:lpstr>
      <vt:lpstr>Презентация PowerPoint</vt:lpstr>
      <vt:lpstr>Половой  диморфизм  во  время  нереста у лососевых.</vt:lpstr>
      <vt:lpstr>хариус</vt:lpstr>
      <vt:lpstr>Брюшные плавники расположены в средней части брюха, многолучевые; грудные низкосидящие; в плавниках нет колючих лучей; плавательный пузырь, соединяется каналом с пищеводом; чешуя циклоидная. У многих лососевых скелет не полностью окостеневает: черепная коробка в значительной мере состоит из хряща, боковые отростки не приращены к телам позвонков, у некоторых взрослых рыб сохраняется хорда, проходящая вдоль всего позвоночника, есть орган боковой  линии.</vt:lpstr>
      <vt:lpstr>Нерестятся в верховьях рек. Вход в реки длится с весны по осень. Лососи преодолевают течение, отмели и перекаты. За время путешествия самцы приобретают брачный наряд: появляются красные и черные пятна, горб на спине, челюсти искривляются и покрываются мощными крючковатыми зубами. Одновременно происходит дегенерация желудка, кишечника и печени, мясо становится дряблым. После нереста рыбы гибнут.</vt:lpstr>
      <vt:lpstr>щука</vt:lpstr>
      <vt:lpstr>4.Отряд Осетровые.</vt:lpstr>
      <vt:lpstr>Осетровые — довольно большие рыбы ,некоторые  достигает в длину 4 - 5 м а массой 1.5 тонны. Тело вытянутое в длину, веретеновидное, длинный «нос»- рострум , на котором имеются усики. </vt:lpstr>
      <vt:lpstr>Особенности внешнего строения.</vt:lpstr>
      <vt:lpstr>Среда обитания.</vt:lpstr>
      <vt:lpstr>Представители.</vt:lpstr>
      <vt:lpstr>акулы</vt:lpstr>
      <vt:lpstr>Отряды:  Кархаринообразные  Катранообразные  Ламнообразные  Многожаберникообразные  Пилоносообразные  Разнозубообразные  Скватинообразные </vt:lpstr>
      <vt:lpstr>Скелет акулы полностью образован из хрящевых тканей. В скелете выделяют следующие отделы: Осевой скелет — позвоночный столб, образованный многочисленными хрящевыми  амфицельными позвонками. Череп с двумя отделами — мозговая коробка и скелет ротового и жаберного аппаратов. Парные конечности с поясами — грудные и брюшные плавники. Непарные плавники — это хвостовой, анальный и два спинных плавника. </vt:lpstr>
      <vt:lpstr>Зубы большинства акул имеют форму острых дентиновых конусов, и сидят на хрящах верхней и нижней челюстей. Зубы регулярно сменяются − их замена постоянно подрастает с внутренней стороны. В зависимости от рациона и образа жизни, зубы и челюсти очень различаются у разных видов акул.</vt:lpstr>
      <vt:lpstr>Презентация PowerPoint</vt:lpstr>
      <vt:lpstr>Органы чувств разных видов акул развиты в разной мере - в зависимости от их среды обитания. Спинной мозг имеет большую функциональную самостоятельность. У акул хорошо развиты сенсоры фото- и химической рецепции, а также акустико-латеральная система.</vt:lpstr>
      <vt:lpstr>скаты</vt:lpstr>
      <vt:lpstr>Скаты  — один из двух надотрядов пластинчатожаберных хрящевых рыб. Отряды: Орлякообразные, Пилорылообразные, Скатообразные, Электрические  скаты.</vt:lpstr>
      <vt:lpstr>Скаты держатся вблизи дна. Плавают при помощи передних  парных плавников, окаймляющих уплощённое тело, грудные плавники  сильно расширены. Хвост ската похож на тонкий длинный бич без хвостового плавника. Скелет хрящевой, поперечный рот на нижней стороне головы, жаберные щели не прикрыты крышкой. Питаются малоподвижной добычей. Плавают волнообразно изгибая тело. </vt:lpstr>
      <vt:lpstr>Презентация PowerPoint</vt:lpstr>
      <vt:lpstr>Презентация PowerPoint</vt:lpstr>
      <vt:lpstr>Размножение Скаты размножаются, откладывая на дно заключенные в капсулу, яйца или живорождением. У электрических скатов в матке дополнительно развиваются специальные ворсинки, снабжающие эмбрион питательными веществами. </vt:lpstr>
      <vt:lpstr>Кистепёрые рыбы</vt:lpstr>
      <vt:lpstr> В настоящее время единственный представитель кистепёрых — латимерия — обитает в районе Коморских островов на глубине 400—1000 метров. До недавнего времени считали, что представители кистепёрых рыб вымерли около 7 млн лет назад.</vt:lpstr>
      <vt:lpstr>Размножение.</vt:lpstr>
      <vt:lpstr>Первоначально кистепёрые обитали в пресных водоёмах, затем некоторые представители вернулись в море, а пресноводные вымерли. В результате у этой линии рыб развилась мускулатура в основании плавников (чтобы можно было двигаться с опорой на субстрат) и двойное дыхание (включая лёгочное). </vt:lpstr>
      <vt:lpstr>Спасибо за внимание!!!</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РЫБЫ</dc:title>
  <dc:creator>Галина</dc:creator>
  <cp:lastModifiedBy>Галина</cp:lastModifiedBy>
  <cp:revision>41</cp:revision>
  <dcterms:created xsi:type="dcterms:W3CDTF">2012-01-30T14:52:40Z</dcterms:created>
  <dcterms:modified xsi:type="dcterms:W3CDTF">2012-11-15T18:14:12Z</dcterms:modified>
</cp:coreProperties>
</file>