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6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93" r:id="rId22"/>
    <p:sldId id="276" r:id="rId23"/>
    <p:sldId id="300" r:id="rId24"/>
    <p:sldId id="296" r:id="rId25"/>
    <p:sldId id="277" r:id="rId26"/>
    <p:sldId id="278" r:id="rId27"/>
    <p:sldId id="279" r:id="rId28"/>
    <p:sldId id="280" r:id="rId29"/>
    <p:sldId id="281" r:id="rId30"/>
    <p:sldId id="282" r:id="rId31"/>
    <p:sldId id="284" r:id="rId32"/>
    <p:sldId id="285" r:id="rId33"/>
    <p:sldId id="297" r:id="rId34"/>
    <p:sldId id="299" r:id="rId35"/>
    <p:sldId id="298" r:id="rId36"/>
    <p:sldId id="294" r:id="rId37"/>
    <p:sldId id="295" r:id="rId38"/>
    <p:sldId id="301" r:id="rId39"/>
    <p:sldId id="302" r:id="rId40"/>
    <p:sldId id="286" r:id="rId41"/>
    <p:sldId id="287" r:id="rId42"/>
    <p:sldId id="289" r:id="rId43"/>
    <p:sldId id="290" r:id="rId44"/>
    <p:sldId id="288" r:id="rId45"/>
    <p:sldId id="29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0066"/>
    <a:srgbClr val="FFFF66"/>
    <a:srgbClr val="00FF00"/>
    <a:srgbClr val="FFFF00"/>
    <a:srgbClr val="FF0000"/>
    <a:srgbClr val="00CC00"/>
    <a:srgbClr val="FF3300"/>
    <a:srgbClr val="FF99CC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574" autoAdjust="0"/>
  </p:normalViewPr>
  <p:slideViewPr>
    <p:cSldViewPr>
      <p:cViewPr>
        <p:scale>
          <a:sx n="39" d="100"/>
          <a:sy n="39" d="100"/>
        </p:scale>
        <p:origin x="-1272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3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594AA-1648-49C8-A3CC-FD42CCBFD1A5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26A1C-8FF3-452D-B800-378909C455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47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846640" cy="2306687"/>
          </a:xfrm>
        </p:spPr>
        <p:txBody>
          <a:bodyPr>
            <a:prstTxWarp prst="textInflat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5400" b="1" dirty="0" smtClean="0">
                <a:ln w="9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Фольклорные праздники в детском саду</a:t>
            </a:r>
            <a:endParaRPr lang="ru-RU" sz="5400" b="1" dirty="0">
              <a:ln w="9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797152"/>
            <a:ext cx="7592456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Составитель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Музыкальный руководитель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МДОУ № 96  Кузнецова М.В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algn="ctr"/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0813553_vish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4.png"/>
          <p:cNvPicPr>
            <a:picLocks noChangeAspect="1"/>
          </p:cNvPicPr>
          <p:nvPr/>
        </p:nvPicPr>
        <p:blipFill>
          <a:blip r:embed="rId3" cstate="email">
            <a:lum bright="-10000" contrast="20000"/>
          </a:blip>
          <a:stretch>
            <a:fillRect/>
          </a:stretch>
        </p:blipFill>
        <p:spPr>
          <a:xfrm>
            <a:off x="323528" y="548680"/>
            <a:ext cx="4320480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1Right">
              <a:rot lat="1042007" lon="20984074" rev="288419"/>
            </a:camera>
            <a:lightRig rig="twoPt" dir="t">
              <a:rot lat="0" lon="0" rev="7800000"/>
            </a:lightRig>
          </a:scene3d>
          <a:sp3d contourW="6350" prstMaterial="dkEdge">
            <a:bevelT w="50800" h="16510"/>
            <a:bevelB/>
            <a:contourClr>
              <a:srgbClr val="C0C0C0"/>
            </a:contourClr>
          </a:sp3d>
        </p:spPr>
      </p:pic>
      <p:pic>
        <p:nvPicPr>
          <p:cNvPr id="5" name="Рисунок 4" descr="8.png"/>
          <p:cNvPicPr>
            <a:picLocks noChangeAspect="1"/>
          </p:cNvPicPr>
          <p:nvPr/>
        </p:nvPicPr>
        <p:blipFill>
          <a:blip r:embed="rId4" cstate="email">
            <a:lum bright="-10000" contrast="20000"/>
          </a:blip>
          <a:stretch>
            <a:fillRect/>
          </a:stretch>
        </p:blipFill>
        <p:spPr>
          <a:xfrm>
            <a:off x="4527178" y="2276872"/>
            <a:ext cx="4616822" cy="3883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isometricOffAxis2Left">
              <a:rot lat="780000" lon="1560000" rev="0"/>
            </a:camera>
            <a:lightRig rig="twoPt" dir="t">
              <a:rot lat="0" lon="0" rev="7800000"/>
            </a:lightRig>
          </a:scene3d>
          <a:sp3d contourW="6350">
            <a:bevelT w="50800" h="16510"/>
            <a:bevelB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.png"/>
          <p:cNvPicPr>
            <a:picLocks noChangeAspect="1"/>
          </p:cNvPicPr>
          <p:nvPr/>
        </p:nvPicPr>
        <p:blipFill>
          <a:blip r:embed="rId2" cstate="email">
            <a:lum bright="-10000" contrast="10000"/>
          </a:blip>
          <a:stretch>
            <a:fillRect/>
          </a:stretch>
        </p:blipFill>
        <p:spPr>
          <a:xfrm>
            <a:off x="4499993" y="0"/>
            <a:ext cx="4464495" cy="4365104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12.png"/>
          <p:cNvPicPr>
            <a:picLocks noChangeAspect="1"/>
          </p:cNvPicPr>
          <p:nvPr/>
        </p:nvPicPr>
        <p:blipFill>
          <a:blip r:embed="rId3" cstate="email">
            <a:lum bright="-20000"/>
          </a:blip>
          <a:stretch>
            <a:fillRect/>
          </a:stretch>
        </p:blipFill>
        <p:spPr>
          <a:xfrm>
            <a:off x="179512" y="2132856"/>
            <a:ext cx="4608512" cy="4509121"/>
          </a:xfrm>
          <a:prstGeom prst="ellipse">
            <a:avLst/>
          </a:prstGeom>
          <a:ln w="190500" cap="rnd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_19052006-1-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71800" y="1844824"/>
            <a:ext cx="6372200" cy="50131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7920880" cy="45365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/>
            </a:r>
            <a:b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Этапы проведения праздника:</a:t>
            </a:r>
            <a:b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1. </a:t>
            </a:r>
            <a:r>
              <a:rPr lang="ru-RU" sz="3600" b="1" dirty="0" smtClean="0"/>
              <a:t>Создание атмосферы праздника;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2. Совместные игры;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3. Праздничная трапеза;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4. Спектакль – сказка или утренник, приготовленный по специальному сценарию.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Примерное планирование работы по праздничному календарю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980728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коллективом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980728"/>
            <a:ext cx="2376264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детьми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6156176" y="980728"/>
            <a:ext cx="2160240" cy="504056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Работа с родителями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491880" y="476672"/>
            <a:ext cx="1944216" cy="288032"/>
          </a:xfrm>
          <a:prstGeom prst="flowChart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Праздники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9" name="Прямая со стрелкой 8"/>
          <p:cNvCxnSpPr>
            <a:stCxn id="7" idx="1"/>
          </p:cNvCxnSpPr>
          <p:nvPr/>
        </p:nvCxnSpPr>
        <p:spPr>
          <a:xfrm flipH="1">
            <a:off x="2195736" y="620688"/>
            <a:ext cx="129614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7" idx="2"/>
            <a:endCxn id="5" idx="0"/>
          </p:cNvCxnSpPr>
          <p:nvPr/>
        </p:nvCxnSpPr>
        <p:spPr>
          <a:xfrm>
            <a:off x="4463988" y="76470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3"/>
          </p:cNvCxnSpPr>
          <p:nvPr/>
        </p:nvCxnSpPr>
        <p:spPr>
          <a:xfrm>
            <a:off x="5436096" y="620688"/>
            <a:ext cx="158417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Блок-схема: процесс 13"/>
          <p:cNvSpPr>
            <a:spLocks noChangeAspect="1"/>
          </p:cNvSpPr>
          <p:nvPr/>
        </p:nvSpPr>
        <p:spPr>
          <a:xfrm>
            <a:off x="395536" y="1700808"/>
            <a:ext cx="2232248" cy="136815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Беседы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Консультации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Семинары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Выставки - пособия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43808" y="1700808"/>
            <a:ext cx="3384376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tx1"/>
                </a:solidFill>
              </a:rPr>
              <a:t>Учебная деятельность</a:t>
            </a: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tx1"/>
                </a:solidFill>
              </a:rPr>
              <a:t>Игровая деятельность</a:t>
            </a: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tx1"/>
                </a:solidFill>
              </a:rPr>
              <a:t>Трудовая деятельность</a:t>
            </a:r>
          </a:p>
          <a:p>
            <a:pPr algn="ctr"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tx1"/>
                </a:solidFill>
              </a:rPr>
              <a:t>Бытовая  деятельность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6300192" y="1700808"/>
            <a:ext cx="2592288" cy="2232248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Родительские собрания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Беседы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Папки – передвижки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1"/>
                </a:solidFill>
              </a:rPr>
              <a:t>Знакомство с традициями, бытом народа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8" name="Прямая со стрелкой 17"/>
          <p:cNvCxnSpPr>
            <a:stCxn id="4" idx="2"/>
            <a:endCxn id="14" idx="0"/>
          </p:cNvCxnSpPr>
          <p:nvPr/>
        </p:nvCxnSpPr>
        <p:spPr>
          <a:xfrm flipH="1">
            <a:off x="1511660" y="1484784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6" idx="2"/>
            <a:endCxn id="16" idx="0"/>
          </p:cNvCxnSpPr>
          <p:nvPr/>
        </p:nvCxnSpPr>
        <p:spPr>
          <a:xfrm>
            <a:off x="7236296" y="1484784"/>
            <a:ext cx="360040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процесс 24"/>
          <p:cNvSpPr/>
          <p:nvPr/>
        </p:nvSpPr>
        <p:spPr>
          <a:xfrm>
            <a:off x="251520" y="3284984"/>
            <a:ext cx="1944216" cy="244827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</a:rPr>
              <a:t>Развитие речи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Стихи, сказки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Фольклор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Рассматривание картин с изображением праздников, народных героев</a:t>
            </a:r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2267744" y="3501008"/>
            <a:ext cx="1872208" cy="208823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</a:rPr>
              <a:t>Познавательное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Животные и растения края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Понятия о народе, его традициях, быте и т.д.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Блок-схема: процесс 26"/>
          <p:cNvSpPr/>
          <p:nvPr/>
        </p:nvSpPr>
        <p:spPr>
          <a:xfrm>
            <a:off x="4427984" y="3501008"/>
            <a:ext cx="1728192" cy="2232248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</a:rPr>
              <a:t>Музыкальное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Разучивание песен, частушек, танцев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Игра на народных инструментах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6300192" y="4221088"/>
            <a:ext cx="1872208" cy="1296144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C00000"/>
                </a:solidFill>
              </a:rPr>
              <a:t>Физкультурное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</a:rPr>
              <a:t>Разучивание народных игр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0" name="Прямая со стрелкой 29"/>
          <p:cNvCxnSpPr>
            <a:endCxn id="25" idx="0"/>
          </p:cNvCxnSpPr>
          <p:nvPr/>
        </p:nvCxnSpPr>
        <p:spPr>
          <a:xfrm flipH="1">
            <a:off x="1223628" y="3068960"/>
            <a:ext cx="1620180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26" idx="0"/>
          </p:cNvCxnSpPr>
          <p:nvPr/>
        </p:nvCxnSpPr>
        <p:spPr>
          <a:xfrm flipH="1">
            <a:off x="3203848" y="2996952"/>
            <a:ext cx="144016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148064" y="3068960"/>
            <a:ext cx="144016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868144" y="3068960"/>
            <a:ext cx="504056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067944" y="1484784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Блок-схема: процесс 48"/>
          <p:cNvSpPr/>
          <p:nvPr/>
        </p:nvSpPr>
        <p:spPr>
          <a:xfrm>
            <a:off x="251520" y="6021288"/>
            <a:ext cx="3816424" cy="576064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Труд</a:t>
            </a:r>
          </a:p>
          <a:p>
            <a:pPr algn="ctr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</a:rPr>
              <a:t>Изготовление кукол, игрушек, поделок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0" name="Блок-схема: процесс 49"/>
          <p:cNvSpPr/>
          <p:nvPr/>
        </p:nvSpPr>
        <p:spPr>
          <a:xfrm>
            <a:off x="4860032" y="5949280"/>
            <a:ext cx="3744416" cy="792088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Изодеятельность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</a:rPr>
              <a:t>Роспись народных игрушек  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</a:rPr>
              <a:t>Элементы орнаментов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283968" y="3068960"/>
            <a:ext cx="0" cy="32403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Двойная стрелка влево/вправо 92"/>
          <p:cNvSpPr/>
          <p:nvPr/>
        </p:nvSpPr>
        <p:spPr>
          <a:xfrm>
            <a:off x="4067944" y="6237315"/>
            <a:ext cx="792088" cy="134586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2e5a0d9da6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5856" y="5157192"/>
            <a:ext cx="2925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Осенины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.png"/>
          <p:cNvPicPr>
            <a:picLocks noChangeAspect="1"/>
          </p:cNvPicPr>
          <p:nvPr/>
        </p:nvPicPr>
        <p:blipFill>
          <a:blip r:embed="rId2" cstate="email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0066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851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648703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08497.JPG"/>
          <p:cNvPicPr>
            <a:picLocks noChangeAspect="1"/>
          </p:cNvPicPr>
          <p:nvPr/>
        </p:nvPicPr>
        <p:blipFill>
          <a:blip r:embed="rId3" cstate="email">
            <a:lum bright="10000"/>
          </a:blip>
          <a:stretch>
            <a:fillRect/>
          </a:stretch>
        </p:blipFill>
        <p:spPr>
          <a:xfrm rot="21093149">
            <a:off x="344923" y="650889"/>
            <a:ext cx="4326298" cy="3790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 descr="DSC08496.JPG"/>
          <p:cNvPicPr>
            <a:picLocks noChangeAspect="1"/>
          </p:cNvPicPr>
          <p:nvPr/>
        </p:nvPicPr>
        <p:blipFill>
          <a:blip r:embed="rId4" cstate="email">
            <a:lum bright="-10000"/>
          </a:blip>
          <a:stretch>
            <a:fillRect/>
          </a:stretch>
        </p:blipFill>
        <p:spPr>
          <a:xfrm rot="800256">
            <a:off x="4247882" y="2431923"/>
            <a:ext cx="449999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KY3Hu5AeJjPNr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 rot="20761794">
            <a:off x="323528" y="764704"/>
            <a:ext cx="4164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  <a:r>
              <a:rPr lang="ru-RU" sz="6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ождество</a:t>
            </a:r>
            <a:endParaRPr lang="ru-RU" sz="6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ппликация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6200000">
            <a:off x="-2125980" y="2125980"/>
            <a:ext cx="6858000" cy="260604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1052736"/>
            <a:ext cx="5781328" cy="518457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lnSpc>
                <a:spcPct val="170000"/>
              </a:lnSpc>
              <a:buNone/>
            </a:pPr>
            <a:r>
              <a:rPr lang="ru-RU" sz="5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«Утрата народом своего искусства, своих художественных ценностей – это национальная трагедия и угроза самому существованию нации…»</a:t>
            </a:r>
          </a:p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r">
              <a:buNone/>
            </a:pP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r">
              <a:buNone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М.П. Мусоргский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FF0066">
                <a:alpha val="89000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1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посиделки 11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260648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23928" y="2348880"/>
            <a:ext cx="4716016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katert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6200000">
            <a:off x="1142999" y="-1143001"/>
            <a:ext cx="6858001" cy="9144000"/>
          </a:xfrm>
          <a:prstGeom prst="rect">
            <a:avLst/>
          </a:prstGeom>
        </p:spPr>
      </p:pic>
      <p:pic>
        <p:nvPicPr>
          <p:cNvPr id="2" name="Рисунок 1" descr="kolyda.jpg"/>
          <p:cNvPicPr>
            <a:picLocks noChangeAspect="1"/>
          </p:cNvPicPr>
          <p:nvPr/>
        </p:nvPicPr>
        <p:blipFill>
          <a:blip r:embed="rId3" cstate="email">
            <a:lum contrast="20000"/>
          </a:blip>
          <a:stretch>
            <a:fillRect/>
          </a:stretch>
        </p:blipFill>
        <p:spPr>
          <a:xfrm>
            <a:off x="467544" y="404665"/>
            <a:ext cx="4896544" cy="410196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0066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png"/>
          <p:cNvPicPr>
            <a:picLocks noChangeAspect="1"/>
          </p:cNvPicPr>
          <p:nvPr/>
        </p:nvPicPr>
        <p:blipFill>
          <a:blip r:embed="rId2" cstate="email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03648" y="0"/>
            <a:ext cx="66602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KY3Hu5AeJjPNr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24128" y="4797152"/>
            <a:ext cx="27446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Пасха</a:t>
            </a:r>
            <a:endParaRPr lang="ru-RU" sz="8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-300x294.jpg"/>
          <p:cNvPicPr>
            <a:picLocks noChangeAspect="1"/>
          </p:cNvPicPr>
          <p:nvPr/>
        </p:nvPicPr>
        <p:blipFill>
          <a:blip r:embed="rId2" cstate="email">
            <a:lum brigh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1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5074920"/>
          </a:xfrm>
          <a:prstGeom prst="rect">
            <a:avLst/>
          </a:prstGeom>
        </p:spPr>
      </p:pic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3" cstate="email">
            <a:lum bright="-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hreePt" dir="t"/>
          </a:scene3d>
          <a:sp3d>
            <a:bevelT/>
          </a:sp3d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-300x29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76056" y="332656"/>
            <a:ext cx="33942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Троица</a:t>
            </a:r>
            <a:endParaRPr lang="ru-RU" sz="8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katert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00000">
            <a:off x="1143000" y="-1142998"/>
            <a:ext cx="6857998" cy="9143998"/>
          </a:xfrm>
          <a:prstGeom prst="rect">
            <a:avLst/>
          </a:prstGeom>
        </p:spPr>
      </p:pic>
      <p:pic>
        <p:nvPicPr>
          <p:cNvPr id="2" name="Рисунок 1" descr="20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katert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9872" y="0"/>
            <a:ext cx="5544616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Главная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цель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 приобщению детей к русской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народной культуре и искусству:</a:t>
            </a:r>
          </a:p>
          <a:p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Знакомство с 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музыкальным фольклором  </a:t>
            </a:r>
            <a:r>
              <a:rPr lang="ru-RU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использовании его в повседневной жизни.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1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 descr="28.png"/>
          <p:cNvPicPr>
            <a:picLocks noChangeAspect="1"/>
          </p:cNvPicPr>
          <p:nvPr/>
        </p:nvPicPr>
        <p:blipFill>
          <a:blip r:embed="rId3" cstate="email">
            <a:lum bright="-1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1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1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43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79712" y="1"/>
            <a:ext cx="7164287" cy="6857999"/>
          </a:xfrm>
          <a:prstGeom prst="rect">
            <a:avLst/>
          </a:prstGeom>
          <a:ln>
            <a:solidFill>
              <a:srgbClr val="FFFF66"/>
            </a:solidFill>
          </a:ln>
          <a:effectLst>
            <a:softEdge rad="112500"/>
          </a:effectLst>
        </p:spPr>
      </p:pic>
      <p:pic>
        <p:nvPicPr>
          <p:cNvPr id="3" name="Рисунок 2" descr="8648703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6200000">
            <a:off x="-2295128" y="2295128"/>
            <a:ext cx="6858000" cy="226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1f26_61b945c4_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1ea4d_be618809_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1ea4d_be618809_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rgbClr val="C00000"/>
            </a:gs>
            <a:gs pos="100000">
              <a:srgbClr val="00B0F0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email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email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rgbClr val="00B0F0"/>
            </a:gs>
            <a:gs pos="100000">
              <a:srgbClr val="FF9933">
                <a:alpha val="73000"/>
              </a:srgb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стя 00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055944" y="74258"/>
            <a:ext cx="5032112" cy="670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CT014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katert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6200000">
            <a:off x="1142999" y="-1142999"/>
            <a:ext cx="6858001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53244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spc="0" dirty="0" smtClean="0">
                <a:ln w="3175">
                  <a:noFill/>
                </a:ln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Главные задачи:</a:t>
            </a:r>
          </a:p>
          <a:p>
            <a:pPr algn="ctr"/>
            <a:endParaRPr lang="ru-RU" sz="2800" b="1" cap="all" spc="0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-Возрождение к народному</a:t>
            </a:r>
          </a:p>
          <a:p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искусству,</a:t>
            </a:r>
          </a:p>
          <a:p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 народным традициям </a:t>
            </a:r>
          </a:p>
          <a:p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и обычаям;</a:t>
            </a:r>
          </a:p>
          <a:p>
            <a:endParaRPr lang="ru-RU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>
              <a:buFontTx/>
              <a:buChar char="-"/>
            </a:pPr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Прививать любовь </a:t>
            </a:r>
          </a:p>
          <a:p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 родному краю – </a:t>
            </a:r>
            <a:r>
              <a:rPr lang="ru-RU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Р</a:t>
            </a:r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одине </a:t>
            </a:r>
          </a:p>
          <a:p>
            <a:r>
              <a:rPr lang="ru-RU" sz="24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и народу;</a:t>
            </a:r>
            <a:endParaRPr lang="ru-RU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ппликация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5400000">
            <a:off x="4411980" y="2125980"/>
            <a:ext cx="6858000" cy="26060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Планирование совместной работы педагогов,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детей и родителей.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40768"/>
            <a:ext cx="8568952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Tx/>
              <a:buChar char="-"/>
            </a:pPr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Информация о целях,</a:t>
            </a:r>
          </a:p>
          <a:p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смысле и содержании праздника;</a:t>
            </a:r>
          </a:p>
          <a:p>
            <a:endParaRPr lang="ru-RU" sz="3200" b="1" cap="none" spc="0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-Обсуждение и изготовление подарков для детей;</a:t>
            </a:r>
          </a:p>
          <a:p>
            <a:endParaRPr lang="ru-RU" sz="3200" b="1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r>
              <a:rPr lang="ru-RU" sz="32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-Разучивание песен и хороводов;</a:t>
            </a:r>
          </a:p>
          <a:p>
            <a:endParaRPr lang="ru-RU" sz="3200" b="1" cap="none" spc="0" dirty="0" smtClean="0">
              <a:ln w="10541" cmpd="sng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-Установление сроков мероприятий, выбор ответственных, дополнительная информация</a:t>
            </a:r>
            <a:r>
              <a:rPr lang="ru-RU" sz="32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0813553_vish1.jpg"/>
          <p:cNvPicPr>
            <a:picLocks noChangeAspect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PICT014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07904" y="2708920"/>
            <a:ext cx="5436096" cy="4149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4.png"/>
          <p:cNvPicPr>
            <a:picLocks noChangeAspect="1"/>
          </p:cNvPicPr>
          <p:nvPr/>
        </p:nvPicPr>
        <p:blipFill>
          <a:blip r:embed="rId2" cstate="email">
            <a:lum contrast="20000"/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B0F0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66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717341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509ba9e4fa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3728" y="1628800"/>
            <a:ext cx="5109091" cy="37856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>
                <a:gd name="adj" fmla="val 69765"/>
              </a:avLst>
            </a:prstTxWarp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Спасибо </a:t>
            </a:r>
          </a:p>
          <a:p>
            <a:pPr algn="ctr"/>
            <a:r>
              <a:rPr lang="ru-RU" sz="80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за </a:t>
            </a:r>
          </a:p>
          <a:p>
            <a:pPr algn="ctr"/>
            <a:r>
              <a:rPr lang="ru-RU" sz="8000" b="1" cap="none" spc="0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Внимание!</a:t>
            </a:r>
            <a:endParaRPr lang="ru-RU" sz="80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FFFF00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-300x348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tretch>
            <a:fillRect/>
          </a:stretch>
        </p:blipFill>
        <p:spPr>
          <a:xfrm>
            <a:off x="467544" y="548680"/>
            <a:ext cx="417646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80468.jpg"/>
          <p:cNvPicPr>
            <a:picLocks noChangeAspect="1"/>
          </p:cNvPicPr>
          <p:nvPr/>
        </p:nvPicPr>
        <p:blipFill>
          <a:blip r:embed="rId3" cstate="email">
            <a:lum bright="10000" contrast="20000"/>
          </a:blip>
          <a:stretch>
            <a:fillRect/>
          </a:stretch>
        </p:blipFill>
        <p:spPr>
          <a:xfrm>
            <a:off x="5004048" y="2996952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4000">
              <a:srgbClr val="00CC00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ame-300x21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20953980">
            <a:off x="658238" y="991071"/>
            <a:ext cx="3636965" cy="4696957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Настя 00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946275">
            <a:off x="4218903" y="1749216"/>
            <a:ext cx="4542418" cy="3445066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сиделки 03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осиделки 118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FF0066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236</Words>
  <Application>Microsoft Office PowerPoint</Application>
  <PresentationFormat>Экран (4:3)</PresentationFormat>
  <Paragraphs>75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Фольклорные праздники в детском саду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Этапы проведения праздника:  1. Создание атмосферы праздника;  2. Совместные игры;  3. Праздничная трапеза;  4. Спектакль – сказка или утренник, приготовленный по специальному сценарию.     </vt:lpstr>
      <vt:lpstr>Примерное планирование работы по праздничному календарю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Фольклорные праздники в детском саду</dc:title>
  <dc:creator>Анастасия</dc:creator>
  <cp:lastModifiedBy>re</cp:lastModifiedBy>
  <cp:revision>45</cp:revision>
  <dcterms:created xsi:type="dcterms:W3CDTF">2011-11-15T09:24:31Z</dcterms:created>
  <dcterms:modified xsi:type="dcterms:W3CDTF">2014-12-18T18:06:31Z</dcterms:modified>
</cp:coreProperties>
</file>