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70" r:id="rId8"/>
    <p:sldId id="261" r:id="rId9"/>
    <p:sldId id="272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914E-00AD-48FC-9F31-6DB7DCDEB17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940FF98-E791-4F12-8EF6-DEE90A71887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914E-00AD-48FC-9F31-6DB7DCDEB17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FF98-E791-4F12-8EF6-DEE90A7188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914E-00AD-48FC-9F31-6DB7DCDEB17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FF98-E791-4F12-8EF6-DEE90A7188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914E-00AD-48FC-9F31-6DB7DCDEB17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FF98-E791-4F12-8EF6-DEE90A7188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914E-00AD-48FC-9F31-6DB7DCDEB17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940FF98-E791-4F12-8EF6-DEE90A71887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914E-00AD-48FC-9F31-6DB7DCDEB17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FF98-E791-4F12-8EF6-DEE90A71887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914E-00AD-48FC-9F31-6DB7DCDEB17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FF98-E791-4F12-8EF6-DEE90A71887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914E-00AD-48FC-9F31-6DB7DCDEB17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FF98-E791-4F12-8EF6-DEE90A7188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914E-00AD-48FC-9F31-6DB7DCDEB17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FF98-E791-4F12-8EF6-DEE90A7188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914E-00AD-48FC-9F31-6DB7DCDEB17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FF98-E791-4F12-8EF6-DEE90A71887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914E-00AD-48FC-9F31-6DB7DCDEB17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940FF98-E791-4F12-8EF6-DEE90A71887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15D914E-00AD-48FC-9F31-6DB7DCDEB17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940FF98-E791-4F12-8EF6-DEE90A7188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commons.wikimedia.org/wiki/File:Lobachevsky_03_crop.jpg?uselang=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Авторы:</a:t>
            </a:r>
          </a:p>
          <a:p>
            <a:r>
              <a:rPr lang="ru-RU" dirty="0" err="1" smtClean="0"/>
              <a:t>Н.П.Иволгина</a:t>
            </a:r>
            <a:r>
              <a:rPr lang="ru-RU" dirty="0" smtClean="0"/>
              <a:t> – учитель математики</a:t>
            </a:r>
          </a:p>
          <a:p>
            <a:r>
              <a:rPr lang="ru-RU" dirty="0" err="1" smtClean="0"/>
              <a:t>А.И.Сандыга</a:t>
            </a:r>
            <a:r>
              <a:rPr lang="ru-RU" dirty="0" smtClean="0"/>
              <a:t> – учитель физики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Функциональная зависимость</a:t>
            </a:r>
            <a:br>
              <a:rPr lang="ru-RU" dirty="0" smtClean="0"/>
            </a:br>
            <a:r>
              <a:rPr lang="ru-RU" dirty="0" smtClean="0"/>
              <a:t>в курсе алгебры и физики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61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171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Сравните значение коэффициентов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80" y="1196752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0679" y="1542802"/>
            <a:ext cx="6174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К1</a:t>
            </a:r>
          </a:p>
          <a:p>
            <a:r>
              <a:rPr lang="ru-RU" sz="2800" dirty="0" smtClean="0"/>
              <a:t>К2</a:t>
            </a:r>
            <a:endParaRPr lang="ru-RU" sz="28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115" y="1686818"/>
            <a:ext cx="923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904056" y="3222104"/>
            <a:ext cx="7772400" cy="1143000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Какой физический закон представлен на графиках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739" y="4365104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J:\Новая папка\Рисунок1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65" y="4564289"/>
            <a:ext cx="2479015" cy="16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Новая папка\Рисунок2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156" y="1247866"/>
            <a:ext cx="3573920" cy="197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0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Сравните сопротивление проводников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57150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2335" y="1435423"/>
            <a:ext cx="7777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94423" y="4171727"/>
            <a:ext cx="7777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R2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2708920"/>
            <a:ext cx="2995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Решите задачу</a:t>
            </a:r>
          </a:p>
          <a:p>
            <a:r>
              <a:rPr lang="ru-RU" sz="2400" dirty="0" smtClean="0"/>
              <a:t>разными способами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630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Расчетный способ решения задачи показал: </a:t>
            </a:r>
            <a:r>
              <a:rPr lang="en-US" dirty="0" smtClean="0"/>
              <a:t>R1=50 </a:t>
            </a:r>
            <a:r>
              <a:rPr lang="ru-RU" dirty="0" smtClean="0"/>
              <a:t>Ом, </a:t>
            </a:r>
            <a:r>
              <a:rPr lang="en-US" dirty="0" smtClean="0"/>
              <a:t>R2=</a:t>
            </a:r>
            <a:r>
              <a:rPr lang="ru-RU" dirty="0" smtClean="0"/>
              <a:t>2</a:t>
            </a:r>
            <a:r>
              <a:rPr lang="en-US" dirty="0" smtClean="0"/>
              <a:t>00 </a:t>
            </a:r>
            <a:r>
              <a:rPr lang="ru-RU" dirty="0" smtClean="0"/>
              <a:t>Ом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08" y="2028056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908" y="1988840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9480" y="191683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K1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60724" y="194877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K2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09196" y="191683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R1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725220" y="274085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R2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14500" y="3708321"/>
            <a:ext cx="1372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K1&gt;K2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32259" y="3708321"/>
            <a:ext cx="1372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R1&lt;R2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5129897"/>
            <a:ext cx="83170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Вопрос:</a:t>
            </a:r>
            <a:r>
              <a:rPr lang="ru-RU" sz="4000" dirty="0"/>
              <a:t>	</a:t>
            </a:r>
            <a:r>
              <a:rPr lang="ru-RU" sz="4000" dirty="0" smtClean="0"/>
              <a:t>Почему </a:t>
            </a:r>
            <a:r>
              <a:rPr lang="en-US" sz="4000" dirty="0" smtClean="0"/>
              <a:t>k1&gt;k2, </a:t>
            </a:r>
            <a:r>
              <a:rPr lang="ru-RU" sz="4000" dirty="0" smtClean="0"/>
              <a:t>а </a:t>
            </a:r>
            <a:r>
              <a:rPr lang="en-US" sz="4000" dirty="0" smtClean="0"/>
              <a:t>R1&lt;R2</a:t>
            </a:r>
            <a:r>
              <a:rPr lang="ru-RU" sz="4000" dirty="0" smtClean="0"/>
              <a:t>?</a:t>
            </a:r>
          </a:p>
          <a:p>
            <a:r>
              <a:rPr lang="ru-RU" sz="4000" dirty="0"/>
              <a:t>	</a:t>
            </a:r>
            <a:r>
              <a:rPr lang="ru-RU" sz="4000" dirty="0" smtClean="0"/>
              <a:t>		Ваши предположения?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83303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251520" y="1052736"/>
            <a:ext cx="4176464" cy="5256584"/>
            <a:chOff x="251520" y="476672"/>
            <a:chExt cx="4896544" cy="61206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691680" y="4149080"/>
              <a:ext cx="2880320" cy="1728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971600" y="1556792"/>
              <a:ext cx="4176464" cy="2592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251520" y="2132856"/>
              <a:ext cx="1440160" cy="14401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0" dirty="0">
                  <a:solidFill>
                    <a:sysClr val="windowText" lastClr="000000"/>
                  </a:solidFill>
                </a:rPr>
                <a:t>А</a:t>
              </a:r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39752" y="3591018"/>
              <a:ext cx="1620180" cy="11161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ysClr val="windowText" lastClr="000000"/>
                  </a:solidFill>
                </a:rPr>
                <a:t>R1</a:t>
              </a:r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2483768" y="5157192"/>
              <a:ext cx="1440160" cy="14401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>
                  <a:solidFill>
                    <a:sysClr val="windowText" lastClr="000000"/>
                  </a:solidFill>
                </a:rPr>
                <a:t>V</a:t>
              </a:r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915816" y="1412776"/>
              <a:ext cx="43204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915816" y="1268760"/>
              <a:ext cx="0" cy="6480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347864" y="476672"/>
              <a:ext cx="0" cy="20882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788024" y="2049810"/>
            <a:ext cx="41044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«Из наблюдений </a:t>
            </a:r>
            <a:r>
              <a:rPr lang="ru-RU" sz="2800" i="1" dirty="0" err="1" smtClean="0"/>
              <a:t>установлять</a:t>
            </a:r>
            <a:r>
              <a:rPr lang="ru-RU" sz="2800" i="1" dirty="0" smtClean="0"/>
              <a:t> теорию, через теорию исправлять наблюдения – есть </a:t>
            </a:r>
            <a:r>
              <a:rPr lang="ru-RU" sz="2800" i="1" dirty="0" err="1" smtClean="0"/>
              <a:t>луший</a:t>
            </a:r>
            <a:r>
              <a:rPr lang="ru-RU" sz="2800" i="1" dirty="0" smtClean="0"/>
              <a:t> способ к изысканию правды»</a:t>
            </a:r>
          </a:p>
          <a:p>
            <a:pPr algn="r"/>
            <a:r>
              <a:rPr lang="ru-RU" sz="2800" b="1" i="1" dirty="0" err="1" smtClean="0"/>
              <a:t>М.В.Ломоносов</a:t>
            </a:r>
            <a:endParaRPr lang="ru-RU" sz="2800" b="1" i="1" dirty="0" smtClean="0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914400" y="-171400"/>
            <a:ext cx="77724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Соберите электрическую цепь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63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39433998"/>
              </p:ext>
            </p:extLst>
          </p:nvPr>
        </p:nvGraphicFramePr>
        <p:xfrm>
          <a:off x="1043608" y="1052736"/>
          <a:ext cx="500684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018"/>
                <a:gridCol w="1543685"/>
                <a:gridCol w="770382"/>
                <a:gridCol w="9017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№ опыта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 схеме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I, A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U, </a:t>
                      </a:r>
                      <a:r>
                        <a:rPr lang="ru-RU" sz="2800" dirty="0" smtClean="0"/>
                        <a:t>В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R1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R2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14400" y="-162272"/>
            <a:ext cx="77724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1. Заполните таблицу: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66800" y="2502024"/>
            <a:ext cx="7772400" cy="4095328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2. В одних координатных осях нарисуйте графики зависимости </a:t>
            </a:r>
            <a:r>
              <a:rPr lang="en-US" b="1" i="1" dirty="0" smtClean="0"/>
              <a:t>I(U)</a:t>
            </a:r>
            <a:r>
              <a:rPr lang="en-US" dirty="0" smtClean="0"/>
              <a:t> </a:t>
            </a:r>
            <a:r>
              <a:rPr lang="ru-RU" dirty="0" smtClean="0"/>
              <a:t>для двух опытов</a:t>
            </a:r>
          </a:p>
          <a:p>
            <a:endParaRPr lang="ru-RU" dirty="0" smtClean="0"/>
          </a:p>
          <a:p>
            <a:r>
              <a:rPr lang="ru-RU" dirty="0" smtClean="0"/>
              <a:t>3. Произведите расчет </a:t>
            </a:r>
            <a:r>
              <a:rPr lang="en-US" dirty="0" smtClean="0"/>
              <a:t>R1 </a:t>
            </a:r>
            <a:r>
              <a:rPr lang="ru-RU" dirty="0" smtClean="0"/>
              <a:t>и </a:t>
            </a:r>
            <a:r>
              <a:rPr lang="en-US" dirty="0" smtClean="0"/>
              <a:t>R2 </a:t>
            </a:r>
            <a:r>
              <a:rPr lang="ru-RU" dirty="0" smtClean="0"/>
              <a:t>и сравните 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1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00" y="1430610"/>
            <a:ext cx="76200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Сравните напряжения </a:t>
            </a:r>
            <a:br>
              <a:rPr lang="ru-RU" dirty="0" smtClean="0"/>
            </a:br>
            <a:r>
              <a:rPr lang="ru-RU" dirty="0" smtClean="0"/>
              <a:t>на концах проводника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83163" y="2147538"/>
                <a:ext cx="1813445" cy="1470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𝐼</m:t>
                      </m:r>
                      <m:r>
                        <a:rPr lang="en-US" sz="4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4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/>
                            </a:rPr>
                            <m:t>𝑈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163" y="2147538"/>
                <a:ext cx="1813445" cy="14704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14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каком предмете эти знания и умения используются?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844824"/>
            <a:ext cx="7772400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1.  Распознавать линейную функцию и функцию обратной пропорциональности по формулам и графикам</a:t>
            </a:r>
          </a:p>
          <a:p>
            <a:pPr marL="0" indent="0">
              <a:buNone/>
            </a:pPr>
            <a:r>
              <a:rPr lang="ru-RU" dirty="0" smtClean="0"/>
              <a:t>2.  Строить графики функций по точкам</a:t>
            </a:r>
          </a:p>
          <a:p>
            <a:pPr marL="0" indent="0">
              <a:buNone/>
            </a:pPr>
            <a:r>
              <a:rPr lang="ru-RU" dirty="0" smtClean="0"/>
              <a:t>3.  Схематически изображать графики функций</a:t>
            </a:r>
          </a:p>
          <a:p>
            <a:pPr marL="0" indent="0">
              <a:buNone/>
            </a:pPr>
            <a:r>
              <a:rPr lang="ru-RU" dirty="0" smtClean="0"/>
              <a:t>4.  Решать текстовые задачи на прямую и обратную пропорциональность</a:t>
            </a:r>
          </a:p>
          <a:p>
            <a:pPr marL="0" indent="0">
              <a:buNone/>
            </a:pPr>
            <a:r>
              <a:rPr lang="ru-RU" dirty="0" smtClean="0"/>
              <a:t>5.  Формулировать и аргументировать свое мнение</a:t>
            </a:r>
          </a:p>
          <a:p>
            <a:pPr marL="0" indent="0">
              <a:buNone/>
            </a:pPr>
            <a:r>
              <a:rPr lang="ru-RU" dirty="0" smtClean="0"/>
              <a:t>6.  Выражать свои мысли с грамотным употреблением терминов</a:t>
            </a:r>
          </a:p>
          <a:p>
            <a:pPr marL="0" indent="0">
              <a:buNone/>
            </a:pPr>
            <a:r>
              <a:rPr lang="ru-RU" dirty="0" smtClean="0"/>
              <a:t>7.  Уметь анализировать графики</a:t>
            </a:r>
          </a:p>
          <a:p>
            <a:pPr marL="0" indent="0">
              <a:buNone/>
            </a:pPr>
            <a:r>
              <a:rPr lang="ru-RU" dirty="0" smtClean="0"/>
              <a:t>8.  Знать физические законы</a:t>
            </a:r>
          </a:p>
        </p:txBody>
      </p:sp>
    </p:spTree>
    <p:extLst>
      <p:ext uri="{BB962C8B-B14F-4D97-AF65-F5344CB8AC3E}">
        <p14:creationId xmlns:p14="http://schemas.microsoft.com/office/powerpoint/2010/main" val="15831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88640"/>
            <a:ext cx="914400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работу на уроке!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2276872"/>
            <a:ext cx="3556489" cy="385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9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bachevsky 03 cro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2476500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86080" y="836712"/>
            <a:ext cx="575279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«Нет ни одной области </a:t>
            </a:r>
          </a:p>
          <a:p>
            <a:r>
              <a:rPr lang="ru-RU" sz="3600" dirty="0" smtClean="0"/>
              <a:t>математики, которая </a:t>
            </a:r>
          </a:p>
          <a:p>
            <a:r>
              <a:rPr lang="ru-RU" sz="3600" dirty="0" smtClean="0"/>
              <a:t>когда-нибудь не окажется </a:t>
            </a:r>
          </a:p>
          <a:p>
            <a:r>
              <a:rPr lang="ru-RU" sz="3600" dirty="0"/>
              <a:t>п</a:t>
            </a:r>
            <a:r>
              <a:rPr lang="ru-RU" sz="3600" dirty="0" smtClean="0"/>
              <a:t>рименимой к явлениям </a:t>
            </a:r>
          </a:p>
          <a:p>
            <a:r>
              <a:rPr lang="ru-RU" sz="3600" dirty="0" smtClean="0"/>
              <a:t>действительного мира»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471524" y="4310748"/>
            <a:ext cx="43673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400" dirty="0" smtClean="0"/>
              <a:t>Н.И. </a:t>
            </a:r>
            <a:r>
              <a:rPr lang="ru-RU" sz="4400" dirty="0" err="1" smtClean="0"/>
              <a:t>Лобаческий</a:t>
            </a:r>
            <a:endParaRPr lang="ru-RU" sz="4400" dirty="0" smtClean="0"/>
          </a:p>
          <a:p>
            <a:pPr algn="r"/>
            <a:r>
              <a:rPr lang="ru-RU" sz="4400" dirty="0" smtClean="0"/>
              <a:t>1792-1856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4936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-157410"/>
            <a:ext cx="7772400" cy="1143000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ru-RU" dirty="0" smtClean="0"/>
              <a:t>Дайте определение функции: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55576" y="1124744"/>
            <a:ext cx="1656184" cy="1656184"/>
          </a:xfrm>
          <a:prstGeom prst="ellips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Х1</a:t>
            </a:r>
            <a:endParaRPr lang="en-US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Х2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Х</a:t>
            </a:r>
            <a:r>
              <a:rPr lang="en-US" dirty="0" smtClean="0"/>
              <a:t>n</a:t>
            </a:r>
            <a:endParaRPr lang="ru-RU" dirty="0" smtClean="0"/>
          </a:p>
        </p:txBody>
      </p:sp>
      <p:sp>
        <p:nvSpPr>
          <p:cNvPr id="9" name="Овал 8"/>
          <p:cNvSpPr/>
          <p:nvPr/>
        </p:nvSpPr>
        <p:spPr>
          <a:xfrm>
            <a:off x="6300192" y="1124744"/>
            <a:ext cx="1656184" cy="165618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ru-RU" dirty="0" smtClean="0"/>
              <a:t>1</a:t>
            </a:r>
            <a:endParaRPr lang="en-US" dirty="0" smtClean="0"/>
          </a:p>
          <a:p>
            <a:pPr algn="ctr"/>
            <a:endParaRPr lang="ru-RU" dirty="0" smtClean="0"/>
          </a:p>
          <a:p>
            <a:pPr algn="ctr"/>
            <a:r>
              <a:rPr lang="en-US" dirty="0"/>
              <a:t>Y</a:t>
            </a:r>
            <a:r>
              <a:rPr lang="ru-RU" dirty="0" smtClean="0"/>
              <a:t>2</a:t>
            </a:r>
          </a:p>
          <a:p>
            <a:pPr algn="ctr"/>
            <a:endParaRPr lang="ru-RU" dirty="0"/>
          </a:p>
          <a:p>
            <a:pPr algn="ctr"/>
            <a:r>
              <a:rPr lang="en-US" dirty="0" err="1"/>
              <a:t>Y</a:t>
            </a:r>
            <a:r>
              <a:rPr lang="en-US" dirty="0" err="1" smtClean="0"/>
              <a:t>n</a:t>
            </a:r>
            <a:endParaRPr lang="ru-RU" dirty="0" smtClean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835696" y="1412776"/>
            <a:ext cx="5040560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835696" y="1916832"/>
            <a:ext cx="5040560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835696" y="2492896"/>
            <a:ext cx="5040560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Заголовок 3"/>
          <p:cNvSpPr txBox="1">
            <a:spLocks/>
          </p:cNvSpPr>
          <p:nvPr/>
        </p:nvSpPr>
        <p:spPr>
          <a:xfrm>
            <a:off x="904056" y="2502024"/>
            <a:ext cx="7772400" cy="1143000"/>
          </a:xfrm>
          <a:prstGeom prst="rect">
            <a:avLst/>
          </a:prstGeom>
        </p:spPr>
        <p:txBody>
          <a:bodyPr bIns="91440" anchor="b" anchorCtr="0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ru-RU" dirty="0" smtClean="0"/>
              <a:t>Назовите каждую из этих функций: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26154" y="3872950"/>
                <a:ext cx="15013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𝑘𝑥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154" y="3872950"/>
                <a:ext cx="1501308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76698" y="3896994"/>
                <a:ext cx="22200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𝑘𝑥</m:t>
                      </m:r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698" y="3896994"/>
                <a:ext cx="2220095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92559" y="3870223"/>
                <a:ext cx="1234762" cy="680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559" y="3870223"/>
                <a:ext cx="1234762" cy="6808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Заголовок 3"/>
          <p:cNvSpPr txBox="1">
            <a:spLocks/>
          </p:cNvSpPr>
          <p:nvPr/>
        </p:nvSpPr>
        <p:spPr>
          <a:xfrm>
            <a:off x="899592" y="4590256"/>
            <a:ext cx="7772400" cy="1143000"/>
          </a:xfrm>
          <a:prstGeom prst="rect">
            <a:avLst/>
          </a:prstGeom>
        </p:spPr>
        <p:txBody>
          <a:bodyPr bIns="91440" anchor="b" anchorCtr="0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3. </a:t>
            </a:r>
            <a:r>
              <a:rPr lang="ru-RU" dirty="0" smtClean="0"/>
              <a:t>Укажите область определения каждой функции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01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27584" y="3068960"/>
            <a:ext cx="7488832" cy="302433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Распределите данные функции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по трем типам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1503839"/>
              </p:ext>
            </p:extLst>
          </p:nvPr>
        </p:nvGraphicFramePr>
        <p:xfrm>
          <a:off x="383982" y="1628800"/>
          <a:ext cx="864096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199"/>
                <a:gridCol w="3456384"/>
                <a:gridCol w="338437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Функции общего</a:t>
                      </a:r>
                      <a:r>
                        <a:rPr lang="ru-RU" sz="2400" baseline="0" dirty="0" smtClean="0"/>
                        <a:t> вида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Функции</a:t>
                      </a:r>
                      <a:r>
                        <a:rPr lang="ru-RU" sz="2400" baseline="0" dirty="0" smtClean="0"/>
                        <a:t> обратной пропорциональности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Функции прямой пропорциональности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55317" y="3717032"/>
                <a:ext cx="6170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+3;    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=5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;    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=7а;    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=18: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317" y="3717032"/>
                <a:ext cx="6170298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83309" y="4213949"/>
                <a:ext cx="624230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;    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−3;    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=7;    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=4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309" y="4213949"/>
                <a:ext cx="6242306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18992" y="4934029"/>
                <a:ext cx="6813447" cy="664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l-GR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;    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;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992" y="4934029"/>
                <a:ext cx="6813447" cy="664284"/>
              </a:xfrm>
              <a:prstGeom prst="rect">
                <a:avLst/>
              </a:prstGeom>
              <a:blipFill rotWithShape="1">
                <a:blip r:embed="rId4"/>
                <a:stretch>
                  <a:fillRect b="-5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6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696464"/>
                </a:solidFill>
              </a:rPr>
              <a:t>Распределите данные функции </a:t>
            </a:r>
            <a:r>
              <a:rPr lang="en-US" sz="3600" dirty="0">
                <a:solidFill>
                  <a:srgbClr val="696464"/>
                </a:solidFill>
              </a:rPr>
              <a:t/>
            </a:r>
            <a:br>
              <a:rPr lang="en-US" sz="3600" dirty="0">
                <a:solidFill>
                  <a:srgbClr val="696464"/>
                </a:solidFill>
              </a:rPr>
            </a:br>
            <a:r>
              <a:rPr lang="ru-RU" sz="3600" dirty="0">
                <a:solidFill>
                  <a:srgbClr val="696464"/>
                </a:solidFill>
              </a:rPr>
              <a:t>по трем </a:t>
            </a:r>
            <a:r>
              <a:rPr lang="ru-RU" sz="3600" dirty="0" smtClean="0">
                <a:solidFill>
                  <a:srgbClr val="696464"/>
                </a:solidFill>
              </a:rPr>
              <a:t>типам: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5576" y="1196752"/>
                <a:ext cx="6408712" cy="482304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white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i="1">
                          <a:solidFill>
                            <a:prstClr val="white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2400" i="1">
                          <a:solidFill>
                            <a:prstClr val="white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solidFill>
                            <a:prstClr val="white"/>
                          </a:solidFill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55576" y="1196752"/>
                <a:ext cx="6408712" cy="482304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3214688"/>
            <a:ext cx="16525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3352273"/>
                  </p:ext>
                </p:extLst>
              </p:nvPr>
            </p:nvGraphicFramePr>
            <p:xfrm>
              <a:off x="1523206" y="787907"/>
              <a:ext cx="6096000" cy="57076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Линейные функции общего вида</a:t>
                          </a: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Функции обратной пропорциональности</a:t>
                          </a: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Функции прямой пропорциональности</a:t>
                          </a:r>
                        </a:p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=2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ru-RU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=18: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=5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=2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ru-RU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𝑆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=7а</m:t>
                                </m:r>
                              </m:oMath>
                            </m:oMathPara>
                          </a14:m>
                          <a:endParaRPr lang="ru-RU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=7</m:t>
                                </m:r>
                              </m:oMath>
                            </m:oMathPara>
                          </a14:m>
                          <a:endParaRPr lang="ru-RU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kumimoji="0" lang="el-GR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=4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kumimoji="0" lang="ru-RU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0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(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kumimoji="0" lang="en-US" sz="24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kumimoji="0" lang="en-US" sz="24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</m:rad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0" lang="el-GR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kumimoji="0" lang="ru-R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+mn-lt"/>
                          </a:endParaRPr>
                        </a:p>
                        <a:p>
                          <a:endParaRPr lang="ru-RU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3352273"/>
                  </p:ext>
                </p:extLst>
              </p:nvPr>
            </p:nvGraphicFramePr>
            <p:xfrm>
              <a:off x="1523206" y="787907"/>
              <a:ext cx="6096000" cy="57076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1828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Линейные функции </a:t>
                          </a:r>
                          <a:r>
                            <a:rPr kumimoji="0" lang="ru-RU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общего вида</a:t>
                          </a: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Функции обратной пропорциональности</a:t>
                          </a: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Функции прямой пропорциональности</a:t>
                          </a:r>
                        </a:p>
                        <a:p>
                          <a:endParaRPr lang="ru-RU" dirty="0"/>
                        </a:p>
                      </a:txBody>
                      <a:tcPr/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" t="-256667" r="-200300" b="-43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000" t="-256667" r="-99701" b="-43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601" t="-256667" b="-4308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" t="-570667" r="-200300" b="-58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601" t="-570667" b="-589333"/>
                          </a:stretch>
                        </a:blipFill>
                      </a:tcPr>
                    </a:tc>
                  </a:tr>
                  <a:tr h="77863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" t="-392969" r="-200300" b="-245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000" t="-392969" r="-99701" b="-245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601" t="-392969" b="-245313"/>
                          </a:stretch>
                        </a:blipFill>
                      </a:tcPr>
                    </a:tc>
                  </a:tr>
                  <a:tr h="858584"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000" t="-447518" r="-99701" b="-122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601" t="-447518" b="-122695"/>
                          </a:stretch>
                        </a:blipFill>
                      </a:tcPr>
                    </a:tc>
                  </a:tr>
                  <a:tr h="1052894"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601" t="-4462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974" y="-11567"/>
            <a:ext cx="1979712" cy="214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81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прямые могут быть графиками данных линейных функций?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2" y="1609636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00" y="3900264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16" y="1611879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92" y="16288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2" y="3880212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6287" y="1609636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1)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505743" y="1609636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2)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593975" y="1609636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3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395536" y="3861048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4)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522984" y="3902104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5)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52120" y="3734900"/>
                <a:ext cx="2507610" cy="27184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lphaUcParenR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  </m:t>
                    </m:r>
                    <m:r>
                      <a:rPr lang="en-US" sz="3200" b="0" i="1" smtClean="0"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</a:rPr>
                      <m:t>+1</m:t>
                    </m:r>
                  </m:oMath>
                </a14:m>
                <a:endParaRPr lang="en-US" sz="3200" b="0" dirty="0" smtClean="0"/>
              </a:p>
              <a:p>
                <a:pPr marL="342900" indent="-342900">
                  <a:buAutoNum type="alphaUcParenR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  </m:t>
                    </m:r>
                    <m:r>
                      <a:rPr lang="en-US" sz="3200" b="0" i="1" smtClean="0"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=1−</m:t>
                    </m:r>
                    <m:r>
                      <a:rPr lang="en-US" sz="32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sz="3200" b="0" dirty="0" smtClean="0"/>
              </a:p>
              <a:p>
                <a:pPr marL="342900" indent="-342900">
                  <a:buAutoNum type="alphaUcParenR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  </m:t>
                    </m:r>
                    <m:r>
                      <a:rPr lang="en-US" sz="3200" b="0" i="1" smtClean="0"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=3</m:t>
                    </m:r>
                  </m:oMath>
                </a14:m>
                <a:endParaRPr lang="en-US" sz="3200" b="0" dirty="0" smtClean="0"/>
              </a:p>
              <a:p>
                <a:pPr marL="342900" indent="-342900">
                  <a:buAutoNum type="alphaUcParenR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  </m:t>
                    </m:r>
                    <m:r>
                      <a:rPr lang="en-US" sz="3200" b="0" i="1" smtClean="0"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pPr marL="342900" indent="-342900">
                  <a:buAutoNum type="alphaUcParenR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  </m:t>
                    </m:r>
                    <m:r>
                      <a:rPr lang="en-US" sz="3200" b="0" i="1" smtClean="0"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=−2</m:t>
                    </m:r>
                    <m:r>
                      <a:rPr lang="en-US" sz="3200" b="0" i="1" smtClean="0">
                        <a:latin typeface="Cambria Math"/>
                      </a:rPr>
                      <m:t>𝑥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734900"/>
                <a:ext cx="2507610" cy="27184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31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Ответы к тесту: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50392987"/>
              </p:ext>
            </p:extLst>
          </p:nvPr>
        </p:nvGraphicFramePr>
        <p:xfrm>
          <a:off x="914400" y="1447800"/>
          <a:ext cx="7772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  <a:gridCol w="1554480"/>
                <a:gridCol w="1554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cs306410.vk.me/v306410794/803/BMweO0GaeV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24944"/>
            <a:ext cx="3157552" cy="342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8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Установите соответствие между графиком и формулой функции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525658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770" y="1882061"/>
            <a:ext cx="13525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9848" y="1694418"/>
            <a:ext cx="3401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1</a:t>
            </a:r>
          </a:p>
          <a:p>
            <a:r>
              <a:rPr lang="ru-RU" sz="2200" dirty="0" smtClean="0"/>
              <a:t>2</a:t>
            </a:r>
          </a:p>
          <a:p>
            <a:r>
              <a:rPr lang="ru-RU" sz="2200" dirty="0" smtClean="0"/>
              <a:t>3</a:t>
            </a:r>
          </a:p>
          <a:p>
            <a:r>
              <a:rPr lang="ru-RU" sz="22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68144" y="3573016"/>
                <a:ext cx="2177647" cy="2885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A</a:t>
                </a:r>
                <a:r>
                  <a:rPr lang="ru-RU" sz="3200" b="0" dirty="0" smtClean="0"/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l-GR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ru-RU" sz="3200" b="0" dirty="0" smtClean="0"/>
              </a:p>
              <a:p>
                <a:r>
                  <a:rPr lang="en-US" sz="3200" dirty="0"/>
                  <a:t>B</a:t>
                </a:r>
                <a:r>
                  <a:rPr lang="ru-RU" sz="3200" dirty="0" smtClean="0"/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r>
                  <a:rPr lang="en-US" sz="3200" dirty="0"/>
                  <a:t>C</a:t>
                </a:r>
                <a:r>
                  <a:rPr lang="ru-RU" sz="3200" dirty="0" smtClean="0"/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</a:rPr>
                      <m:t>y</m:t>
                    </m:r>
                    <m:r>
                      <a:rPr lang="en-US" sz="3200" b="0" i="0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l-GR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r>
                  <a:rPr lang="en-US" sz="3200" dirty="0"/>
                  <a:t>D</a:t>
                </a:r>
                <a:r>
                  <a:rPr lang="ru-RU" sz="3200" dirty="0" smtClean="0"/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</a:rPr>
                      <m:t>y</m:t>
                    </m:r>
                    <m:r>
                      <a:rPr lang="en-US" sz="32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573016"/>
                <a:ext cx="2177647" cy="2885405"/>
              </a:xfrm>
              <a:prstGeom prst="rect">
                <a:avLst/>
              </a:prstGeom>
              <a:blipFill rotWithShape="1">
                <a:blip r:embed="rId4"/>
                <a:stretch>
                  <a:fillRect l="-7283" b="-38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033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Ответы к тесту: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55894206"/>
              </p:ext>
            </p:extLst>
          </p:nvPr>
        </p:nvGraphicFramePr>
        <p:xfrm>
          <a:off x="914400" y="1447800"/>
          <a:ext cx="77724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2530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2636912"/>
            <a:ext cx="3157537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31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383</TotalTime>
  <Words>554</Words>
  <Application>Microsoft Office PowerPoint</Application>
  <PresentationFormat>Экран (4:3)</PresentationFormat>
  <Paragraphs>138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Функциональная зависимость в курсе алгебры и физики</vt:lpstr>
      <vt:lpstr>Презентация PowerPoint</vt:lpstr>
      <vt:lpstr>1. Дайте определение функции:</vt:lpstr>
      <vt:lpstr>Распределите данные функции  по трем типам</vt:lpstr>
      <vt:lpstr>Распределите данные функции  по трем типам:</vt:lpstr>
      <vt:lpstr>Какие прямые могут быть графиками данных линейных функций?</vt:lpstr>
      <vt:lpstr>     Ответы к тесту: </vt:lpstr>
      <vt:lpstr>Установите соответствие между графиком и формулой функции</vt:lpstr>
      <vt:lpstr>Ответы к тесту:</vt:lpstr>
      <vt:lpstr>Сравните значение коэффициентов</vt:lpstr>
      <vt:lpstr>Сравните сопротивление проводников</vt:lpstr>
      <vt:lpstr>Расчетный способ решения задачи показал: R1=50 Ом, R2=200 Ом</vt:lpstr>
      <vt:lpstr>Соберите электрическую цепь</vt:lpstr>
      <vt:lpstr>1. Заполните таблицу:</vt:lpstr>
      <vt:lpstr>Сравните напряжения  на концах проводника</vt:lpstr>
      <vt:lpstr>На каком предмете эти знания и умения используются?</vt:lpstr>
      <vt:lpstr>Спасибо за работу на уроке!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зависимость в курсе алгебры и физики</dc:title>
  <dc:creator>Alla</dc:creator>
  <cp:lastModifiedBy>Сандыга А.И.</cp:lastModifiedBy>
  <cp:revision>33</cp:revision>
  <dcterms:created xsi:type="dcterms:W3CDTF">2014-02-15T15:13:47Z</dcterms:created>
  <dcterms:modified xsi:type="dcterms:W3CDTF">2014-02-18T11:51:43Z</dcterms:modified>
</cp:coreProperties>
</file>