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630" y="-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hape 2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>
              <a:cxn ang="0">
                <a:pos x="0" y="0"/>
              </a:cxn>
              <a:cxn ang="0">
                <a:pos x="120000" y="0"/>
              </a:cxn>
              <a:cxn ang="0">
                <a:pos x="120000" y="120000"/>
              </a:cxn>
              <a:cxn ang="0">
                <a:pos x="0" y="120000"/>
              </a:cxn>
            </a:cxnLst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hape 26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  <p:sp>
        <p:nvSpPr>
          <p:cNvPr id="10242" name="Shape 2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hape 33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  <p:sp>
        <p:nvSpPr>
          <p:cNvPr id="12290" name="Shape 3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/>
          <a:lstStyle>
            <a:lvl1pPr indent="304800" algn="ctr">
              <a:buSzPct val="100000"/>
              <a:defRPr sz="4800"/>
            </a:lvl1pPr>
            <a:lvl2pPr indent="304800" algn="ctr">
              <a:buSzPct val="100000"/>
              <a:defRPr sz="4800"/>
            </a:lvl2pPr>
            <a:lvl3pPr indent="304800" algn="ctr">
              <a:buSzPct val="100000"/>
              <a:defRPr sz="4800"/>
            </a:lvl3pPr>
            <a:lvl4pPr indent="304800" algn="ctr">
              <a:buSzPct val="100000"/>
              <a:defRPr sz="4800"/>
            </a:lvl4pPr>
            <a:lvl5pPr indent="304800" algn="ctr">
              <a:buSzPct val="100000"/>
              <a:defRPr sz="4800"/>
            </a:lvl5pPr>
            <a:lvl6pPr indent="304800" algn="ctr">
              <a:buSzPct val="100000"/>
              <a:defRPr sz="4800"/>
            </a:lvl6pPr>
            <a:lvl7pPr indent="304800" algn="ctr">
              <a:buSzPct val="100000"/>
              <a:defRPr sz="4800"/>
            </a:lvl7pPr>
            <a:lvl8pPr indent="304800" algn="ctr">
              <a:buSzPct val="100000"/>
              <a:defRPr sz="4800"/>
            </a:lvl8pPr>
            <a:lvl9pPr indent="304800" algn="ctr"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/>
          <a:lstStyle>
            <a:lvl1pPr mar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/>
          <a:lstStyle>
            <a:lvl1pPr marL="285750" indent="-17145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5"/>
          <p:cNvSpPr txBox="1"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rial" charset="0"/>
            </a:endParaRPr>
          </a:p>
        </p:txBody>
      </p:sp>
      <p:sp>
        <p:nvSpPr>
          <p:cNvPr id="1027" name="Shape 6"/>
          <p:cNvSpPr txBox="1"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72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rial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hape 23"/>
          <p:cNvSpPr txBox="1">
            <a:spLocks noGrp="1"/>
          </p:cNvSpPr>
          <p:nvPr>
            <p:ph type="ctrTitle"/>
          </p:nvPr>
        </p:nvSpPr>
        <p:spPr>
          <a:xfrm>
            <a:off x="285750" y="339725"/>
            <a:ext cx="5286375" cy="1079500"/>
          </a:xfrm>
        </p:spPr>
        <p:txBody>
          <a:bodyPr/>
          <a:lstStyle/>
          <a:p>
            <a:pPr eaLnBrk="1" hangingPunct="1">
              <a:buClr>
                <a:srgbClr val="000000"/>
              </a:buClr>
              <a:buSzTx/>
            </a:pPr>
            <a:r>
              <a:rPr lang="ru-RU" sz="4400" b="1" smtClean="0">
                <a:latin typeface="Times New Roman" pitchFamily="18" charset="0"/>
                <a:cs typeface="Arial" charset="0"/>
              </a:rPr>
              <a:t>Kazimir Malevich</a:t>
            </a:r>
          </a:p>
        </p:txBody>
      </p:sp>
      <p:sp>
        <p:nvSpPr>
          <p:cNvPr id="9218" name="Shape 24"/>
          <p:cNvSpPr txBox="1">
            <a:spLocks noGrp="1"/>
          </p:cNvSpPr>
          <p:nvPr>
            <p:ph type="subTitle" idx="1"/>
          </p:nvPr>
        </p:nvSpPr>
        <p:spPr>
          <a:xfrm>
            <a:off x="684213" y="1419225"/>
            <a:ext cx="4500562" cy="3433763"/>
          </a:xfrm>
        </p:spPr>
        <p:txBody>
          <a:bodyPr/>
          <a:lstStyle/>
          <a:p>
            <a:pPr indent="-152400" eaLnBrk="1" hangingPunct="1">
              <a:spcBef>
                <a:spcPct val="0"/>
              </a:spcBef>
              <a:buClr>
                <a:srgbClr val="000000"/>
              </a:buClr>
              <a:buSzPct val="46000"/>
            </a:pP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Kazimir Malevich (1879-1935) 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was a</a:t>
            </a: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R</a:t>
            </a: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ussian avantgarde artist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,</a:t>
            </a: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p</a:t>
            </a: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hilosopher, theorist of art and teacher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,</a:t>
            </a: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the f</a:t>
            </a: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ounder of Suprematism.</a:t>
            </a:r>
          </a:p>
          <a:p>
            <a:pPr indent="-152400" eaLnBrk="1" hangingPunct="1">
              <a:spcBef>
                <a:spcPct val="0"/>
              </a:spcBef>
              <a:buClr>
                <a:srgbClr val="000000"/>
              </a:buClr>
              <a:buSzPct val="46000"/>
            </a:pP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Malevich 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was an </a:t>
            </a: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active participant of exhibitions 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of the society </a:t>
            </a: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"Bubnovy Valet". </a:t>
            </a:r>
          </a:p>
          <a:p>
            <a:pPr indent="-152400" eaLnBrk="1" hangingPunct="1">
              <a:spcBef>
                <a:spcPct val="0"/>
              </a:spcBef>
              <a:buClr>
                <a:srgbClr val="666666"/>
              </a:buClr>
            </a:pPr>
            <a:endParaRPr lang="ru-RU" sz="2400" smtClean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pic>
        <p:nvPicPr>
          <p:cNvPr id="9219" name="Picture 3" descr="D:\Новая папка\0_5eaaf_c0848387_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72138" y="785813"/>
            <a:ext cx="2828925" cy="380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hape 29"/>
          <p:cNvSpPr txBox="1">
            <a:spLocks noGrp="1"/>
          </p:cNvSpPr>
          <p:nvPr>
            <p:ph type="body" idx="1"/>
          </p:nvPr>
        </p:nvSpPr>
        <p:spPr>
          <a:xfrm>
            <a:off x="142875" y="3148013"/>
            <a:ext cx="8543925" cy="1778000"/>
          </a:xfrm>
        </p:spPr>
        <p:txBody>
          <a:bodyPr/>
          <a:lstStyle/>
          <a:p>
            <a:pPr marL="342900" indent="-152400" algn="just" eaLnBrk="1" hangingPunct="1">
              <a:spcBef>
                <a:spcPts val="600"/>
              </a:spcBef>
              <a:buClr>
                <a:srgbClr val="000000"/>
              </a:buClr>
              <a:buSzPct val="61000"/>
            </a:pPr>
            <a:r>
              <a:rPr lang="ru-RU" sz="2000" smtClean="0">
                <a:latin typeface="Arial" charset="0"/>
                <a:cs typeface="Arial" charset="0"/>
              </a:rPr>
              <a:t>         </a:t>
            </a:r>
            <a:r>
              <a:rPr lang="ru-RU" sz="2000" smtClean="0">
                <a:latin typeface="Times New Roman" pitchFamily="18" charset="0"/>
                <a:cs typeface="Arial" charset="0"/>
              </a:rPr>
              <a:t>The theme of World War</a:t>
            </a:r>
            <a:r>
              <a:rPr lang="en-US" sz="2000" smtClean="0">
                <a:latin typeface="Times New Roman" pitchFamily="18" charset="0"/>
                <a:cs typeface="Arial" charset="0"/>
              </a:rPr>
              <a:t> I</a:t>
            </a:r>
            <a:r>
              <a:rPr lang="ru-RU" sz="2000" smtClean="0">
                <a:latin typeface="Times New Roman" pitchFamily="18" charset="0"/>
                <a:cs typeface="Arial" charset="0"/>
              </a:rPr>
              <a:t> </a:t>
            </a:r>
            <a:r>
              <a:rPr lang="en-US" sz="2000" smtClean="0">
                <a:latin typeface="Times New Roman" pitchFamily="18" charset="0"/>
                <a:cs typeface="Arial" charset="0"/>
              </a:rPr>
              <a:t>is </a:t>
            </a:r>
            <a:r>
              <a:rPr lang="ru-RU" sz="2000" smtClean="0">
                <a:latin typeface="Times New Roman" pitchFamily="18" charset="0"/>
                <a:cs typeface="Arial" charset="0"/>
              </a:rPr>
              <a:t>reflected in </a:t>
            </a:r>
            <a:r>
              <a:rPr lang="en-US" sz="2000" smtClean="0">
                <a:latin typeface="Times New Roman" pitchFamily="18" charset="0"/>
                <a:cs typeface="Arial" charset="0"/>
              </a:rPr>
              <a:t>his</a:t>
            </a:r>
            <a:r>
              <a:rPr lang="ru-RU" sz="2000" smtClean="0">
                <a:latin typeface="Times New Roman" pitchFamily="18" charset="0"/>
                <a:cs typeface="Arial" charset="0"/>
              </a:rPr>
              <a:t> art. Malevich created a series of graphic works in the style of splint</a:t>
            </a:r>
            <a:r>
              <a:rPr lang="en-US" sz="2000" smtClean="0">
                <a:latin typeface="Times New Roman" pitchFamily="18" charset="0"/>
                <a:cs typeface="Arial" charset="0"/>
              </a:rPr>
              <a:t>, which was </a:t>
            </a:r>
            <a:r>
              <a:rPr lang="ru-RU" sz="2000" smtClean="0">
                <a:latin typeface="Times New Roman" pitchFamily="18" charset="0"/>
                <a:cs typeface="Arial" charset="0"/>
              </a:rPr>
              <a:t>very bright , easy to understand</a:t>
            </a:r>
            <a:r>
              <a:rPr lang="en-US" sz="2000" smtClean="0">
                <a:latin typeface="Times New Roman" pitchFamily="18" charset="0"/>
                <a:cs typeface="Arial" charset="0"/>
              </a:rPr>
              <a:t>, with</a:t>
            </a:r>
            <a:r>
              <a:rPr lang="ru-RU" sz="2000" smtClean="0">
                <a:latin typeface="Times New Roman" pitchFamily="18" charset="0"/>
                <a:cs typeface="Arial" charset="0"/>
              </a:rPr>
              <a:t> memorable pictures</a:t>
            </a:r>
            <a:r>
              <a:rPr lang="en-US" sz="2000" smtClean="0">
                <a:latin typeface="Times New Roman" pitchFamily="18" charset="0"/>
                <a:cs typeface="Arial" charset="0"/>
              </a:rPr>
              <a:t>. His posters were </a:t>
            </a:r>
            <a:r>
              <a:rPr lang="ru-RU" sz="2000" smtClean="0">
                <a:latin typeface="Times New Roman" pitchFamily="18" charset="0"/>
                <a:cs typeface="Arial" charset="0"/>
              </a:rPr>
              <a:t>close to the folk culture and folklore.</a:t>
            </a:r>
          </a:p>
          <a:p>
            <a:pPr marL="342900" indent="-152400" eaLnBrk="1" hangingPunct="1">
              <a:spcBef>
                <a:spcPts val="600"/>
              </a:spcBef>
              <a:buClr>
                <a:srgbClr val="000000"/>
              </a:buClr>
            </a:pPr>
            <a:endParaRPr lang="ru-RU" sz="3000" smtClean="0">
              <a:latin typeface="Arial" charset="0"/>
              <a:cs typeface="Arial" charset="0"/>
            </a:endParaRPr>
          </a:p>
        </p:txBody>
      </p:sp>
      <p:pic>
        <p:nvPicPr>
          <p:cNvPr id="11266" name="Shape 30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75" y="285750"/>
            <a:ext cx="4378325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Shape 31"/>
          <p:cNvSpPr>
            <a:spLocks noChangeArrowheads="1"/>
          </p:cNvSpPr>
          <p:nvPr/>
        </p:nvSpPr>
        <p:spPr bwMode="auto">
          <a:xfrm>
            <a:off x="1862138" y="2944813"/>
            <a:ext cx="5772150" cy="279400"/>
          </a:xfrm>
          <a:prstGeom prst="rect">
            <a:avLst/>
          </a:prstGeom>
          <a:solidFill>
            <a:srgbClr val="FFFFFF"/>
          </a:solidFill>
          <a:ln w="19050">
            <a:solidFill>
              <a:srgbClr val="FFFFFF"/>
            </a:solidFill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3"/>
          <p:cNvSpPr txBox="1">
            <a:spLocks noGrp="1"/>
          </p:cNvSpPr>
          <p:nvPr>
            <p:ph type="title"/>
          </p:nvPr>
        </p:nvSpPr>
        <p:spPr>
          <a:xfrm>
            <a:off x="468313" y="-165100"/>
            <a:ext cx="8256587" cy="1800225"/>
          </a:xfrm>
        </p:spPr>
        <p:txBody>
          <a:bodyPr/>
          <a:lstStyle/>
          <a:p>
            <a:pPr algn="ctr" eaLnBrk="1" hangingPunct="1">
              <a:buClr>
                <a:srgbClr val="000000"/>
              </a:buClr>
            </a:pPr>
            <a:r>
              <a:rPr lang="ru-RU" sz="2000" smtClean="0">
                <a:latin typeface="Times New Roman" pitchFamily="18" charset="0"/>
                <a:cs typeface="Arial" charset="0"/>
              </a:rPr>
              <a:t>During the First World War, he </a:t>
            </a:r>
            <a:r>
              <a:rPr lang="en-US" sz="2000" smtClean="0">
                <a:latin typeface="Times New Roman" pitchFamily="18" charset="0"/>
                <a:cs typeface="Arial" charset="0"/>
              </a:rPr>
              <a:t>designed posters</a:t>
            </a:r>
            <a:r>
              <a:rPr lang="ru-RU" sz="2000" smtClean="0">
                <a:latin typeface="Times New Roman" pitchFamily="18" charset="0"/>
                <a:cs typeface="Arial" charset="0"/>
              </a:rPr>
              <a:t> </a:t>
            </a:r>
            <a:r>
              <a:rPr lang="en-US" sz="2000" smtClean="0">
                <a:latin typeface="Times New Roman" pitchFamily="18" charset="0"/>
                <a:cs typeface="Arial" charset="0"/>
              </a:rPr>
              <a:t>for</a:t>
            </a:r>
            <a:r>
              <a:rPr lang="ru-RU" sz="2000" smtClean="0">
                <a:latin typeface="Times New Roman" pitchFamily="18" charset="0"/>
                <a:cs typeface="Arial" charset="0"/>
              </a:rPr>
              <a:t> the publishing house " </a:t>
            </a:r>
            <a:r>
              <a:rPr lang="en-US" sz="2000" smtClean="0">
                <a:latin typeface="Times New Roman" pitchFamily="18" charset="0"/>
                <a:cs typeface="Arial" charset="0"/>
              </a:rPr>
              <a:t>T</a:t>
            </a:r>
            <a:r>
              <a:rPr lang="ru-RU" sz="2000" smtClean="0">
                <a:latin typeface="Times New Roman" pitchFamily="18" charset="0"/>
                <a:cs typeface="Arial" charset="0"/>
              </a:rPr>
              <a:t>oday splint </a:t>
            </a:r>
            <a:r>
              <a:rPr lang="ru-RU" sz="2000" smtClean="0">
                <a:cs typeface="Arial" charset="0"/>
              </a:rPr>
              <a:t>“</a:t>
            </a:r>
            <a:r>
              <a:rPr lang="en-US" sz="2000" smtClean="0">
                <a:latin typeface="Times New Roman" pitchFamily="18" charset="0"/>
                <a:cs typeface="Arial" charset="0"/>
              </a:rPr>
              <a:t>.</a:t>
            </a:r>
            <a:r>
              <a:rPr lang="ru-RU" sz="2000" smtClean="0">
                <a:latin typeface="Times New Roman" pitchFamily="18" charset="0"/>
                <a:cs typeface="Arial" charset="0"/>
              </a:rPr>
              <a:t> </a:t>
            </a:r>
            <a:r>
              <a:rPr lang="ru-RU" sz="3600" b="1" smtClean="0">
                <a:latin typeface="Times New Roman" pitchFamily="18" charset="0"/>
                <a:cs typeface="Arial" charset="0"/>
              </a:rPr>
              <a:t/>
            </a:r>
            <a:br>
              <a:rPr lang="ru-RU" sz="3600" b="1" smtClean="0">
                <a:latin typeface="Times New Roman" pitchFamily="18" charset="0"/>
                <a:cs typeface="Arial" charset="0"/>
              </a:rPr>
            </a:br>
            <a:endParaRPr lang="ru-RU" sz="3600" b="1" smtClean="0">
              <a:latin typeface="Times New Roman" pitchFamily="18" charset="0"/>
              <a:cs typeface="Arial" charset="0"/>
            </a:endParaRPr>
          </a:p>
        </p:txBody>
      </p:sp>
      <p:pic>
        <p:nvPicPr>
          <p:cNvPr id="13314" name="Picture 10" descr="D:\Новая папка\9470ca5a0c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75" y="1214438"/>
            <a:ext cx="2343150" cy="362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11" descr="D:\Новая папка\000149_dis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25" y="1214438"/>
            <a:ext cx="2286000" cy="358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12" descr="D:\Новая папка\img17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" y="1203325"/>
            <a:ext cx="2214563" cy="361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93</Words>
  <Application>Microsoft Office PowerPoint</Application>
  <PresentationFormat>On-screen Show (16:9)</PresentationFormat>
  <Paragraphs>5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simple-light</vt:lpstr>
      <vt:lpstr>Kazimir Malevich</vt:lpstr>
      <vt:lpstr>Слайд 2</vt:lpstr>
      <vt:lpstr>During the First World War, he designed posters for the publishing house " Today splint “.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Kazimir Malevich</dc:title>
  <cp:lastModifiedBy>Андрей</cp:lastModifiedBy>
  <cp:revision>6</cp:revision>
  <dcterms:modified xsi:type="dcterms:W3CDTF">2014-05-28T18:57:30Z</dcterms:modified>
</cp:coreProperties>
</file>