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99B0F-1B5A-4AC2-9DC4-087A84FC0BBA}" type="datetimeFigureOut">
              <a:rPr lang="ru-RU" smtClean="0"/>
              <a:pPr/>
              <a:t>22.04.2014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38EB4-2678-484A-8D99-94BCB698EBD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3838EB4-2678-484A-8D99-94BCB698EBD2}"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19B0651-EE4F-4900-A07F-96A6BFA9D0F0}"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22.04.2014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19B0651-EE4F-4900-A07F-96A6BFA9D0F0}"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C71EC6-210F-42DE-9C53-41977AD35B3D}" type="datetimeFigureOut">
              <a:rPr lang="ru-RU" smtClean="0"/>
              <a:pPr/>
              <a:t>22.04.2014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116632"/>
            <a:ext cx="6192688" cy="1143000"/>
          </a:xfrm>
        </p:spPr>
        <p:txBody>
          <a:bodyPr>
            <a:normAutofit/>
          </a:bodyPr>
          <a:lstStyle/>
          <a:p>
            <a:r>
              <a:rPr lang="en-US" dirty="0" smtClean="0">
                <a:latin typeface="Academia" pitchFamily="34" charset="0"/>
              </a:rPr>
              <a:t>Paul</a:t>
            </a:r>
            <a:r>
              <a:rPr lang="en-US" dirty="0" smtClean="0">
                <a:latin typeface="Academy" pitchFamily="2" charset="0"/>
              </a:rPr>
              <a:t> </a:t>
            </a:r>
            <a:r>
              <a:rPr lang="en-US" dirty="0" smtClean="0">
                <a:latin typeface="Academia" pitchFamily="34" charset="0"/>
              </a:rPr>
              <a:t>Nash</a:t>
            </a:r>
            <a:endParaRPr lang="ru-RU" dirty="0">
              <a:latin typeface="Academia" pitchFamily="34" charset="0"/>
            </a:endParaRPr>
          </a:p>
        </p:txBody>
      </p:sp>
      <p:sp>
        <p:nvSpPr>
          <p:cNvPr id="6" name="Текст 5"/>
          <p:cNvSpPr>
            <a:spLocks noGrp="1"/>
          </p:cNvSpPr>
          <p:nvPr>
            <p:ph type="body" idx="2"/>
          </p:nvPr>
        </p:nvSpPr>
        <p:spPr>
          <a:xfrm>
            <a:off x="539552" y="1196752"/>
            <a:ext cx="3008313" cy="5162252"/>
          </a:xfrm>
        </p:spPr>
        <p:txBody>
          <a:bodyPr>
            <a:noAutofit/>
          </a:bodyPr>
          <a:lstStyle/>
          <a:p>
            <a:pPr fontAlgn="t"/>
            <a:r>
              <a:rPr lang="en-US" dirty="0" smtClean="0">
                <a:latin typeface="Times New Roman" pitchFamily="18" charset="0"/>
                <a:cs typeface="Times New Roman" pitchFamily="18" charset="0"/>
              </a:rPr>
              <a:t>During </a:t>
            </a:r>
            <a:r>
              <a:rPr lang="en-US" dirty="0">
                <a:latin typeface="Times New Roman" pitchFamily="18" charset="0"/>
                <a:cs typeface="Times New Roman" pitchFamily="18" charset="0"/>
              </a:rPr>
              <a:t>World War </a:t>
            </a:r>
            <a:r>
              <a:rPr lang="en-US" dirty="0" smtClean="0">
                <a:latin typeface="Times New Roman" pitchFamily="18" charset="0"/>
                <a:cs typeface="Times New Roman" pitchFamily="18" charset="0"/>
              </a:rPr>
              <a:t>I </a:t>
            </a:r>
            <a:r>
              <a:rPr lang="en-US" dirty="0" smtClean="0">
                <a:latin typeface="Times New Roman" pitchFamily="18" charset="0"/>
                <a:cs typeface="Times New Roman" pitchFamily="18" charset="0"/>
              </a:rPr>
              <a:t>Paul Nash </a:t>
            </a:r>
            <a:r>
              <a:rPr lang="en-US" dirty="0">
                <a:latin typeface="Times New Roman" pitchFamily="18" charset="0"/>
                <a:cs typeface="Times New Roman" pitchFamily="18" charset="0"/>
              </a:rPr>
              <a:t>was employed as an official war </a:t>
            </a:r>
            <a:r>
              <a:rPr lang="en-US" dirty="0" smtClean="0">
                <a:latin typeface="Times New Roman" pitchFamily="18" charset="0"/>
                <a:cs typeface="Times New Roman" pitchFamily="18" charset="0"/>
              </a:rPr>
              <a:t>artist </a:t>
            </a:r>
            <a:r>
              <a:rPr lang="en-US" dirty="0">
                <a:latin typeface="Times New Roman" pitchFamily="18" charset="0"/>
                <a:cs typeface="Times New Roman" pitchFamily="18" charset="0"/>
              </a:rPr>
              <a:t>by the Ministry of </a:t>
            </a:r>
            <a:r>
              <a:rPr lang="en-US" dirty="0" smtClean="0">
                <a:latin typeface="Times New Roman" pitchFamily="18" charset="0"/>
                <a:cs typeface="Times New Roman" pitchFamily="18" charset="0"/>
              </a:rPr>
              <a:t>Information </a:t>
            </a:r>
            <a:r>
              <a:rPr lang="en-US" dirty="0">
                <a:latin typeface="Times New Roman" pitchFamily="18" charset="0"/>
                <a:cs typeface="Times New Roman" pitchFamily="18" charset="0"/>
              </a:rPr>
              <a:t>and the Air </a:t>
            </a:r>
            <a:r>
              <a:rPr lang="en-US" dirty="0" smtClean="0">
                <a:latin typeface="Times New Roman" pitchFamily="18" charset="0"/>
                <a:cs typeface="Times New Roman" pitchFamily="18" charset="0"/>
              </a:rPr>
              <a:t>Ministry.  He </a:t>
            </a:r>
            <a:r>
              <a:rPr lang="en-US" dirty="0">
                <a:latin typeface="Times New Roman" pitchFamily="18" charset="0"/>
                <a:cs typeface="Times New Roman" pitchFamily="18" charset="0"/>
              </a:rPr>
              <a:t>produced </a:t>
            </a:r>
            <a:r>
              <a:rPr lang="en-US" dirty="0" smtClean="0">
                <a:latin typeface="Times New Roman" pitchFamily="18" charset="0"/>
                <a:cs typeface="Times New Roman" pitchFamily="18" charset="0"/>
              </a:rPr>
              <a:t>the following paintings: </a:t>
            </a:r>
            <a:r>
              <a:rPr lang="en-US" i="1" dirty="0" smtClean="0">
                <a:latin typeface="Times New Roman" pitchFamily="18" charset="0"/>
                <a:cs typeface="Times New Roman" pitchFamily="18" charset="0"/>
              </a:rPr>
              <a:t>the </a:t>
            </a:r>
            <a:r>
              <a:rPr lang="en-US" i="1" dirty="0">
                <a:latin typeface="Times New Roman" pitchFamily="18" charset="0"/>
                <a:cs typeface="Times New Roman" pitchFamily="18" charset="0"/>
              </a:rPr>
              <a:t>Battle of Britain, </a:t>
            </a:r>
            <a:r>
              <a:rPr lang="en-US" i="1" dirty="0" smtClean="0">
                <a:latin typeface="Times New Roman" pitchFamily="18" charset="0"/>
                <a:cs typeface="Times New Roman" pitchFamily="18" charset="0"/>
              </a:rPr>
              <a:t>Totes Meer (Dead Sea), Over the top </a:t>
            </a:r>
            <a:r>
              <a:rPr lang="en-US" dirty="0" smtClean="0">
                <a:latin typeface="Times New Roman" pitchFamily="18" charset="0"/>
                <a:cs typeface="Times New Roman" pitchFamily="18" charset="0"/>
              </a:rPr>
              <a:t>during this period.</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At the time, war artists were not allowed to show dead people in their paintings, by order of the government. Nash used an apocalyptic landscape and surreal light to represent the annihilation of the young soldiers who were killed there. </a:t>
            </a:r>
          </a:p>
        </p:txBody>
      </p:sp>
      <p:pic>
        <p:nvPicPr>
          <p:cNvPr id="8" name="Содержимое 7" descr="meninroad-big.jpg"/>
          <p:cNvPicPr>
            <a:picLocks noGrp="1" noChangeAspect="1"/>
          </p:cNvPicPr>
          <p:nvPr>
            <p:ph sz="quarter" idx="1"/>
          </p:nvPr>
        </p:nvPicPr>
        <p:blipFill>
          <a:blip r:embed="rId2" cstate="print"/>
          <a:stretch>
            <a:fillRect/>
          </a:stretch>
        </p:blipFill>
        <p:spPr>
          <a:xfrm>
            <a:off x="3635895" y="1556792"/>
            <a:ext cx="5253189" cy="3024336"/>
          </a:xfrm>
        </p:spPr>
      </p:pic>
      <p:sp>
        <p:nvSpPr>
          <p:cNvPr id="10" name="TextBox 9"/>
          <p:cNvSpPr txBox="1"/>
          <p:nvPr/>
        </p:nvSpPr>
        <p:spPr>
          <a:xfrm>
            <a:off x="3635896" y="4653136"/>
            <a:ext cx="2021707" cy="369332"/>
          </a:xfrm>
          <a:prstGeom prst="rect">
            <a:avLst/>
          </a:prstGeom>
          <a:noFill/>
        </p:spPr>
        <p:txBody>
          <a:bodyPr wrap="none" rtlCol="0">
            <a:spAutoFit/>
          </a:bodyPr>
          <a:lstStyle/>
          <a:p>
            <a:r>
              <a:rPr lang="en-US" i="1" dirty="0" smtClean="0"/>
              <a:t>The </a:t>
            </a:r>
            <a:r>
              <a:rPr lang="en-US" i="1" dirty="0" err="1" smtClean="0"/>
              <a:t>Menin</a:t>
            </a:r>
            <a:r>
              <a:rPr lang="en-US" i="1" dirty="0" smtClean="0"/>
              <a:t> Road (1919)</a:t>
            </a:r>
            <a:endParaRPr lang="ru-RU" i="1" dirty="0"/>
          </a:p>
        </p:txBody>
      </p:sp>
    </p:spTree>
    <p:extLst>
      <p:ext uri="{BB962C8B-B14F-4D97-AF65-F5344CB8AC3E}">
        <p14:creationId xmlns="" xmlns:p14="http://schemas.microsoft.com/office/powerpoint/2010/main" val="306242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7772400" cy="1143000"/>
          </a:xfrm>
        </p:spPr>
        <p:txBody>
          <a:bodyPr>
            <a:normAutofit/>
          </a:bodyPr>
          <a:lstStyle/>
          <a:p>
            <a:r>
              <a:rPr lang="en-US" dirty="0">
                <a:latin typeface="Academia" pitchFamily="34" charset="0"/>
              </a:rPr>
              <a:t>John Singer Sargent</a:t>
            </a:r>
            <a:endParaRPr lang="ru-RU" dirty="0">
              <a:latin typeface="Academia" pitchFamily="34" charset="0"/>
            </a:endParaRPr>
          </a:p>
        </p:txBody>
      </p:sp>
      <p:sp>
        <p:nvSpPr>
          <p:cNvPr id="4" name="Текст 3"/>
          <p:cNvSpPr>
            <a:spLocks noGrp="1"/>
          </p:cNvSpPr>
          <p:nvPr>
            <p:ph type="body" idx="2"/>
          </p:nvPr>
        </p:nvSpPr>
        <p:spPr>
          <a:xfrm>
            <a:off x="611560" y="1484784"/>
            <a:ext cx="2505472" cy="4896544"/>
          </a:xfrm>
        </p:spPr>
        <p:txBody>
          <a:bodyPr>
            <a:normAutofit lnSpcReduction="10000"/>
          </a:bodyPr>
          <a:lstStyle/>
          <a:p>
            <a:r>
              <a:rPr lang="en-US" sz="2000" dirty="0" smtClean="0">
                <a:latin typeface="Times New Roman" pitchFamily="18" charset="0"/>
                <a:cs typeface="Times New Roman" pitchFamily="18" charset="0"/>
              </a:rPr>
              <a:t>Among the </a:t>
            </a:r>
            <a:r>
              <a:rPr lang="en-US" sz="2000" dirty="0" smtClean="0">
                <a:latin typeface="Times New Roman" pitchFamily="18" charset="0"/>
                <a:cs typeface="Times New Roman" pitchFamily="18" charset="0"/>
              </a:rPr>
              <a:t>greatest artists who </a:t>
            </a:r>
            <a:r>
              <a:rPr lang="en-US" sz="2000" dirty="0" smtClean="0">
                <a:latin typeface="Times New Roman" pitchFamily="18" charset="0"/>
                <a:cs typeface="Times New Roman" pitchFamily="18" charset="0"/>
              </a:rPr>
              <a:t>tried to capture </a:t>
            </a:r>
            <a:r>
              <a:rPr lang="en-US" sz="2000" dirty="0" smtClean="0">
                <a:latin typeface="Times New Roman" pitchFamily="18" charset="0"/>
                <a:cs typeface="Times New Roman" pitchFamily="18" charset="0"/>
              </a:rPr>
              <a:t>essential elements of </a:t>
            </a:r>
            <a:r>
              <a:rPr lang="en-US" sz="2000" dirty="0" smtClean="0">
                <a:latin typeface="Times New Roman" pitchFamily="18" charset="0"/>
                <a:cs typeface="Times New Roman" pitchFamily="18" charset="0"/>
              </a:rPr>
              <a:t>war in painting was </a:t>
            </a:r>
            <a:r>
              <a:rPr lang="en-US" sz="2000" dirty="0" smtClean="0">
                <a:latin typeface="Times New Roman" pitchFamily="18" charset="0"/>
                <a:cs typeface="Times New Roman" pitchFamily="18" charset="0"/>
              </a:rPr>
              <a:t>the Society </a:t>
            </a:r>
            <a:r>
              <a:rPr lang="en-US" sz="2000" dirty="0" smtClean="0">
                <a:latin typeface="Times New Roman" pitchFamily="18" charset="0"/>
                <a:cs typeface="Times New Roman" pitchFamily="18" charset="0"/>
              </a:rPr>
              <a:t>portraitist  John Singer </a:t>
            </a:r>
            <a:r>
              <a:rPr lang="en-US" sz="2000" dirty="0" err="1" smtClean="0">
                <a:latin typeface="Times New Roman" pitchFamily="18" charset="0"/>
                <a:cs typeface="Times New Roman" pitchFamily="18" charset="0"/>
              </a:rPr>
              <a:t>Sargent</a:t>
            </a:r>
            <a:r>
              <a:rPr lang="en-US" sz="2000" dirty="0" smtClean="0">
                <a:latin typeface="Times New Roman" pitchFamily="18" charset="0"/>
                <a:cs typeface="Times New Roman" pitchFamily="18" charset="0"/>
              </a:rPr>
              <a:t>. In his large painting Gassed he</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presents a classical frieze of soldiers being led from the battlefield — alive, but changed forever by individual encounters with deadly hazard in war.  </a:t>
            </a:r>
          </a:p>
        </p:txBody>
      </p:sp>
      <p:pic>
        <p:nvPicPr>
          <p:cNvPr id="5" name="Объект 4"/>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3347864" y="2276872"/>
            <a:ext cx="5466354" cy="2279178"/>
          </a:xfrm>
        </p:spPr>
      </p:pic>
      <p:sp>
        <p:nvSpPr>
          <p:cNvPr id="7" name="TextBox 6"/>
          <p:cNvSpPr txBox="1"/>
          <p:nvPr/>
        </p:nvSpPr>
        <p:spPr>
          <a:xfrm>
            <a:off x="3347864" y="4725144"/>
            <a:ext cx="1273105" cy="369332"/>
          </a:xfrm>
          <a:prstGeom prst="rect">
            <a:avLst/>
          </a:prstGeom>
          <a:noFill/>
        </p:spPr>
        <p:txBody>
          <a:bodyPr wrap="none" rtlCol="0">
            <a:spAutoFit/>
          </a:bodyPr>
          <a:lstStyle/>
          <a:p>
            <a:r>
              <a:rPr lang="en-US" i="1" dirty="0" smtClean="0"/>
              <a:t>Gassed (1919)</a:t>
            </a:r>
            <a:endParaRPr lang="ru-RU" dirty="0"/>
          </a:p>
        </p:txBody>
      </p:sp>
    </p:spTree>
    <p:extLst>
      <p:ext uri="{BB962C8B-B14F-4D97-AF65-F5344CB8AC3E}">
        <p14:creationId xmlns="" xmlns:p14="http://schemas.microsoft.com/office/powerpoint/2010/main" val="355119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7787208" cy="1143000"/>
          </a:xfrm>
        </p:spPr>
        <p:txBody>
          <a:bodyPr>
            <a:normAutofit/>
          </a:bodyPr>
          <a:lstStyle/>
          <a:p>
            <a:r>
              <a:rPr lang="en-US" sz="4400" dirty="0" smtClean="0">
                <a:latin typeface="Academia" pitchFamily="34" charset="0"/>
              </a:rPr>
              <a:t>George Clausen </a:t>
            </a:r>
            <a:endParaRPr lang="ru-RU" sz="4400" dirty="0">
              <a:latin typeface="Academia" pitchFamily="34" charset="0"/>
            </a:endParaRPr>
          </a:p>
        </p:txBody>
      </p:sp>
      <p:sp>
        <p:nvSpPr>
          <p:cNvPr id="4" name="Текст 3"/>
          <p:cNvSpPr>
            <a:spLocks noGrp="1"/>
          </p:cNvSpPr>
          <p:nvPr>
            <p:ph type="body" idx="2"/>
          </p:nvPr>
        </p:nvSpPr>
        <p:spPr>
          <a:xfrm>
            <a:off x="683568" y="1412776"/>
            <a:ext cx="2505472" cy="4755232"/>
          </a:xfrm>
        </p:spPr>
        <p:txBody>
          <a:bodyPr>
            <a:normAutofit fontScale="92500" lnSpcReduction="20000"/>
          </a:bodyPr>
          <a:lstStyle/>
          <a:p>
            <a:r>
              <a:rPr lang="en-US" sz="1900" dirty="0" smtClean="0">
                <a:latin typeface="Times New Roman" pitchFamily="18" charset="0"/>
                <a:cs typeface="Times New Roman" pitchFamily="18" charset="0"/>
              </a:rPr>
              <a:t>Clausen was no less immune to </a:t>
            </a:r>
            <a:r>
              <a:rPr lang="en-US" sz="1900" dirty="0" smtClean="0">
                <a:latin typeface="Times New Roman" pitchFamily="18" charset="0"/>
                <a:cs typeface="Times New Roman" pitchFamily="18" charset="0"/>
              </a:rPr>
              <a:t>the</a:t>
            </a:r>
            <a:r>
              <a:rPr lang="en-US" sz="1900" dirty="0" smtClean="0">
                <a:latin typeface="Times New Roman" pitchFamily="18" charset="0"/>
                <a:cs typeface="Times New Roman" pitchFamily="18" charset="0"/>
              </a:rPr>
              <a:t> tragedy war. </a:t>
            </a:r>
            <a:r>
              <a:rPr lang="en-US" sz="1900" dirty="0" smtClean="0">
                <a:latin typeface="Times New Roman" pitchFamily="18" charset="0"/>
                <a:cs typeface="Times New Roman" pitchFamily="18" charset="0"/>
              </a:rPr>
              <a:t>Moved by the death of his daughter Katharine`s fiancé in 1915, he painted  Youth </a:t>
            </a:r>
            <a:r>
              <a:rPr lang="en-US" sz="1900" dirty="0" smtClean="0">
                <a:latin typeface="Times New Roman" pitchFamily="18" charset="0"/>
                <a:cs typeface="Times New Roman" pitchFamily="18" charset="0"/>
              </a:rPr>
              <a:t>Mourning. </a:t>
            </a:r>
            <a:r>
              <a:rPr lang="en-US" sz="1900" dirty="0" smtClean="0">
                <a:latin typeface="Times New Roman" pitchFamily="18" charset="0"/>
                <a:cs typeface="Times New Roman" pitchFamily="18" charset="0"/>
              </a:rPr>
              <a:t>It saw the artist depart from his customary naturalism and return to earlier French Symbolist influence. The result was an intensely allegorical evocation of grief, with the </a:t>
            </a:r>
            <a:r>
              <a:rPr lang="en-US" sz="1900" dirty="0" smtClean="0">
                <a:latin typeface="Times New Roman" pitchFamily="18" charset="0"/>
                <a:cs typeface="Times New Roman" pitchFamily="18" charset="0"/>
              </a:rPr>
              <a:t>hunched </a:t>
            </a:r>
            <a:r>
              <a:rPr lang="en-US" sz="1900" dirty="0" smtClean="0">
                <a:latin typeface="Times New Roman" pitchFamily="18" charset="0"/>
                <a:cs typeface="Times New Roman" pitchFamily="18" charset="0"/>
              </a:rPr>
              <a:t>nude female figure </a:t>
            </a:r>
            <a:r>
              <a:rPr lang="en-US" sz="1900" dirty="0" smtClean="0">
                <a:latin typeface="Times New Roman" pitchFamily="18" charset="0"/>
                <a:cs typeface="Times New Roman" pitchFamily="18" charset="0"/>
              </a:rPr>
              <a:t>and </a:t>
            </a:r>
            <a:r>
              <a:rPr lang="en-US" sz="1900" dirty="0" smtClean="0">
                <a:latin typeface="Times New Roman" pitchFamily="18" charset="0"/>
                <a:cs typeface="Times New Roman" pitchFamily="18" charset="0"/>
              </a:rPr>
              <a:t>the featureless landscape </a:t>
            </a:r>
            <a:r>
              <a:rPr lang="en-US" sz="1900" dirty="0" smtClean="0">
                <a:latin typeface="Times New Roman" pitchFamily="18" charset="0"/>
                <a:cs typeface="Times New Roman" pitchFamily="18" charset="0"/>
              </a:rPr>
              <a:t> symbolizing the </a:t>
            </a:r>
            <a:r>
              <a:rPr lang="en-US" sz="1900" dirty="0" smtClean="0">
                <a:latin typeface="Times New Roman" pitchFamily="18" charset="0"/>
                <a:cs typeface="Times New Roman" pitchFamily="18" charset="0"/>
              </a:rPr>
              <a:t>emptiness and finality of death</a:t>
            </a:r>
            <a:r>
              <a:rPr lang="en-US"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pic>
        <p:nvPicPr>
          <p:cNvPr id="5" name="Содержимое 4" descr="IWM_ART_004655A.jpg"/>
          <p:cNvPicPr>
            <a:picLocks noGrp="1" noChangeAspect="1"/>
          </p:cNvPicPr>
          <p:nvPr>
            <p:ph sz="quarter" idx="1"/>
          </p:nvPr>
        </p:nvPicPr>
        <p:blipFill>
          <a:blip r:embed="rId3" cstate="print"/>
          <a:stretch>
            <a:fillRect/>
          </a:stretch>
        </p:blipFill>
        <p:spPr>
          <a:xfrm>
            <a:off x="3635896" y="1340768"/>
            <a:ext cx="4468986" cy="4495800"/>
          </a:xfrm>
        </p:spPr>
      </p:pic>
      <p:sp>
        <p:nvSpPr>
          <p:cNvPr id="6" name="TextBox 5"/>
          <p:cNvSpPr txBox="1"/>
          <p:nvPr/>
        </p:nvSpPr>
        <p:spPr>
          <a:xfrm>
            <a:off x="3635896" y="5949280"/>
            <a:ext cx="2052741" cy="369332"/>
          </a:xfrm>
          <a:prstGeom prst="rect">
            <a:avLst/>
          </a:prstGeom>
          <a:noFill/>
        </p:spPr>
        <p:txBody>
          <a:bodyPr wrap="none" rtlCol="0">
            <a:spAutoFit/>
          </a:bodyPr>
          <a:lstStyle/>
          <a:p>
            <a:r>
              <a:rPr lang="en-US" i="1" dirty="0" smtClean="0"/>
              <a:t>Youth Mourning (1916).</a:t>
            </a:r>
            <a:endParaRPr lang="ru-RU" dirty="0"/>
          </a:p>
        </p:txBody>
      </p:sp>
    </p:spTree>
    <p:extLst>
      <p:ext uri="{BB962C8B-B14F-4D97-AF65-F5344CB8AC3E}">
        <p14:creationId xmlns="" xmlns:p14="http://schemas.microsoft.com/office/powerpoint/2010/main" val="329297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971600" y="1285860"/>
            <a:ext cx="7546032" cy="4910748"/>
          </a:xfrm>
        </p:spPr>
        <p:txBody>
          <a:bodyPr>
            <a:normAutofit/>
          </a:bodyPr>
          <a:lstStyle/>
          <a:p>
            <a:r>
              <a:rPr lang="en-US" sz="3200" dirty="0" smtClean="0">
                <a:latin typeface="Times New Roman" pitchFamily="18" charset="0"/>
                <a:cs typeface="Times New Roman" pitchFamily="18" charset="0"/>
              </a:rPr>
              <a:t>The First World War is considered </a:t>
            </a:r>
            <a:r>
              <a:rPr lang="en-US" sz="3200" dirty="0" smtClean="0">
                <a:latin typeface="Times New Roman" pitchFamily="18" charset="0"/>
                <a:cs typeface="Times New Roman" pitchFamily="18" charset="0"/>
              </a:rPr>
              <a:t>to be the </a:t>
            </a:r>
            <a:r>
              <a:rPr lang="en-US" sz="3200" dirty="0" smtClean="0">
                <a:latin typeface="Times New Roman" pitchFamily="18" charset="0"/>
                <a:cs typeface="Times New Roman" pitchFamily="18" charset="0"/>
              </a:rPr>
              <a:t>first occurrence of worldwide conflict and shaped the history of the world until </a:t>
            </a:r>
            <a:r>
              <a:rPr lang="en-US" sz="3200" dirty="0" smtClean="0">
                <a:latin typeface="Times New Roman" pitchFamily="18" charset="0"/>
                <a:cs typeface="Times New Roman" pitchFamily="18" charset="0"/>
              </a:rPr>
              <a:t>the </a:t>
            </a:r>
            <a:r>
              <a:rPr lang="en-US" sz="3200" dirty="0" smtClean="0">
                <a:latin typeface="Times New Roman" pitchFamily="18" charset="0"/>
                <a:cs typeface="Times New Roman" pitchFamily="18" charset="0"/>
              </a:rPr>
              <a:t>20</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century. </a:t>
            </a:r>
            <a:endParaRPr lang="ru-RU"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Around 40 countries </a:t>
            </a:r>
            <a:r>
              <a:rPr lang="en-US" sz="3200" dirty="0" smtClean="0">
                <a:latin typeface="Times New Roman" pitchFamily="18" charset="0"/>
                <a:cs typeface="Times New Roman" pitchFamily="18" charset="0"/>
              </a:rPr>
              <a:t>worldwide </a:t>
            </a:r>
            <a:r>
              <a:rPr lang="en-US" sz="3200" dirty="0" smtClean="0">
                <a:latin typeface="Times New Roman" pitchFamily="18" charset="0"/>
                <a:cs typeface="Times New Roman" pitchFamily="18" charset="0"/>
              </a:rPr>
              <a:t>were involved. </a:t>
            </a:r>
            <a:endParaRPr lang="ru-RU" sz="3200" dirty="0" smtClean="0">
              <a:latin typeface="Times New Roman" pitchFamily="18" charset="0"/>
              <a:cs typeface="Times New Roman" pitchFamily="18" charset="0"/>
            </a:endParaRPr>
          </a:p>
          <a:p>
            <a:r>
              <a:rPr lang="en-US" sz="3200" smtClean="0">
                <a:latin typeface="Times New Roman" pitchFamily="18" charset="0"/>
                <a:cs typeface="Times New Roman" pitchFamily="18" charset="0"/>
              </a:rPr>
              <a:t>T</a:t>
            </a:r>
            <a:r>
              <a:rPr lang="en-US" sz="3200" smtClean="0">
                <a:latin typeface="Times New Roman" pitchFamily="18" charset="0"/>
                <a:cs typeface="Times New Roman" pitchFamily="18" charset="0"/>
              </a:rPr>
              <a:t>he </a:t>
            </a:r>
            <a:r>
              <a:rPr lang="en-US" sz="3200" dirty="0" smtClean="0">
                <a:latin typeface="Times New Roman" pitchFamily="18" charset="0"/>
                <a:cs typeface="Times New Roman" pitchFamily="18" charset="0"/>
              </a:rPr>
              <a:t>War cost over 17 million people their lives.</a:t>
            </a:r>
            <a:endParaRPr lang="ru-RU" sz="3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161</TotalTime>
  <Words>283</Words>
  <Application>Microsoft Office PowerPoint</Application>
  <PresentationFormat>Экран (4:3)</PresentationFormat>
  <Paragraphs>14</Paragraphs>
  <Slides>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Справедливость</vt:lpstr>
      <vt:lpstr>Paul Nash</vt:lpstr>
      <vt:lpstr>John Singer Sargent</vt:lpstr>
      <vt:lpstr>George Clausen </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 Nash</dc:title>
  <dc:creator>User</dc:creator>
  <cp:lastModifiedBy>Administrator</cp:lastModifiedBy>
  <cp:revision>34</cp:revision>
  <dcterms:created xsi:type="dcterms:W3CDTF">2014-04-04T18:44:59Z</dcterms:created>
  <dcterms:modified xsi:type="dcterms:W3CDTF">2014-04-22T06:05:47Z</dcterms:modified>
</cp:coreProperties>
</file>