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7" r:id="rId10"/>
    <p:sldId id="264" r:id="rId11"/>
    <p:sldId id="265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5F5F3-A721-4325-9109-097FDE6309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A52E2-1DE7-4C77-BD52-E45B20774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32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F3BB1B-BA5B-42B5-882C-34241A5F8227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5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3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351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1C6B3-A79A-4072-B222-D96E15C7E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834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AE073-7A8B-44C3-B84A-B9736AF5C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81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19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79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32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72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1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39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2EF7-FD42-4E43-8C71-72B705C61E4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E7EF7-5483-41D9-BBCD-560DEFAD2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68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../../../&#1054;&#1083;&#1100;&#1075;&#1072;%20(&#1082;&#1091;&#1088;&#1089;&#1099;)/&#1082;&#1083;&#1072;&#1089;&#1089;&#1085;&#1086;&#1084;&#1091;%20&#1088;&#1091;&#1082;&#1086;&#1074;&#1086;&#1076;&#1080;&#1090;&#1077;&#1083;&#1102;/&#1085;&#1072;&#1088;&#1082;&#1086;&#1090;&#1072;%2052.1/posled.htm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                                                 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                         </a:t>
            </a:r>
          </a:p>
        </p:txBody>
      </p:sp>
      <p:pic>
        <p:nvPicPr>
          <p:cNvPr id="84997" name="Picture 5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7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WordArt 7"/>
          <p:cNvSpPr>
            <a:spLocks noChangeArrowheads="1" noChangeShapeType="1" noTextEdit="1"/>
          </p:cNvSpPr>
          <p:nvPr/>
        </p:nvSpPr>
        <p:spPr bwMode="auto">
          <a:xfrm>
            <a:off x="395288" y="2133600"/>
            <a:ext cx="8280400" cy="23034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 smtClean="0">
                <a:ln w="222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НАРКОМАНИЯ</a:t>
            </a:r>
            <a:endParaRPr lang="ru-RU" sz="3600" b="1" kern="10" dirty="0">
              <a:ln w="22225">
                <a:solidFill>
                  <a:schemeClr val="bg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307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42FF4B-34F9-42C7-8E09-718256679DAE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2563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     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средства, подавляющие нервное напряжение и расстройство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ним относятся: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Седуксен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Элениум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Нитрозепам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Реланиум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</a:t>
            </a:r>
            <a:r>
              <a:rPr lang="ru-RU" dirty="0" smtClean="0"/>
              <a:t>.                                </a:t>
            </a:r>
          </a:p>
        </p:txBody>
      </p:sp>
      <p:sp>
        <p:nvSpPr>
          <p:cNvPr id="66564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7920037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800" kern="10" dirty="0">
                <a:ln w="9525"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Транквилизаторы</a:t>
            </a:r>
          </a:p>
        </p:txBody>
      </p:sp>
      <p:pic>
        <p:nvPicPr>
          <p:cNvPr id="66565" name="Picture 5" descr="cyb-SLAW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465388"/>
            <a:ext cx="4716462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3BB77C-E836-4B3D-B2DD-5F1C9B652059}" type="slidenum">
              <a:rPr lang="ru-RU" smtClean="0"/>
              <a:pPr/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5110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1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100"/>
                            </p:stCondLst>
                            <p:childTnLst>
                              <p:par>
                                <p:cTn id="2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8229600" cy="58769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, получаемые из различных сортов конопли. Вызывают гашишную наркоманию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ним относятся: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Гашиш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Анаша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Марихуана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(«план», «дурь»,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«травка», «молоко»,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«каша»)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FF00"/>
                </a:solidFill>
              </a:rPr>
              <a:t>                                </a:t>
            </a:r>
          </a:p>
        </p:txBody>
      </p:sp>
      <p:sp>
        <p:nvSpPr>
          <p:cNvPr id="61444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5693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конопли</a:t>
            </a:r>
          </a:p>
        </p:txBody>
      </p:sp>
      <p:pic>
        <p:nvPicPr>
          <p:cNvPr id="61448" name="Picture 8" descr="cannabispot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825" y="2276475"/>
            <a:ext cx="40671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0FBC876-EA3E-485C-B51D-4DB7985C6FC3}" type="slidenum">
              <a:rPr lang="ru-RU" smtClean="0"/>
              <a:pPr/>
              <a:t>11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1620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4643438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500" b="1" dirty="0" smtClean="0">
                <a:latin typeface="Times New Roman" pitchFamily="18" charset="0"/>
              </a:rPr>
              <a:t>                      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наркомании затрагивает  около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млн.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человек, то есть практически 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пятого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жителя страны.  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Сегодня в России не   осталось ни одного  региона,  где не были бы зафиксированы  случаи употребления наркотиков или их  распространения. 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 данным международной организации «Врачи без границ», уже сегодня в России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 до 4 млн.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наркоманов, а некоторыми специалистами их число оценивается даже выше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млн.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чел.</a:t>
            </a:r>
          </a:p>
        </p:txBody>
      </p:sp>
      <p:pic>
        <p:nvPicPr>
          <p:cNvPr id="14348" name="Picture 12" descr="НАРКОТИКИ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lum bright="14000" contrast="18000"/>
          </a:blip>
          <a:srcRect/>
          <a:stretch>
            <a:fillRect/>
          </a:stretch>
        </p:blipFill>
        <p:spPr>
          <a:xfrm>
            <a:off x="4572000" y="1125538"/>
            <a:ext cx="4373563" cy="5327650"/>
          </a:xfrm>
          <a:noFill/>
        </p:spPr>
      </p:pic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62658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НАРКОМАНИЯ   В   РОССИИ</a:t>
            </a:r>
          </a:p>
        </p:txBody>
      </p:sp>
      <p:sp>
        <p:nvSpPr>
          <p:cNvPr id="1638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8683C3-163B-46F9-8693-E0D67CFC7FC4}" type="slidenum">
              <a:rPr lang="ru-RU" smtClean="0"/>
              <a:pPr/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4712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 descr="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33375"/>
            <a:ext cx="329565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 descr="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213100"/>
            <a:ext cx="25923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348038" y="3357563"/>
            <a:ext cx="579596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приобщения к наркотикам в России составляет </a:t>
            </a:r>
            <a:r>
              <a:rPr lang="ru-RU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15-17 лет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 но участились случаи первичного употребления наркотиков детьми 11-13 лет.   </a:t>
            </a:r>
            <a:b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Отмечены  и  случаи употребления наркотиков детьми 6-7 лет.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67544" y="260350"/>
            <a:ext cx="468071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Наркомания в России продолжает "молодеть". По последним данным,  более 60 % наркоманов - люди в  возрасте 18-30 лет и </a:t>
            </a:r>
            <a:r>
              <a:rPr lang="ru-RU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почти 20 % - </a:t>
            </a:r>
            <a:r>
              <a:rPr lang="ru-RU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</a:t>
            </a:r>
            <a:endParaRPr lang="ru-RU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41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A58025-A591-4E27-A9D0-88D26453B4BA}" type="slidenum">
              <a:rPr lang="ru-RU" smtClean="0"/>
              <a:pPr/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5748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50825" y="4076700"/>
            <a:ext cx="86042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школы и места массового развлечения молодежи, в первую очередь дискотеки, являются сегодня основными местами распространения наркотиков. За три года  наркомания среди детей и подростков выросла почти в 6 раз.</a:t>
            </a:r>
          </a:p>
        </p:txBody>
      </p:sp>
      <p:pic>
        <p:nvPicPr>
          <p:cNvPr id="37893" name="Picture 5" descr="120040713204739_1-narkotiki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88913"/>
            <a:ext cx="78486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934BEB-7E7D-479A-A216-3E1F38A7BD8A}" type="slidenum">
              <a:rPr lang="ru-RU" smtClean="0"/>
              <a:pPr/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136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          </a:t>
            </a:r>
          </a:p>
        </p:txBody>
      </p:sp>
      <p:pic>
        <p:nvPicPr>
          <p:cNvPr id="16398" name="Picture 14" descr="i5">
            <a:hlinkClick r:id="rId2" action="ppaction://hlinkfile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492500" y="1341438"/>
            <a:ext cx="1800225" cy="1439862"/>
          </a:xfrm>
        </p:spPr>
      </p:pic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79613" y="333375"/>
            <a:ext cx="53292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539750" y="4868863"/>
            <a:ext cx="828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 наркотики влияют на психику,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приводит к духовной деградации и полному физическому истощению организма. </a:t>
            </a:r>
          </a:p>
        </p:txBody>
      </p:sp>
      <p:sp>
        <p:nvSpPr>
          <p:cNvPr id="19462" name="Rectangle 20"/>
          <p:cNvSpPr>
            <a:spLocks noChangeArrowheads="1"/>
          </p:cNvSpPr>
          <p:nvPr/>
        </p:nvSpPr>
        <p:spPr bwMode="auto">
          <a:xfrm>
            <a:off x="4500563" y="2636838"/>
            <a:ext cx="4500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9463" name="Rectangle 21"/>
          <p:cNvSpPr>
            <a:spLocks noChangeArrowheads="1"/>
          </p:cNvSpPr>
          <p:nvPr/>
        </p:nvSpPr>
        <p:spPr bwMode="auto">
          <a:xfrm>
            <a:off x="3995738" y="4652963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folHlink"/>
                </a:solidFill>
                <a:latin typeface="Times New Roman" pitchFamily="18" charset="0"/>
              </a:rPr>
              <a:t>   </a:t>
            </a:r>
            <a:endParaRPr lang="ru-RU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16406" name="Picture 22" descr="2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563938" y="2997200"/>
            <a:ext cx="1800225" cy="1527175"/>
          </a:xfrm>
          <a:noFill/>
        </p:spPr>
      </p:pic>
      <p:pic>
        <p:nvPicPr>
          <p:cNvPr id="16409" name="Picture 25" descr="16"/>
          <p:cNvPicPr>
            <a:picLocks noChangeAspect="1" noChangeArrowheads="1"/>
          </p:cNvPicPr>
          <p:nvPr/>
        </p:nvPicPr>
        <p:blipFill>
          <a:blip r:embed="rId5" cstate="email">
            <a:lum bright="6000" contrast="20000"/>
          </a:blip>
          <a:srcRect/>
          <a:stretch>
            <a:fillRect/>
          </a:stretch>
        </p:blipFill>
        <p:spPr bwMode="auto">
          <a:xfrm>
            <a:off x="1331913" y="1341438"/>
            <a:ext cx="16367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1" name="Picture 27" descr="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91213" y="1341438"/>
            <a:ext cx="21717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Номер слайда 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C93A52-332F-4A48-AB32-5398C0BA5B4C}" type="slidenum">
              <a:rPr lang="ru-RU" smtClean="0"/>
              <a:pPr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1861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4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moz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620713"/>
            <a:ext cx="5040312" cy="390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9750" y="4652963"/>
            <a:ext cx="83534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употреблении наркотиков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 разлагаться печень, изменяют свою работу почки и вслед за ними начинают разрушаться все органы в организме,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делая употребляющего наркотики инвалидом на всю жизнь. </a:t>
            </a: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E0686C-4291-49B8-87F2-AC7824806876}" type="slidenum">
              <a:rPr lang="ru-RU" smtClean="0"/>
              <a:pPr/>
              <a:t>16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3531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5693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 - раб наркотика; ради него он пойдёт на любую низость и преступление, что рано или поздно приведёт его к смерти.  Даже одного приёма достаточно, чтобы стать "зависимым".</a:t>
            </a:r>
          </a:p>
        </p:txBody>
      </p:sp>
      <p:pic>
        <p:nvPicPr>
          <p:cNvPr id="40965" name="Picture 5" descr="12"/>
          <p:cNvPicPr>
            <a:picLocks noChangeAspect="1" noChangeArrowheads="1"/>
          </p:cNvPicPr>
          <p:nvPr/>
        </p:nvPicPr>
        <p:blipFill>
          <a:blip r:embed="rId2"/>
          <a:srcRect t="4849" b="4543"/>
          <a:stretch>
            <a:fillRect/>
          </a:stretch>
        </p:blipFill>
        <p:spPr bwMode="auto">
          <a:xfrm>
            <a:off x="323850" y="1989138"/>
            <a:ext cx="38195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6" descr="STOP_GRUGS[1]"/>
          <p:cNvPicPr>
            <a:picLocks noChangeAspect="1" noChangeArrowheads="1"/>
          </p:cNvPicPr>
          <p:nvPr/>
        </p:nvPicPr>
        <p:blipFill>
          <a:blip r:embed="rId3">
            <a:lum bright="30000" contrast="16000"/>
          </a:blip>
          <a:srcRect/>
          <a:stretch>
            <a:fillRect/>
          </a:stretch>
        </p:blipFill>
        <p:spPr bwMode="auto">
          <a:xfrm>
            <a:off x="4500563" y="1989138"/>
            <a:ext cx="439261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7C16DA-CA0A-4ADD-9518-360E126994D2}" type="slidenum">
              <a:rPr lang="ru-RU" smtClean="0"/>
              <a:pPr/>
              <a:t>17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593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508625" y="0"/>
            <a:ext cx="3313113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продолжительность жизни активного наркомана составляет 3 года. </a:t>
            </a:r>
          </a:p>
          <a:p>
            <a:pPr>
              <a:buFont typeface="Wingdings" pitchFamily="2" charset="2"/>
              <a:buChar char="q"/>
            </a:pP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Дети, рождённые от наркоманов, умирают очень быстро, доживая максимум до            4 месяцев. </a:t>
            </a:r>
          </a:p>
          <a:p>
            <a:pPr>
              <a:buFont typeface="Wingdings" pitchFamily="2" charset="2"/>
              <a:buChar char="q"/>
            </a:pP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 губит наше будущее поколение, наших детей, а значит, и будущее всей страны.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54836C-CBF0-4936-8478-022AA27B6952}" type="slidenum">
              <a:rPr lang="ru-RU" smtClean="0"/>
              <a:pPr/>
              <a:t>18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5401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3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урод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76250"/>
            <a:ext cx="32400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2751138" y="220663"/>
            <a:ext cx="5205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1979613" y="836613"/>
            <a:ext cx="66246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0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3257" name="WordArt 9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6048375" cy="5746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262" name="Picture 14" descr="misc3006_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4008" y="404018"/>
            <a:ext cx="4248472" cy="336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16200000"/>
            </a:camera>
            <a:lightRig rig="threePt" dir="t"/>
          </a:scene3d>
        </p:spPr>
      </p:pic>
      <p:pic>
        <p:nvPicPr>
          <p:cNvPr id="53263" name="Picture 15" descr="misc3001_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4213" y="4149725"/>
            <a:ext cx="36004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4" name="Picture 16" descr="55009824_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95850" y="4076700"/>
            <a:ext cx="42481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 Box 17"/>
          <p:cNvSpPr txBox="1">
            <a:spLocks noChangeArrowheads="1"/>
          </p:cNvSpPr>
          <p:nvPr/>
        </p:nvSpPr>
        <p:spPr bwMode="auto">
          <a:xfrm>
            <a:off x="2895600" y="3460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4335463" y="3244850"/>
            <a:ext cx="434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63" name="Text Box 20"/>
          <p:cNvSpPr txBox="1">
            <a:spLocks noChangeArrowheads="1"/>
          </p:cNvSpPr>
          <p:nvPr/>
        </p:nvSpPr>
        <p:spPr bwMode="auto">
          <a:xfrm>
            <a:off x="1979613" y="2108085"/>
            <a:ext cx="7345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3565" name="Номер слайда 1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CD95F2-58A0-4E81-B731-673DC8F93640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457200" y="404020"/>
            <a:ext cx="8229600" cy="5722144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SzPct val="130000"/>
              <a:buFont typeface="Wingdings" pitchFamily="2" charset="2"/>
              <a:buChar char="6"/>
              <a:defRPr/>
            </a:pPr>
            <a:endParaRPr lang="ru-RU" b="1" dirty="0" smtClean="0">
              <a:solidFill>
                <a:srgbClr val="FF9900"/>
              </a:solidFill>
            </a:endParaRPr>
          </a:p>
          <a:p>
            <a:pPr lvl="1">
              <a:buClr>
                <a:srgbClr val="FF3300"/>
              </a:buClr>
              <a:buSzPct val="130000"/>
              <a:buFont typeface="Wingdings" pitchFamily="2" charset="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6255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9" name="Picture 9" descr="nelomay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250825" y="404813"/>
            <a:ext cx="4079875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356100" y="1591280"/>
            <a:ext cx="47879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У кого есть здоровье,         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у того есть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надежда.</a:t>
            </a:r>
            <a:br>
              <a:rPr lang="ru-RU" sz="32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У кого есть надежда,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32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у того есть всё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0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Восточная  мудрость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432B72-53AA-442D-8C55-CBE060F2690A}" type="slidenum">
              <a:rPr lang="ru-RU" smtClean="0"/>
              <a:pPr/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8594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0" presetClass="entr" presetSubtype="0" decel="100000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612" y="980728"/>
            <a:ext cx="8194844" cy="453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F3300"/>
              </a:buClr>
              <a:buSzPct val="130000"/>
              <a:defRPr/>
            </a:pPr>
            <a:r>
              <a:rPr lang="ru-RU" sz="7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ПОМНИТЕ:</a:t>
            </a:r>
          </a:p>
          <a:p>
            <a:pPr marL="342900" lvl="0" indent="-342900">
              <a:spcBef>
                <a:spcPct val="20000"/>
              </a:spcBef>
              <a:buClr>
                <a:srgbClr val="FF3300"/>
              </a:buClr>
              <a:buSzPct val="130000"/>
              <a:buFont typeface="Wingdings" pitchFamily="2" charset="2"/>
              <a:buChar char="6"/>
              <a:defRPr/>
            </a:pPr>
            <a:endParaRPr lang="ru-RU" sz="3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F3300"/>
              </a:buClr>
              <a:buSzPct val="130000"/>
              <a:buFont typeface="Wingdings" pitchFamily="2" charset="2"/>
              <a:buChar char="6"/>
              <a:defRPr/>
            </a:pP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ЛЮБОЙ САМОЙ ТРУДНОЙ СИТУАЦИИ ЕСТЬ ВЫХОД.</a:t>
            </a:r>
          </a:p>
          <a:p>
            <a:pPr marL="342900" lvl="0" indent="-342900">
              <a:spcBef>
                <a:spcPct val="20000"/>
              </a:spcBef>
              <a:buClr>
                <a:srgbClr val="FF3300"/>
              </a:buClr>
              <a:buSzPct val="130000"/>
              <a:buFont typeface="Wingdings" pitchFamily="2" charset="2"/>
              <a:buChar char="6"/>
              <a:defRPr/>
            </a:pP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НАДО ТОЛЬКО ПЫТАТЬСЯ ЕГО НАЙТИ!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533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US\Deskto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620688"/>
            <a:ext cx="7560839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419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6" name="Picture 12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3638" y="1700213"/>
            <a:ext cx="392112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5" name="Picture 11" descr="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700213"/>
            <a:ext cx="38893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55650" y="1700213"/>
            <a:ext cx="7920038" cy="4608512"/>
            <a:chOff x="884" y="1253"/>
            <a:chExt cx="3959" cy="2721"/>
          </a:xfrm>
        </p:grpSpPr>
        <p:sp>
          <p:nvSpPr>
            <p:cNvPr id="5128" name="Oval 5"/>
            <p:cNvSpPr>
              <a:spLocks noChangeArrowheads="1"/>
            </p:cNvSpPr>
            <p:nvPr/>
          </p:nvSpPr>
          <p:spPr bwMode="auto">
            <a:xfrm>
              <a:off x="884" y="1253"/>
              <a:ext cx="3959" cy="2721"/>
            </a:xfrm>
            <a:prstGeom prst="ellipse">
              <a:avLst/>
            </a:prstGeom>
            <a:solidFill>
              <a:schemeClr val="folHlink">
                <a:alpha val="76862"/>
              </a:schemeClr>
            </a:solidFill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9" name="Text Box 6"/>
            <p:cNvSpPr txBox="1">
              <a:spLocks noChangeArrowheads="1"/>
            </p:cNvSpPr>
            <p:nvPr/>
          </p:nvSpPr>
          <p:spPr bwMode="auto">
            <a:xfrm>
              <a:off x="1202" y="1525"/>
              <a:ext cx="3175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2000" b="1">
                <a:solidFill>
                  <a:srgbClr val="003399"/>
                </a:solidFill>
                <a:latin typeface="Arial" charset="0"/>
              </a:endParaRPr>
            </a:p>
          </p:txBody>
        </p:sp>
      </p:grpSp>
      <p:sp>
        <p:nvSpPr>
          <p:cNvPr id="47111" name="WordArt 7"/>
          <p:cNvSpPr>
            <a:spLocks noChangeArrowheads="1" noChangeShapeType="1"/>
          </p:cNvSpPr>
          <p:nvPr/>
        </p:nvSpPr>
        <p:spPr bwMode="auto">
          <a:xfrm>
            <a:off x="395288" y="333375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НАРКОМАНИЯ - ЧТО ЭТО?</a:t>
            </a:r>
          </a:p>
        </p:txBody>
      </p:sp>
      <p:sp>
        <p:nvSpPr>
          <p:cNvPr id="5126" name="Rectangle 20"/>
          <p:cNvSpPr>
            <a:spLocks noChangeArrowheads="1"/>
          </p:cNvSpPr>
          <p:nvPr/>
        </p:nvSpPr>
        <p:spPr bwMode="auto">
          <a:xfrm>
            <a:off x="2071688" y="2357438"/>
            <a:ext cx="6048375" cy="23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известны еще в древности</a:t>
            </a:r>
          </a:p>
          <a:p>
            <a:pPr>
              <a:spcBef>
                <a:spcPct val="20000"/>
              </a:spcBef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(греч.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narke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сон, оцепенение, онемение,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mania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страсть, безумие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127" name="Номер слайда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ED2EAF-0088-4FDA-9D84-D43F47E24FEE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6313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8" y="4438650"/>
            <a:ext cx="4556125" cy="2419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folHlink"/>
                </a:solidFill>
                <a:latin typeface="Arial" charset="0"/>
              </a:rPr>
              <a:t>      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Шахтеры Боливии издавна получали часть жалованья не деньгами, а листьями растения, содержащего кокаин, которые жевали или курили. Вообще нет такого народа, который не употреблял бы в том или ином виде наркотические вещества. 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4817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ИСТОКИ  НАРКОМАНИИ</a:t>
            </a:r>
          </a:p>
        </p:txBody>
      </p:sp>
      <p:pic>
        <p:nvPicPr>
          <p:cNvPr id="13325" name="Picture 13" descr="coca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4356100" y="4581525"/>
            <a:ext cx="4392613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132138" y="1268413"/>
            <a:ext cx="6011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веществами, которые теперь называют наркотиками, человек познакомился давно. Древние египтяне готовили из мака снотворное. Они получали опиум и употребляли его, желая уснуть или приглушить боль.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203575" y="2852738"/>
            <a:ext cx="5940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Бедуины, отправляясь в дальний переход, запасались </a:t>
            </a:r>
            <a:r>
              <a:rPr lang="ru-RU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бангом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смолой, известной под названием марихуаны или гашиша. Смолу курили, желая снять психическую нагрузку, вызванную однообразным пейзажем пустыни.</a:t>
            </a:r>
          </a:p>
        </p:txBody>
      </p:sp>
      <p:pic>
        <p:nvPicPr>
          <p:cNvPr id="13331" name="Picture 19" descr="soc_25_1_big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3850" y="1700213"/>
            <a:ext cx="2692400" cy="2185987"/>
          </a:xfrm>
          <a:noFill/>
        </p:spPr>
      </p:pic>
      <p:sp>
        <p:nvSpPr>
          <p:cNvPr id="6152" name="Номер слайда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11830A-72E6-43C8-9069-2E47F77C2CE5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5151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/>
      <p:bldP spid="133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46075"/>
            <a:ext cx="8077200" cy="91281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4038600" cy="5106988"/>
          </a:xfrm>
        </p:spPr>
        <p:txBody>
          <a:bodyPr/>
          <a:lstStyle/>
          <a:p>
            <a:pPr eaLnBrk="1" hangingPunct="1">
              <a:defRPr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>
                  <a:snd r:embed="rId3" name="chimes.wav"/>
                </a:hlinkClick>
              </a:rPr>
              <a:t>Стимуляторы</a:t>
            </a:r>
          </a:p>
          <a:p>
            <a:pPr eaLnBrk="1" hangingPunct="1">
              <a:defRPr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>
                  <a:snd r:embed="rId3" name="chimes.wav"/>
                </a:hlinkClick>
              </a:rPr>
              <a:t>Галлюциногены</a:t>
            </a:r>
          </a:p>
          <a:p>
            <a:pPr eaLnBrk="1" hangingPunct="1">
              <a:defRPr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>
                  <a:snd r:embed="rId3" name="chimes.wav"/>
                </a:hlinkClick>
              </a:rPr>
              <a:t>Транквилизаторы</a:t>
            </a:r>
          </a:p>
          <a:p>
            <a:pPr eaLnBrk="1" hangingPunct="1">
              <a:defRPr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>
                  <a:snd r:embed="rId3" name="chimes.wav"/>
                </a:hlinkClick>
              </a:rPr>
              <a:t>Препараты конопли</a:t>
            </a:r>
          </a:p>
          <a:p>
            <a:pPr eaLnBrk="1" hangingPunct="1">
              <a:defRPr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>
                  <a:snd r:embed="rId3" name="chimes.wav"/>
                </a:hlinkClick>
              </a:rPr>
              <a:t>Опиаты</a:t>
            </a:r>
          </a:p>
          <a:p>
            <a:pPr eaLnBrk="1" hangingPunct="1">
              <a:defRPr/>
            </a:pP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>
                  <a:snd r:embed="rId3" name="chimes.wav"/>
                </a:hlinkClick>
              </a:rPr>
              <a:t>Ингаляты</a:t>
            </a: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" action="ppaction://noaction">
                <a:snd r:embed="rId3" name="chimes.wav"/>
              </a:hlinkClick>
            </a:endParaRPr>
          </a:p>
        </p:txBody>
      </p:sp>
      <p:sp>
        <p:nvSpPr>
          <p:cNvPr id="7172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7991475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группы наркотиков</a:t>
            </a:r>
          </a:p>
        </p:txBody>
      </p:sp>
      <p:pic>
        <p:nvPicPr>
          <p:cNvPr id="55301" name="Picture 5" descr="feuer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716463" y="1484313"/>
            <a:ext cx="4427537" cy="5373687"/>
          </a:xfrm>
          <a:noFill/>
        </p:spPr>
      </p:pic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644900" y="6181725"/>
            <a:ext cx="392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ru-RU" sz="3200" b="1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" action="ppaction://noaction">
                <a:snd r:embed="rId3" name="chimes.wav"/>
              </a:hlinkClick>
            </a:endParaRPr>
          </a:p>
        </p:txBody>
      </p:sp>
      <p:sp>
        <p:nvSpPr>
          <p:cNvPr id="7175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836FB5-3DE3-436B-BAE1-2A31220E5727}" type="slidenum">
              <a:rPr lang="ru-RU" smtClean="0"/>
              <a:pPr/>
              <a:t>5</a:t>
            </a:fld>
            <a:endParaRPr lang="ru-RU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3624752"/>
      </p:ext>
    </p:extLst>
  </p:cSld>
  <p:clrMapOvr>
    <a:masterClrMapping/>
  </p:clrMapOvr>
  <p:transition advClick="0" advTm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  <p:bldP spid="5530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472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группы опия (опий или опиум). Вызывают тяжелую, широко распространенную опийную наркоманию., конкретно –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героиноманию</a:t>
            </a:r>
            <a:r>
              <a:rPr lang="ru-RU" sz="2800" dirty="0" smtClean="0"/>
              <a:t>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ним относятся: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Опий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Героин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Морфин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Промедол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Маковая соломка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ru-RU" sz="2800" b="1" dirty="0" smtClean="0">
              <a:solidFill>
                <a:srgbClr val="A6F76F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</p:txBody>
      </p:sp>
      <p:sp>
        <p:nvSpPr>
          <p:cNvPr id="62468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81375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Опиаты</a:t>
            </a:r>
          </a:p>
        </p:txBody>
      </p:sp>
      <p:pic>
        <p:nvPicPr>
          <p:cNvPr id="62469" name="Picture 5" descr="magic_shroo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2924175"/>
            <a:ext cx="4932362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0508C4-7FBD-490F-96E6-56EB2EC21994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2872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624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                                  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                              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50825" y="2133600"/>
            <a:ext cx="4321175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ним относятся: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Кокаин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Эфедрин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</a:t>
            </a:r>
          </a:p>
          <a:p>
            <a:pPr>
              <a:spcBef>
                <a:spcPct val="50000"/>
              </a:spcBef>
            </a:pPr>
            <a:endParaRPr lang="ru-RU" sz="2800" b="1" dirty="0">
              <a:solidFill>
                <a:srgbClr val="00FF00"/>
              </a:solidFill>
            </a:endParaRPr>
          </a:p>
        </p:txBody>
      </p:sp>
      <p:sp>
        <p:nvSpPr>
          <p:cNvPr id="54285" name="WordArt 13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85328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Стимуляторы  </a:t>
            </a:r>
          </a:p>
        </p:txBody>
      </p:sp>
      <p:pic>
        <p:nvPicPr>
          <p:cNvPr id="54287" name="Picture 15" descr="cannabis_pos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2105025"/>
            <a:ext cx="4427537" cy="4752975"/>
          </a:xfrm>
          <a:noFill/>
        </p:spPr>
      </p:pic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47675" y="1085850"/>
            <a:ext cx="8012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Вещества, стимулирующие центральную нервную систему</a:t>
            </a:r>
          </a:p>
        </p:txBody>
      </p:sp>
      <p:sp>
        <p:nvSpPr>
          <p:cNvPr id="8200" name="Номер слайда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627160-5842-4C1F-8CA0-795F8EC71180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2224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5" grpId="0"/>
      <p:bldP spid="542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Наркотики, вызывающие зрительные и слуховые обманы (галлюцинации)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ним относятся: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ЛСД-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мескалин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Экстази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Димедрол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грибы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Мускатный орех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</p:txBody>
      </p:sp>
      <p:sp>
        <p:nvSpPr>
          <p:cNvPr id="60420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188913"/>
            <a:ext cx="813752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65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Галлюциногены</a:t>
            </a:r>
          </a:p>
        </p:txBody>
      </p:sp>
      <p:pic>
        <p:nvPicPr>
          <p:cNvPr id="60421" name="Picture 5" descr="FluorescenceIII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1989138"/>
            <a:ext cx="4427537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29FA2C-C44E-4B31-B531-9EA8E556D51E}" type="slidenum">
              <a:rPr lang="ru-RU" smtClean="0"/>
              <a:pPr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5008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 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518525" cy="5689600"/>
          </a:xfrm>
        </p:spPr>
        <p:txBody>
          <a:bodyPr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Вещества, которые вводят в организм через дыхательные пути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ним относятся: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Бензин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Растворители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Клей «Момент»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Эфир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Хлорэтил и другие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69636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813593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 err="1" smtClean="0">
                <a:ln w="9525"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Ингаляты</a:t>
            </a:r>
            <a:r>
              <a:rPr lang="ru-RU" sz="36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 </a:t>
            </a:r>
            <a:endParaRPr lang="ru-RU" sz="3600" kern="1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pic>
        <p:nvPicPr>
          <p:cNvPr id="69637" name="Picture 5" descr="момент_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2133600"/>
            <a:ext cx="47164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80A97B-F234-41F8-A432-C40E8463A19C}" type="slidenum">
              <a:rPr lang="ru-RU" smtClean="0"/>
              <a:pPr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540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1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10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7|2.5|1.9|1.8|1.7|1.5|1.6|2.5|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645</Words>
  <Application>Microsoft Office PowerPoint</Application>
  <PresentationFormat>Экран (4:3)</PresentationFormat>
  <Paragraphs>129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                                                </vt:lpstr>
      <vt:lpstr>Презентация PowerPoint</vt:lpstr>
      <vt:lpstr>Презентация PowerPoint</vt:lpstr>
      <vt:lpstr>Презентация PowerPoint</vt:lpstr>
      <vt:lpstr> </vt:lpstr>
      <vt:lpstr>                                            </vt:lpstr>
      <vt:lpstr>                                             </vt:lpstr>
      <vt:lpstr>                                              </vt:lpstr>
      <vt:lpstr>                                                </vt:lpstr>
      <vt:lpstr>                                                    </vt:lpstr>
      <vt:lpstr>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</dc:title>
  <dc:creator>user</dc:creator>
  <cp:lastModifiedBy>user</cp:lastModifiedBy>
  <cp:revision>11</cp:revision>
  <dcterms:created xsi:type="dcterms:W3CDTF">2014-02-22T11:55:57Z</dcterms:created>
  <dcterms:modified xsi:type="dcterms:W3CDTF">2014-02-25T16:04:57Z</dcterms:modified>
</cp:coreProperties>
</file>