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2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3C605F"/>
    <a:srgbClr val="85BA68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F7FC51-1991-4E7A-B198-55B54019AB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00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215C8-5D01-4C40-A1F9-5305E557D4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592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C745D-0443-418D-8F60-807F835B6BA2}" type="slidenum">
              <a:rPr lang="ru-RU"/>
              <a:pPr/>
              <a:t>1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E31A48-800E-4BAF-8FB5-9F55A94D84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F62B0-8041-4685-9EB6-E0D347CD27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B261-119A-4434-9F3F-A59632DA13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66506-009F-4282-BB83-8CFD3AB61C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AAB0-CB93-46EF-8948-F71DF90F73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77A3F-25F2-4BBE-B03D-ADB196E3DD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D208B-267A-478E-9050-E7ED611702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608D-3AC8-421D-9BB5-9B9C82850D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FED4-A3E9-443F-81F2-0BEE59550B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BE139-043E-4EF4-B8C1-0B2E0461A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B95AF-79A1-47FF-8FEB-1658D1B8E6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295400"/>
            <a:ext cx="7391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9776C2-26E7-4C6B-A11F-38D4643C1C0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_rt_PJKq4uKs/S1O-3f7KoYI/AAAAAAAAA6w/hnhQLwtFByE/s1600-h/%D0%A0%D0%BE%D0%BC%D0%B0%D1%88%D0%BA%D0%B0+%D0%B2%D0%BE%D0%BF%D1%80%D0%BE%D1%81%D0%BE%D0%B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1.bp.blogspot.com/_rt_PJKq4uKs/S1O-3f7KoYI/AAAAAAAAA6w/hnhQLwtFByE/s200/%D0%A0%D0%BE%D0%BC%D0%B0%D1%88%D0%BA%D0%B0+%D0%B2%D0%BE%D0%BF%D1%80%D0%BE%D1%81%D0%BE%D0%B2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290" y="0"/>
            <a:ext cx="7215238" cy="4557734"/>
          </a:xfrm>
        </p:spPr>
        <p:txBody>
          <a:bodyPr/>
          <a:lstStyle/>
          <a:p>
            <a:pPr algn="ctr"/>
            <a:r>
              <a:rPr lang="ru-RU" dirty="0" smtClean="0"/>
              <a:t>Мастер-класс </a:t>
            </a:r>
            <a:r>
              <a:rPr lang="ru-RU" dirty="0" smtClean="0"/>
              <a:t>«Использование приемов технологии РКМ на уроках биологии»</a:t>
            </a:r>
            <a:endParaRPr lang="nl-NL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4429132"/>
            <a:ext cx="7924800" cy="1385908"/>
          </a:xfrm>
        </p:spPr>
        <p:txBody>
          <a:bodyPr/>
          <a:lstStyle/>
          <a:p>
            <a:r>
              <a:rPr lang="ru-RU" sz="2800" dirty="0" smtClean="0"/>
              <a:t>Учитель биологии </a:t>
            </a:r>
            <a:r>
              <a:rPr lang="ru-RU" sz="2800" dirty="0" smtClean="0"/>
              <a:t>МОУ СОШ №23,</a:t>
            </a:r>
          </a:p>
          <a:p>
            <a:r>
              <a:rPr lang="ru-RU" sz="2800" dirty="0" smtClean="0"/>
              <a:t> г. Комсомольск-на-Амуре : </a:t>
            </a:r>
            <a:r>
              <a:rPr lang="ru-RU" sz="2800" dirty="0" smtClean="0"/>
              <a:t>Пахмутова О.А.</a:t>
            </a:r>
            <a:endParaRPr lang="nl-N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ИНСЕРТ - прием маркировки текста.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Учащимся предлагается система маркировки текста, включающая следующие значки </a:t>
            </a:r>
          </a:p>
          <a:p>
            <a:pPr>
              <a:buNone/>
            </a:pPr>
            <a:r>
              <a:rPr lang="ru-RU" sz="2400" dirty="0" smtClean="0"/>
              <a:t> «+»-знак «плюс» обозначает новую для ученика информацию</a:t>
            </a:r>
          </a:p>
          <a:p>
            <a:pPr>
              <a:buNone/>
            </a:pPr>
            <a:r>
              <a:rPr lang="ru-RU" sz="2400" dirty="0" smtClean="0"/>
              <a:t> «-»-знак «минус» ставится в том случае, если прочитанное противоречит тому, что он уже знал</a:t>
            </a:r>
          </a:p>
          <a:p>
            <a:pPr>
              <a:buNone/>
            </a:pPr>
            <a:r>
              <a:rPr lang="ru-RU" sz="2400" dirty="0" smtClean="0"/>
              <a:t> «?»-знак «вопроса» обозначает непонятную информацию</a:t>
            </a:r>
          </a:p>
          <a:p>
            <a:pPr>
              <a:buNone/>
            </a:pPr>
            <a:r>
              <a:rPr lang="ru-RU" sz="2400" dirty="0" smtClean="0"/>
              <a:t> « ͮ »-«галочка» ставится на полях тогда, когда то, что читает ученик, соответствует тому, что он уже знает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«Чтение со стопами»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 делится на мелкие части для более детального обсуждения содержания. После прочтения последовательно каждой части текста по указанию учителя делается остановка «стоп» и учащиеся отвечают на вопросы.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Инициирующим компонентом обсуждения являются вопросы учителя. Возможные вопросы: Какова главная мысль этой части текста? Что было в этой части для вас новое? Как вы озаглавите эту часть текста?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Составление аналитических схем, кластеров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Овладению материалом способствует также представление информации в виде схем или выделение в ней иерархических связей, главного и второстепенного. Принцип составления таких схем заключается в следующем: целое условно делится на части, имеющие различное строение и значение.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33724" t="54283" r="9852" b="9259"/>
          <a:stretch>
            <a:fillRect/>
          </a:stretch>
        </p:blipFill>
        <p:spPr bwMode="auto">
          <a:xfrm>
            <a:off x="1643042" y="3000372"/>
            <a:ext cx="7143800" cy="313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8905875" cy="852470"/>
          </a:xfrm>
        </p:spPr>
        <p:txBody>
          <a:bodyPr/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«Толстые и тонкие вопросы»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29718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642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«Толстые» вопросы</a:t>
                      </a:r>
                      <a:endParaRPr lang="ru-RU" sz="3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«Тонкие» вопросы</a:t>
                      </a:r>
                      <a:endParaRPr lang="ru-RU" sz="3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0" marB="0"/>
                </a:tc>
              </a:tr>
              <a:tr h="464394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эту графу мы записываем те вопросы, на которые предполагается развернутый, «долгий», обстоятельный ответ. Например, «Какова связь между временем года и поведением человека?»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Начинаются со слов: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чем различие?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Что, если….?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Какой вывод?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Каковы аргументы?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Чем можно доказать?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Каковы последствия?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эту графу мы записываем вопросы, на которые предполагается однозначный, «фактический» ответ. Например, «который сейчас час?».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Начинаются со слов: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Кто?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Верно ли?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Согласны ли вы?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Будет ли?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Ромашка </a:t>
            </a:r>
            <a:r>
              <a:rPr lang="ru-RU" sz="3200" dirty="0" err="1" smtClean="0"/>
              <a:t>Блума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86672" cy="5481654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Простые вопросы —  отвечая на которые, нужно назвать какие-то факты, вспомнить и воспроизвести определенную информацию: "Что?", "Когда?", "Где?", "Как?".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Уточняющие вопросы-  "То есть ты говоришь, что…?", "Если я правильно понял, то …?", "Я могу ошибаться, но, по-моему, вы сказали о …?".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Объясняющие вопросы. Обычно начинаются со слова "Почему?" и направлены на установление причинно-следственных связей. "Почему листья на деревьях осенью желтеют?"..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Творческие вопросы- содержат частицу "бы", элементы условности, предположения, прогноза: "Что изменилось бы ...", "Что будет, если ...?", "Как вы думаете, как будет развиваться сюжет в рассказе после...?".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Оценочные вопросы.  Вопросы направлены на выяснение критериев оценки тех или иных событий, явлений, фактов. "Почему что-то хорошо, а что-то плохо?", "Чем водоросли отличаются от мхов?" и т.д.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Практические вопросы- вопросы направлены на установление взаимосвязи между теорией и практикой: "Как можно применить ...?", Что можно сделать из ...?", "Где вы в обычной жизни можете наблюдать ...?"</a:t>
            </a:r>
          </a:p>
        </p:txBody>
      </p:sp>
      <p:pic>
        <p:nvPicPr>
          <p:cNvPr id="4" name="Содержимое 3" descr="http://1.bp.blogspot.com/_rt_PJKq4uKs/S1O-3f7KoYI/AAAAAAAAA6w/hnhQLwtFByE/s200/%D0%A0%D0%BE%D0%BC%D0%B0%D1%88%D0%BA%D0%B0+%D0%B2%D0%BE%D0%BF%D1%80%D0%BE%D1%81%D0%BE%D0%B2.jpg">
            <a:hlinkClick r:id="rId2"/>
          </p:cNvPr>
          <p:cNvPicPr>
            <a:picLocks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71670" y="0"/>
            <a:ext cx="1500166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6200"/>
            <a:ext cx="8334403" cy="1066800"/>
          </a:xfrm>
        </p:spPr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Использование приема группировки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предлагается ряд понятий, которые необходимо сгруппировать , объединив по общим признакам  по следующему алгоритму: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сравнить понятия;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выделить общие признаки;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сгруппировать.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СИНКВЕЙН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00108"/>
            <a:ext cx="7786710" cy="555309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переводе с французского слово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означает стихотворение, состоящее из пяти строк.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Правила написания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строчке записывается одно слово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существительное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и есть 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строчке пишутся два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прилагательных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раскрывающих тему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третьей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строчке записываются три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глагола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описывающих действия, относящиеся к теме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четвертой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строчке размещается целая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фраза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предложение, состоящее из нескольких слов, с помощью которого учащийся характеризует тему в целом, высказывает свое отношение к теме. Таким предложением может быть крылатое выражение, цитата, пословица или составленная самим учащимся фраза в контексте с темой.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     Пятая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строчка – это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слово-резюме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которое дает новую интерпретацию темы,  выражает личное отношение учащегося к теме.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Свиной цепень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Лентовидный, гермафродитный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Присасывается, развивается, размножается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Вооружен и очень опасен!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паразит</a:t>
            </a:r>
          </a:p>
          <a:p>
            <a:pPr algn="ctr">
              <a:buNone/>
            </a:pP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405709" cy="78583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Как работать с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синквейнами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нового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краткого рассказа по готовому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использованием  слов и фраз, входящих в состав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Коррекция и совершенствование готового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Анализ неполного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указания темы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определение названия темы этого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6200"/>
            <a:ext cx="8334403" cy="1066800"/>
          </a:xfrm>
        </p:spPr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Шесть шляп критического мышления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95400"/>
            <a:ext cx="7558110" cy="5562600"/>
          </a:xfrm>
        </p:spPr>
        <p:txBody>
          <a:bodyPr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Белая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Белый цвет наводит на мысль о бумаге. В этом режиме мы сосредоточены на той информации, которой располагаем или которая необходима для принятия решения: только факты и цифры.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Чёрная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Чёрный цвет мрачный, зловещий, словом – недобрый. Чёрная шляпа покрывает собой всё дурное – то, что страшится людских глаз. Чёрная шляпа – это режим критики и оценки, она указывает на недостатки и риски.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Жёлтая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Жёлтый цвет солнечный, жизнеутверждающий. Жёлтая шляпа полна оптимизма, под ней живёт надежда и позитивное мышление. Под жёлтой шляпой мы стараемся найти достоинства и преимущества, перспективы и возможные выигрыши, выявить скрытые ресурсы.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Красная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Красный цвет символизирует гнев, ярость и внутреннее напряжение. Красная шляпа связана с эмоциями, интуицией, чувствами и  предчувствиями. Здесь не нужно ничего обосновывать. Ваши чувства существуют, и красная шляпа даёт возможность вам их изложить.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Зелёная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Зеленый цвет напоминает о растениях, росте, энергии, жизни. Зеленая шляпа - это режим творчества, генерации идей, нестандартных подходов и альтернативных точек зрения.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Синяя шляпа.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Это режим наблюдения за самим процессом мышления. Используется в начале обсуждений, чтобы поставить задачу мышления и решить, чего мы хотим достичь в результате. Это режим наблюдения за самим процессом мышления и управления им (формулировка целей, подведение итогов и т. п.).</a:t>
            </a:r>
          </a:p>
          <a:p>
            <a:endParaRPr lang="ru-RU" sz="1400" dirty="0"/>
          </a:p>
        </p:txBody>
      </p:sp>
      <p:pic>
        <p:nvPicPr>
          <p:cNvPr id="4" name="Picture 3" descr="L:\Внеклассное\1206576685673534961rygle_Hat_Outline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16" y="1285860"/>
            <a:ext cx="1045401" cy="714380"/>
          </a:xfrm>
          <a:prstGeom prst="rect">
            <a:avLst/>
          </a:prstGeom>
          <a:noFill/>
        </p:spPr>
      </p:pic>
      <p:pic>
        <p:nvPicPr>
          <p:cNvPr id="5" name="Picture 7" descr="L:\Внеклассное\Копия (5) 1206576685673534961rygle_Hat_Outline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616" y="2071678"/>
            <a:ext cx="940890" cy="642942"/>
          </a:xfrm>
          <a:prstGeom prst="rect">
            <a:avLst/>
          </a:prstGeom>
          <a:noFill/>
        </p:spPr>
      </p:pic>
      <p:pic>
        <p:nvPicPr>
          <p:cNvPr id="6" name="Picture 2" descr="L:\Внеклассное\Копия 1206576685673534961rygle_Hat_Outline.svg.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14620"/>
            <a:ext cx="94089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L:\Внеклассное\Копия (2) 1206576685673534961rygle_Hat_Outline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429000"/>
            <a:ext cx="874680" cy="714380"/>
          </a:xfrm>
          <a:prstGeom prst="rect">
            <a:avLst/>
          </a:prstGeom>
          <a:noFill/>
        </p:spPr>
      </p:pic>
      <p:pic>
        <p:nvPicPr>
          <p:cNvPr id="8" name="Picture 5" descr="L:\Внеклассное\Копия (3) 1206576685673534961rygle_Hat_Outline.svg.me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143380"/>
            <a:ext cx="907785" cy="714380"/>
          </a:xfrm>
          <a:prstGeom prst="rect">
            <a:avLst/>
          </a:prstGeom>
          <a:noFill/>
        </p:spPr>
      </p:pic>
      <p:pic>
        <p:nvPicPr>
          <p:cNvPr id="9" name="Picture 6" descr="L:\Внеклассное\Копия (4) 1206576685673534961rygle_Hat_Outline.svg.med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4929198"/>
            <a:ext cx="1012328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«Критическое мышление» представляет собой проверку предложенных решений с целью определения области их возможного применения</a:t>
            </a:r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«Думать критически означает проявлять любознательность и использовать исследовательские методы: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ставить перед собой вопросы осуществлять планомерный поиск ответов»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Критическое мышление предполагает вежливый скептицизм, сомнение в общепринятых истинах, постоянный вопрос: «А что, если?..»</a:t>
            </a:r>
            <a:endParaRPr lang="ru-RU" sz="2400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Линдсей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К.Хайлл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Р. Томпсон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6200"/>
            <a:ext cx="8405841" cy="1066800"/>
          </a:xfrm>
        </p:spPr>
        <p:txBody>
          <a:bodyPr/>
          <a:lstStyle/>
          <a:p>
            <a:r>
              <a:rPr lang="ru-RU" sz="2800" i="1" dirty="0" smtClean="0"/>
              <a:t>Внеклассное мероприятие на тему:</a:t>
            </a:r>
            <a:br>
              <a:rPr lang="ru-RU" sz="2800" i="1" dirty="0" smtClean="0"/>
            </a:br>
            <a:r>
              <a:rPr lang="ru-RU" sz="2800" i="1" dirty="0" smtClean="0"/>
              <a:t> «СПИД – пандемия 21 века?» по методу шести шляп мышления Эдварда де </a:t>
            </a:r>
            <a:r>
              <a:rPr lang="ru-RU" sz="2800" i="1" dirty="0" err="1" smtClean="0"/>
              <a:t>Боно</a:t>
            </a:r>
            <a:endParaRPr lang="ru-RU" sz="2800" i="1" dirty="0"/>
          </a:p>
        </p:txBody>
      </p:sp>
      <p:pic>
        <p:nvPicPr>
          <p:cNvPr id="5" name="Picture 2" descr="L:\Новая папка\школа\IMG_6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78" r="24646"/>
          <a:stretch>
            <a:fillRect/>
          </a:stretch>
        </p:blipFill>
        <p:spPr bwMode="auto">
          <a:xfrm>
            <a:off x="1357290" y="1357298"/>
            <a:ext cx="3043238" cy="286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:\Новая папка\школа\IMG_69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076"/>
          <a:stretch>
            <a:fillRect/>
          </a:stretch>
        </p:blipFill>
        <p:spPr bwMode="auto">
          <a:xfrm>
            <a:off x="5572132" y="1357298"/>
            <a:ext cx="300036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:\Новая папка\школа\IMG_691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643174" y="3929066"/>
            <a:ext cx="3553604" cy="265435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Технология </a:t>
            </a:r>
            <a:r>
              <a:rPr lang="ru-RU" b="1" dirty="0" smtClean="0"/>
              <a:t>РКМЧП </a:t>
            </a:r>
            <a:r>
              <a:rPr lang="ru-RU" i="1" dirty="0" smtClean="0"/>
              <a:t>является личностно-ориентированной и открыта для решения широкого спектра задач в образовательной сфере: развития качеств гражданина открытого общества, включенного в межкультурное взаимодействие, воспитание базовых навыков человека открытого  информационного пространства.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модель технологии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ВЫЗОВ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актуализация и обобщение имеющихся у учащегося знаний по данной теме;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пробуждение интереса к изучаемой теме;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обнаружение и осознание недостаточности наличных знаний: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побуждение ученика к активной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7334271" cy="357206"/>
          </a:xfrm>
        </p:spPr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ОСМЫСЛЕНИЕ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активное получение новой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осмысление новой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соотнесение новой информации с собственными знаниями;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Поддержание активности, интереса и инерции движения, созданной во время вызова</a:t>
            </a:r>
            <a:endParaRPr lang="ru-RU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14356"/>
            <a:ext cx="7415234" cy="47768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целостное осмысление, присвоение и обобщение полученной информации;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выработка собственного отношения к изучаемому материалу;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выявление еще непознанного;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анализ процесса изучения материала, собственных мыслительных операций;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поиск тем и проблем для дальнейшей работы («новый вызов»).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Технологические приемы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Прием “Корзина идей, понятий, имен»</a:t>
            </a:r>
            <a:endParaRPr lang="ru-RU" sz="1600" dirty="0" smtClean="0"/>
          </a:p>
          <a:p>
            <a:pPr lvl="0">
              <a:lnSpc>
                <a:spcPct val="150000"/>
              </a:lnSpc>
            </a:pPr>
            <a:r>
              <a:rPr lang="ru-RU" sz="1600" dirty="0" smtClean="0"/>
              <a:t>Задается прямой вопрос о том, что известно ученикам по той или иной проблеме. 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/>
              <a:t>1)  Каждый ученик вспоминает и записывает в тетради все, что знает по той или иной проблеме (строго индивидуальная работа, продолжительность 1-2 минуты). 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/>
              <a:t>2)  Обмен информацией в парах или группах. Ученики делятся друг с другом известным знанием (групповая работа). Время на обсуждение не более 3 минут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/>
              <a:t>3) Каждая группа по кругу называет какое-то одно сведение или факт, при этом не повторяя ранее сказанного (составляется список идей). 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/>
              <a:t>4) Все сведения кратко в виде тезисов записываются учителем в “корзинке” идей.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Трехчастный дневник (З-Х-У)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Учитель предлагает разделить доску на три колонки, озаглавленные: «знаю», «хочу знать», «узнал». Учащиеся воспроизводят в тетрадях такую же таблицу.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2" y="4500570"/>
          <a:ext cx="671517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90"/>
                <a:gridCol w="2238390"/>
                <a:gridCol w="2238390"/>
              </a:tblGrid>
              <a:tr h="7811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хочу </a:t>
                      </a: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знать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Двухчастный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дневник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 </a:t>
            </a:r>
            <a:r>
              <a:rPr lang="ru-RU" sz="2000" dirty="0" err="1" smtClean="0"/>
              <a:t>Двухчастный</a:t>
            </a:r>
            <a:r>
              <a:rPr lang="ru-RU" sz="2000" dirty="0" smtClean="0"/>
              <a:t> дневник дает возможность учащимся лучше усвоить прочитанный материал. Для этого страницу делят пополам, слева записывают, какая часть текста произвела наибольшее впечатление. С правой стороны они должны дать комментарий: что заставило их записать именно эту цитату? Какие мысли она у них вызвала? Читая текст, учащиеся должны время от времени останавливаться и делать пометки в своем двойном дневнике.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4286256"/>
          <a:ext cx="71438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35990">
                <a:tc>
                  <a:txBody>
                    <a:bodyPr/>
                    <a:lstStyle/>
                    <a:p>
                      <a:pPr indent="304800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</a:rPr>
                        <a:t>Какая часть текста произвела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</a:rPr>
                        <a:t>  впечатление</a:t>
                      </a: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</a:rPr>
                        <a:t>? (цитата)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</a:rPr>
                        <a:t>Комментарии (почему?)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“Написание эссе”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Эссе (лат. «опыт») – размышления в письменной форме, отражающие мнение автора, его точку зрения, согласующиеся с его опытом. Объем мини-эссе - от половины до полтора страниц. От традиционного сочинения отличается большей свободой и меньшим объемом. Суть этого метода не только в том, чтобы выразить свои мысли в письменной форме, но и поделиться своим мнением с другими, выслушать чужую точку зрения. Детям (да и не только им) не всегда легко выразить свое мнение в развернутом, логичном виде сразу, – читая свои записи это сделать проще.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40834">
  <a:themeElements>
    <a:clrScheme name="Тема Office 1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77B89"/>
      </a:hlink>
      <a:folHlink>
        <a:srgbClr val="1A4E54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01140834</Template>
  <TotalTime>82</TotalTime>
  <Words>1525</Words>
  <Application>Microsoft Office PowerPoint</Application>
  <PresentationFormat>Экран (4:3)</PresentationFormat>
  <Paragraphs>113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01140834</vt:lpstr>
      <vt:lpstr>Мастер-класс «Использование приемов технологии РКМ на уроках биологии»</vt:lpstr>
      <vt:lpstr>Слайд 2</vt:lpstr>
      <vt:lpstr>модель технологии</vt:lpstr>
      <vt:lpstr>ОСМЫСЛЕНИЕ   </vt:lpstr>
      <vt:lpstr>РЕФЛЕКСИЯ</vt:lpstr>
      <vt:lpstr>Технологические приемы</vt:lpstr>
      <vt:lpstr>Трехчастный дневник (З-Х-У)</vt:lpstr>
      <vt:lpstr>Двухчастный дневник</vt:lpstr>
      <vt:lpstr>“Написание эссе”</vt:lpstr>
      <vt:lpstr>ИНСЕРТ - прием маркировки текста.</vt:lpstr>
      <vt:lpstr>«Чтение со стопами»</vt:lpstr>
      <vt:lpstr>Составление аналитических схем, кластеров</vt:lpstr>
      <vt:lpstr>«Толстые и тонкие вопросы»</vt:lpstr>
      <vt:lpstr>Ромашка Блума</vt:lpstr>
      <vt:lpstr>Использование приема группировки</vt:lpstr>
      <vt:lpstr> СИНКВЕЙН </vt:lpstr>
      <vt:lpstr>Слайд 17</vt:lpstr>
      <vt:lpstr>Как работать с синквейнами. </vt:lpstr>
      <vt:lpstr>Шесть шляп критического мышления</vt:lpstr>
      <vt:lpstr>Внеклассное мероприятие на тему:  «СПИД – пандемия 21 века?» по методу шести шляп мышления Эдварда де Боно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«Развитие критического мышления через чтение и письмо»</dc:title>
  <dc:creator>База</dc:creator>
  <cp:lastModifiedBy>База</cp:lastModifiedBy>
  <cp:revision>11</cp:revision>
  <dcterms:created xsi:type="dcterms:W3CDTF">2012-11-29T10:34:55Z</dcterms:created>
  <dcterms:modified xsi:type="dcterms:W3CDTF">2014-02-26T12:16:51Z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TC011408341049</vt:lpwstr>
  </property>
</Properties>
</file>