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6" r:id="rId6"/>
    <p:sldId id="277" r:id="rId7"/>
    <p:sldId id="273" r:id="rId8"/>
    <p:sldId id="272" r:id="rId9"/>
    <p:sldId id="261" r:id="rId10"/>
    <p:sldId id="287" r:id="rId11"/>
    <p:sldId id="283" r:id="rId12"/>
    <p:sldId id="292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2" autoAdjust="0"/>
  </p:normalViewPr>
  <p:slideViewPr>
    <p:cSldViewPr>
      <p:cViewPr varScale="1">
        <p:scale>
          <a:sx n="77" d="100"/>
          <a:sy n="77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E6C7-5F8E-4D20-9A03-2921E299C307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E393-C47D-4816-93B7-1B05F48D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BE75-C38B-4781-88D5-F2F60B39EDFE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F78E-9E10-4309-AA2A-7B9719B8AF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29066"/>
            <a:ext cx="4427984" cy="1876198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АНО «Прогимназия №14»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4780" y="3349602"/>
            <a:ext cx="4417700" cy="331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DCIM\101MSDCF\DSC023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92488" cy="324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716016" y="452136"/>
            <a:ext cx="41044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Математики в Республике  Татарстан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Логико-математическое развитие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младших дошкольников в самостоятельной 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DSC024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32656"/>
            <a:ext cx="4097957" cy="3072929"/>
          </a:xfrm>
          <a:prstGeom prst="rect">
            <a:avLst/>
          </a:prstGeom>
        </p:spPr>
      </p:pic>
      <p:pic>
        <p:nvPicPr>
          <p:cNvPr id="4" name="Содержимое 3" descr="DSC024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332656"/>
            <a:ext cx="4119384" cy="3088997"/>
          </a:xfrm>
          <a:prstGeom prst="rect">
            <a:avLst/>
          </a:prstGeom>
        </p:spPr>
      </p:pic>
      <p:pic>
        <p:nvPicPr>
          <p:cNvPr id="6" name="Содержимое 3" descr="DSC0243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7973" y="3573016"/>
            <a:ext cx="4129183" cy="3096344"/>
          </a:xfrm>
          <a:prstGeom prst="rect">
            <a:avLst/>
          </a:prstGeom>
        </p:spPr>
      </p:pic>
      <p:pic>
        <p:nvPicPr>
          <p:cNvPr id="8" name="Рисунок 1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575466"/>
            <a:ext cx="4104456" cy="30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Содержимое 3" descr="DSC02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32656"/>
            <a:ext cx="4602013" cy="3450905"/>
          </a:xfrm>
        </p:spPr>
      </p:pic>
      <p:pic>
        <p:nvPicPr>
          <p:cNvPr id="3" name="Содержимое 3" descr="DSC024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3249978"/>
            <a:ext cx="4811539" cy="3608022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80" y="3714752"/>
            <a:ext cx="38575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2066" y="57148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Выше - ниже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Длиннее - короче;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Толще - тоньше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14298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Длиннее - короче;</a:t>
            </a:r>
          </a:p>
          <a:p>
            <a:pPr marL="457200" indent="-457200"/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Толще - тоньше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C:\Documents and Settings\Администратор\Local Settings\Temporary Internet Files\Content.IE5\X5IUX1FX\MM900041036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463" y="701675"/>
            <a:ext cx="1619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C:\Documents and Settings\Администратор\Local Settings\Temporary Internet Files\Content.IE5\4P39XODA\MM90028364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036888"/>
            <a:ext cx="95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C:\Documents and Settings\Администратор\Local Settings\Temporary Internet Files\Content.IE5\MEFS2R25\MM90004104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868863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C:\Documents and Settings\Администратор\Local Settings\Temporary Internet Files\Content.IE5\4P39XODA\MC90044202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8688" y="260350"/>
            <a:ext cx="1844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9296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Без игры нет, и не может быть полноценного умственного развития. </a:t>
            </a:r>
          </a:p>
          <a:p>
            <a:pPr algn="ctr"/>
            <a:r>
              <a:rPr lang="ru-RU" sz="3200" b="1" dirty="0" smtClean="0"/>
              <a:t>Игра – это огромное светлое окно, через которое в духовный мир ребёнка вливается живительный поток представлений, понятий.</a:t>
            </a:r>
          </a:p>
          <a:p>
            <a:pPr algn="ctr"/>
            <a:r>
              <a:rPr lang="ru-RU" sz="3200" b="1" dirty="0" smtClean="0"/>
              <a:t> Игра – это искра зажигающая огонёк пытливости и любознательности.</a:t>
            </a:r>
          </a:p>
          <a:p>
            <a:pPr algn="ctr"/>
            <a:r>
              <a:rPr lang="ru-RU" sz="2800" b="1" dirty="0" smtClean="0"/>
              <a:t> 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В. А. Сухомлинский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142984"/>
            <a:ext cx="4286280" cy="1071570"/>
          </a:xfrm>
        </p:spPr>
        <p:txBody>
          <a:bodyPr>
            <a:noAutofit/>
          </a:bodyPr>
          <a:lstStyle/>
          <a:p>
            <a:pPr algn="just" fontAlgn="base"/>
            <a:r>
              <a:rPr lang="ru-RU" sz="1600" b="1" cap="all" dirty="0"/>
              <a:t/>
            </a:r>
            <a:br>
              <a:rPr lang="ru-RU" sz="1600" b="1" cap="all" dirty="0"/>
            </a:br>
            <a:r>
              <a:rPr lang="ru-RU" sz="1800" dirty="0" smtClean="0">
                <a:solidFill>
                  <a:srgbClr val="002060"/>
                </a:solidFill>
              </a:rPr>
              <a:t>Предложите </a:t>
            </a:r>
            <a:r>
              <a:rPr lang="ru-RU" sz="1800" dirty="0">
                <a:solidFill>
                  <a:srgbClr val="002060"/>
                </a:solidFill>
              </a:rPr>
              <a:t>ребенку шнурок или кусок толстой нити и покажите, как обернуть его вокруг пуговиц, чтобы получилась </a:t>
            </a:r>
            <a:r>
              <a:rPr lang="ru-RU" sz="1800" dirty="0" smtClean="0">
                <a:solidFill>
                  <a:srgbClr val="002060"/>
                </a:solidFill>
              </a:rPr>
              <a:t>фигура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Matematika-dlya-doshkolni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4429156" cy="5283293"/>
          </a:xfrm>
        </p:spPr>
      </p:pic>
      <p:sp>
        <p:nvSpPr>
          <p:cNvPr id="5" name="Прямоугольник 4"/>
          <p:cNvSpPr/>
          <p:nvPr/>
        </p:nvSpPr>
        <p:spPr>
          <a:xfrm>
            <a:off x="5929322" y="2285992"/>
            <a:ext cx="155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cap="all" dirty="0">
                <a:solidFill>
                  <a:schemeClr val="bg1"/>
                </a:solidFill>
              </a:rPr>
              <a:t>УСТНЫЙ СЧЕТ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643182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Назовите некоторое число и попросите ребенка обернуть вокруг соответствующего количества пуговиц в линии.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786190"/>
            <a:ext cx="330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cap="all" dirty="0">
                <a:solidFill>
                  <a:schemeClr val="bg1"/>
                </a:solidFill>
              </a:rPr>
              <a:t>КЛАССИФИКАЦИЯ ПРЕДМЕТОВ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421481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Дайте ребенку немного попрактиковаться, попросив его обернуть шнурки или нити вокруг определенной группы пуговиц, например, «большие пуговицы», «маленькие пуговицы» или «только красные».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785794"/>
            <a:ext cx="254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cap="all" dirty="0">
                <a:solidFill>
                  <a:schemeClr val="bg1"/>
                </a:solidFill>
              </a:rPr>
              <a:t>МНОГООБРАЗИЕ ФОРМ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21429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«</a:t>
            </a:r>
            <a:r>
              <a:rPr lang="ru-RU" sz="3200" dirty="0" err="1" smtClean="0">
                <a:solidFill>
                  <a:srgbClr val="FFFF00"/>
                </a:solidFill>
              </a:rPr>
              <a:t>Шнуровочки</a:t>
            </a:r>
            <a:r>
              <a:rPr lang="ru-RU" sz="3200" dirty="0" smtClean="0">
                <a:solidFill>
                  <a:srgbClr val="FFFF00"/>
                </a:solidFill>
              </a:rPr>
              <a:t>, веревочки, пуговки…»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 ГРУЗИ-ВЕЗИ »</a:t>
            </a:r>
            <a:r>
              <a:rPr lang="ru-RU" sz="3200" b="1" dirty="0">
                <a:solidFill>
                  <a:srgbClr val="FFFF00"/>
                </a:solidFill>
              </a:rPr>
              <a:t/>
            </a:r>
            <a:br>
              <a:rPr lang="ru-RU" sz="3200" b="1" dirty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грузи-вези_nataliigromaster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88"/>
          <a:stretch>
            <a:fillRect/>
          </a:stretch>
        </p:blipFill>
        <p:spPr>
          <a:xfrm>
            <a:off x="428596" y="857232"/>
            <a:ext cx="3929090" cy="2075567"/>
          </a:xfrm>
        </p:spPr>
      </p:pic>
      <p:sp>
        <p:nvSpPr>
          <p:cNvPr id="5" name="Прямоугольник 4"/>
          <p:cNvSpPr/>
          <p:nvPr/>
        </p:nvSpPr>
        <p:spPr>
          <a:xfrm>
            <a:off x="4500562" y="857233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Детям предлагается </a:t>
            </a:r>
            <a:r>
              <a:rPr lang="ru-RU" dirty="0"/>
              <a:t>выбрать грузовичок, раскрашиваем его, а потом этот </a:t>
            </a:r>
            <a:r>
              <a:rPr lang="ru-RU" dirty="0" smtClean="0"/>
              <a:t>грузовичок </a:t>
            </a:r>
            <a:r>
              <a:rPr lang="ru-RU" dirty="0"/>
              <a:t>загружаем... конструктором (это может быть и другой груз). Для загрузки нужны  игральные кубики с точками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4.bp.blogspot.com/-f4vp3vnWz4s/UcdFhLkhQmI/AAAAAAAADls/nZ9Fg_8ddhI/s640/%D0%B4%D0%BE%D0%BC%D0%B8%D0%BD%D0%BE_natalliigromaster_02.jpg"/>
          <p:cNvPicPr>
            <a:picLocks noChangeAspect="1" noChangeArrowheads="1"/>
          </p:cNvPicPr>
          <p:nvPr/>
        </p:nvPicPr>
        <p:blipFill>
          <a:blip r:embed="rId3" cstate="print"/>
          <a:srcRect t="65533"/>
          <a:stretch>
            <a:fillRect/>
          </a:stretch>
        </p:blipFill>
        <p:spPr bwMode="auto">
          <a:xfrm>
            <a:off x="683568" y="4437112"/>
            <a:ext cx="7595413" cy="22252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2146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Бросаем кубик - считаем точки - "загружаем" столько деталей, сколько точек выпало на кубике. Можно использовать один или несколько кубиков с точками.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757742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Математическое домино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im7-tub-ru.yandex.net/i?id=10547929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3650482" cy="2500330"/>
          </a:xfrm>
          <a:prstGeom prst="rect">
            <a:avLst/>
          </a:prstGeom>
          <a:noFill/>
        </p:spPr>
      </p:pic>
      <p:pic>
        <p:nvPicPr>
          <p:cNvPr id="5" name="Рисунок 4" descr="H:\DCIM\101MSDCF\DSC02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1643050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«Математическое домино»  состоит из  карточек, каждая из которых разделена на две части, на каждой записано задание, на другой ответ к другому заданию.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герои слайда - СЧЕТНЫЕ ПАЛОЧКИ...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4071942"/>
            <a:ext cx="4714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строим длинные - короткие дорожки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строим лестницы, колодцы, железные дороги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строим дорожки, соблюдая ритм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еще устраиваем превращения - это когда переложив одну-две палочки получаем другую фигуру.</a:t>
            </a:r>
          </a:p>
          <a:p>
            <a:endParaRPr lang="ru-RU" dirty="0"/>
          </a:p>
        </p:txBody>
      </p:sp>
      <p:pic>
        <p:nvPicPr>
          <p:cNvPr id="23554" name="Picture 2" descr="http://2.bp.blogspot.com/-30UuFHMJPnM/UTKjovaoO3I/AAAAAAAACPs/arI8YQ_7ZWY/s1600/%D0%B2%D0%BE%D0%BB%D1%88%D0%B5%D0%B1%D0%BD%D1%8B%D0%B5+%D0%BF%D0%B0%D0%BB%D0%BE%D1%87%D0%BA%D0%B8_%D0%BA%D0%BE%D0%BB%D0%BB%D0%B0%D0%B6+1.jpg"/>
          <p:cNvPicPr>
            <a:picLocks noChangeAspect="1" noChangeArrowheads="1"/>
          </p:cNvPicPr>
          <p:nvPr/>
        </p:nvPicPr>
        <p:blipFill>
          <a:blip r:embed="rId2" cstate="print"/>
          <a:srcRect l="1465" t="47096" r="50195" b="2276"/>
          <a:stretch>
            <a:fillRect/>
          </a:stretch>
        </p:blipFill>
        <p:spPr bwMode="auto">
          <a:xfrm>
            <a:off x="4929190" y="1214422"/>
            <a:ext cx="3837747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736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Как можно использовать СЧЕТНЫЕ ПАЛОЧКИ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считаем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сортируем по цветам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выкладываем буквы - слова - цифры - примеры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строим схемы предложений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строим геометрические фигуры</a:t>
            </a:r>
          </a:p>
        </p:txBody>
      </p:sp>
      <p:pic>
        <p:nvPicPr>
          <p:cNvPr id="23556" name="Picture 4" descr="http://1.bp.blogspot.com/-mV1ZgpXziO4/UTKjq1ndBXI/AAAAAAAACP0/z-k0fH4uz3o/s640/%D0%B2%D0%BE%D0%BB%D1%88%D0%B5%D0%B1%D0%BD%D1%8B%D0%B5+%D0%BF%D0%B0%D0%BB%D0%BE%D1%87%D0%BA%D0%B8_%D0%BA%D0%BE%D0%BB%D0%BB%D0%B0%D0%B6+2_2.jpg"/>
          <p:cNvPicPr>
            <a:picLocks noChangeAspect="1" noChangeArrowheads="1"/>
          </p:cNvPicPr>
          <p:nvPr/>
        </p:nvPicPr>
        <p:blipFill>
          <a:blip r:embed="rId3" cstate="print"/>
          <a:srcRect l="49977" t="2155" r="1769" b="54975"/>
          <a:stretch>
            <a:fillRect/>
          </a:stretch>
        </p:blipFill>
        <p:spPr bwMode="auto">
          <a:xfrm>
            <a:off x="214282" y="4286256"/>
            <a:ext cx="423336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323528" y="4365104"/>
            <a:ext cx="33843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Шар-круг, куб-квадрат, </a:t>
            </a:r>
          </a:p>
          <a:p>
            <a:pPr eaLnBrk="1" hangingPunct="1"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треугольник, овал</a:t>
            </a:r>
          </a:p>
        </p:txBody>
      </p:sp>
      <p:pic>
        <p:nvPicPr>
          <p:cNvPr id="6" name="Содержимое 3" descr="DSC023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91" y="2780928"/>
            <a:ext cx="5075400" cy="38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96136" y="1196752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Уже-шире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52498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292080" y="1700808"/>
            <a:ext cx="315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Длиннее-короче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668988" cy="35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4149080"/>
            <a:ext cx="180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Утро-вечер,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день-ночь,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34491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маленькие-большие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один-много;</a:t>
            </a:r>
          </a:p>
          <a:p>
            <a:pPr marL="0" indent="0" eaLnBrk="1" hangingPunct="1"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далеко-близко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392488" cy="329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971305" cy="29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175966" cy="313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43380"/>
            <a:ext cx="4143404" cy="12858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Кидаем мячик </a:t>
            </a:r>
            <a:r>
              <a:rPr lang="ru-RU" sz="2200" dirty="0"/>
              <a:t>и </a:t>
            </a:r>
            <a:r>
              <a:rPr lang="ru-RU" sz="2200" dirty="0" smtClean="0"/>
              <a:t>называем </a:t>
            </a:r>
            <a:r>
              <a:rPr lang="ru-RU" sz="2200" dirty="0"/>
              <a:t>любое число. </a:t>
            </a:r>
            <a:r>
              <a:rPr lang="ru-RU" sz="2200" dirty="0" smtClean="0"/>
              <a:t>Ребенок </a:t>
            </a:r>
            <a:r>
              <a:rPr lang="ru-RU" sz="2200" dirty="0"/>
              <a:t>кидает мяч назад, называя следующее число. Устный счет в пределах одного становится очень быстрым!</a:t>
            </a:r>
          </a:p>
        </p:txBody>
      </p:sp>
      <p:pic>
        <p:nvPicPr>
          <p:cNvPr id="1026" name="Picture 2" descr="H:\DCIM\101MSDCF\DSC02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9215526"/>
            <a:ext cx="1800000" cy="2228881"/>
          </a:xfrm>
          <a:prstGeom prst="rect">
            <a:avLst/>
          </a:prstGeom>
          <a:noFill/>
        </p:spPr>
      </p:pic>
      <p:pic>
        <p:nvPicPr>
          <p:cNvPr id="6" name="Рисунок 5" descr="H:\DCIM\101MSDCF\DSC02581.JPG"/>
          <p:cNvPicPr/>
          <p:nvPr/>
        </p:nvPicPr>
        <p:blipFill>
          <a:blip r:embed="rId3" cstate="print"/>
          <a:srcRect l="26136" r="25379"/>
          <a:stretch>
            <a:fillRect/>
          </a:stretch>
        </p:blipFill>
        <p:spPr bwMode="auto">
          <a:xfrm>
            <a:off x="5000628" y="1857364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CIM\101MSDCF\DSC023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00562" y="285728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Устный счет с мячом в руках.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310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АНО «Прогимназия №14»  </vt:lpstr>
      <vt:lpstr> Предложите ребенку шнурок или кусок толстой нити и покажите, как обернуть его вокруг пуговиц, чтобы получилась фигура</vt:lpstr>
      <vt:lpstr>« ГРУЗИ-ВЕЗИ » </vt:lpstr>
      <vt:lpstr>Математическое домино</vt:lpstr>
      <vt:lpstr>герои слайда - СЧЕТНЫЕ ПАЛОЧКИ...</vt:lpstr>
      <vt:lpstr>Слайд 6</vt:lpstr>
      <vt:lpstr>Слайд 7</vt:lpstr>
      <vt:lpstr>Слайд 8</vt:lpstr>
      <vt:lpstr> Кидаем мячик и называем любое число. Ребенок кидает мяч назад, называя следующее число. Устный счет в пределах одного становится очень быстрым!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между делом…</dc:title>
  <dc:creator>Ирина</dc:creator>
  <cp:lastModifiedBy>teacher</cp:lastModifiedBy>
  <cp:revision>39</cp:revision>
  <dcterms:created xsi:type="dcterms:W3CDTF">2013-09-29T14:49:29Z</dcterms:created>
  <dcterms:modified xsi:type="dcterms:W3CDTF">2014-01-17T10:02:43Z</dcterms:modified>
</cp:coreProperties>
</file>