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9" autoAdjust="0"/>
    <p:restoredTop sz="94660"/>
  </p:normalViewPr>
  <p:slideViewPr>
    <p:cSldViewPr>
      <p:cViewPr varScale="1">
        <p:scale>
          <a:sx n="42" d="100"/>
          <a:sy n="42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82598001792662"/>
          <c:y val="4.7141243988497707E-2"/>
          <c:w val="0.74313701012540245"/>
          <c:h val="0.815433252148654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gradFill>
              <a:gsLst>
                <a:gs pos="0">
                  <a:srgbClr val="144BFC"/>
                </a:gs>
                <a:gs pos="100000">
                  <a:srgbClr val="0000CC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599" b="1">
                    <a:solidFill>
                      <a:schemeClr val="bg1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открытость</c:v>
                </c:pt>
                <c:pt idx="1">
                  <c:v>сопричастность</c:v>
                </c:pt>
                <c:pt idx="2">
                  <c:v>ориентированность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0.70000000000000062</c:v>
                </c:pt>
                <c:pt idx="2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gradFill>
              <a:gsLst>
                <a:gs pos="0">
                  <a:srgbClr val="A347FF"/>
                </a:gs>
                <a:gs pos="100000">
                  <a:srgbClr val="990099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 algn="ctr">
                  <a:defRPr lang="ru-RU" sz="1599" b="1" i="0" u="none" strike="noStrike" kern="1200" baseline="0">
                    <a:solidFill>
                      <a:srgbClr val="FFFFFF"/>
                    </a:solidFill>
                    <a:effectLst>
                      <a:glow rad="228600">
                        <a:srgbClr val="9900CC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открытость</c:v>
                </c:pt>
                <c:pt idx="1">
                  <c:v>сопричастность</c:v>
                </c:pt>
                <c:pt idx="2">
                  <c:v>ориентированность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</c:numCache>
            </c:numRef>
          </c:val>
        </c:ser>
        <c:dLbls/>
        <c:shape val="box"/>
        <c:axId val="103187968"/>
        <c:axId val="103189504"/>
        <c:axId val="102816832"/>
      </c:bar3DChart>
      <c:catAx>
        <c:axId val="103187968"/>
        <c:scaling>
          <c:orientation val="minMax"/>
        </c:scaling>
        <c:delete val="1"/>
        <c:axPos val="b"/>
        <c:tickLblPos val="none"/>
        <c:crossAx val="103189504"/>
        <c:crosses val="autoZero"/>
        <c:auto val="1"/>
        <c:lblAlgn val="ctr"/>
        <c:lblOffset val="100"/>
      </c:catAx>
      <c:valAx>
        <c:axId val="103189504"/>
        <c:scaling>
          <c:orientation val="minMax"/>
        </c:scaling>
        <c:axPos val="l"/>
        <c:majorGridlines/>
        <c:numFmt formatCode="0%" sourceLinked="1"/>
        <c:tickLblPos val="nextTo"/>
        <c:crossAx val="103187968"/>
        <c:crosses val="autoZero"/>
        <c:crossBetween val="between"/>
      </c:valAx>
      <c:serAx>
        <c:axId val="102816832"/>
        <c:scaling>
          <c:orientation val="minMax"/>
        </c:scaling>
        <c:delete val="1"/>
        <c:axPos val="b"/>
        <c:tickLblPos val="none"/>
        <c:crossAx val="103189504"/>
        <c:crosses val="autoZero"/>
      </c:serAx>
      <c:spPr>
        <a:noFill/>
        <a:ln w="25387">
          <a:noFill/>
        </a:ln>
      </c:spPr>
    </c:plotArea>
    <c:plotVisOnly val="1"/>
    <c:dispBlanksAs val="gap"/>
  </c:chart>
  <c:txPr>
    <a:bodyPr/>
    <a:lstStyle/>
    <a:p>
      <a:pPr>
        <a:defRPr sz="11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c:spPr>
          <c:cat>
            <c:strRef>
              <c:f>Лист1!$A$2:$A$4</c:f>
              <c:strCache>
                <c:ptCount val="3"/>
                <c:pt idx="0">
                  <c:v>Творческое воображение</c:v>
                </c:pt>
                <c:pt idx="1">
                  <c:v>Исполнительское мастерство</c:v>
                </c:pt>
                <c:pt idx="2">
                  <c:v>Знание теории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Творческое воображение</c:v>
                </c:pt>
                <c:pt idx="1">
                  <c:v>Исполнительское мастерство</c:v>
                </c:pt>
                <c:pt idx="2">
                  <c:v>Знание теории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</c:v>
                </c:pt>
                <c:pt idx="1">
                  <c:v>95</c:v>
                </c:pt>
                <c:pt idx="2">
                  <c:v>98</c:v>
                </c:pt>
              </c:numCache>
            </c:numRef>
          </c:val>
        </c:ser>
        <c:dLbls/>
        <c:shape val="box"/>
        <c:axId val="103881344"/>
        <c:axId val="103883136"/>
        <c:axId val="93985856"/>
      </c:bar3DChart>
      <c:catAx>
        <c:axId val="103881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rgbClr val="FF0000"/>
                </a:solidFill>
                <a:latin typeface="+mj-lt"/>
              </a:defRPr>
            </a:pPr>
            <a:endParaRPr lang="ru-RU"/>
          </a:p>
        </c:txPr>
        <c:crossAx val="103883136"/>
        <c:crosses val="autoZero"/>
        <c:auto val="1"/>
        <c:lblAlgn val="ctr"/>
        <c:lblOffset val="100"/>
      </c:catAx>
      <c:valAx>
        <c:axId val="10388313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3881344"/>
        <c:crosses val="autoZero"/>
        <c:crossBetween val="between"/>
      </c:valAx>
      <c:serAx>
        <c:axId val="93985856"/>
        <c:scaling>
          <c:orientation val="minMax"/>
        </c:scaling>
        <c:delete val="1"/>
        <c:axPos val="b"/>
        <c:tickLblPos val="none"/>
        <c:crossAx val="103883136"/>
        <c:crosses val="autoZero"/>
      </c:serAx>
      <c:spPr>
        <a:noFill/>
        <a:ln w="25390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4858-31C5-42F1-9616-29EDED38470B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5DD7-FDA8-4D99-8D38-1478855AB7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9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915CF-A180-4B94-B852-1ABC650615DA}" type="slidenum">
              <a:rPr lang="ru-RU" smtClean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последние годы инновационность в обучении и воспитании – предмет внимания не только педагогов, но и социологов, философов, психологов.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- Инновационное обучение создает  новый тип учебно-воспитательного процесса, раскрепощающий личность учителя и ученика.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946218-9244-47CF-87BC-A956EBDE6AAD}" type="slidenum">
              <a:rPr lang="ru-RU" smtClean="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ru-R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Августин в своих трактатах писал о креационистском порядке Творца, космоса, произведения искусства.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Креационистский – от лат. Сотворение, религиозное течение о сотворении мира богом из ничего. Характерно для иудаизма, христианства, ислама.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Боэций писал о гармоническом ритме космоса, отражающего идеальность божественного разума и порождающего «музыку мира», о том, что весь мир – колоссальный музыкальный инструмент и музыка определяет гармонию души и тела человека.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4C9FC-F33E-4B65-860D-A036ADE53C4E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0074F-447E-40B6-AA89-06992C3DC27B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0AA1D-A2B4-41BD-B953-2BC9F5D8163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36135-3E82-466D-967E-BB4B9C1DC1B8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B35E2-9D32-4699-BF70-DCB973C9C26D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2500A-7439-474A-8101-7949E5E696B0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Documents and Settings\Ирина\Мои документы\Downloads\Music clipart\Music clipart (30)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072063"/>
            <a:ext cx="3019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C:\Documents and Settings\Ирина\Мои документы\Downloads\нотроы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15313" y="0"/>
            <a:ext cx="9699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ndex.ru/showrub/13/1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png"/><Relationship Id="rId1" Type="http://schemas.openxmlformats.org/officeDocument/2006/relationships/audio" Target="file:///C:\Documents%20and%20Settings\&#1048;&#1088;&#1080;&#1085;&#1072;\&#1056;&#1072;&#1073;&#1086;&#1095;&#1080;&#1081;%20&#1089;&#1090;&#1086;&#1083;\&#1087;&#1088;&#1077;&#1079;&#1077;&#1085;&#1090;&#1072;&#1094;&#1080;&#1103;%20&#1085;&#1072;%20&#1084;&#1072;&#1089;&#1090;&#1077;&#1088;-&#1082;&#1083;&#1072;&#1089;&#1089;%20&#1050;&#1086;&#1095;&#1091;&#1088;&#1086;&#1074;&#1072;\&#1074;&#1072;&#1092;&#1092;&#1092;.wav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през ольге\разное\Music clipart\Music clipart (13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817" y="5001396"/>
            <a:ext cx="3139861" cy="1856603"/>
          </a:xfrm>
          <a:prstGeom prst="rect">
            <a:avLst/>
          </a:prstGeom>
          <a:noFill/>
        </p:spPr>
      </p:pic>
      <p:pic>
        <p:nvPicPr>
          <p:cNvPr id="58372" name="Picture 4" descr="Без имени-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5067" y="214290"/>
            <a:ext cx="3418569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4730368"/>
            <a:ext cx="8384282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5715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Кочурова</a:t>
            </a:r>
            <a:r>
              <a:rPr lang="ru-RU" sz="4000" b="1" cap="none" spc="50" dirty="0" smtClean="0">
                <a:ln w="5715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Ольга Александровна</a:t>
            </a:r>
          </a:p>
          <a:p>
            <a:pPr algn="ctr"/>
            <a:r>
              <a:rPr lang="ru-RU" sz="28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музыки МБОУ «СОШ №12» г. Братска,</a:t>
            </a:r>
          </a:p>
          <a:p>
            <a:pPr algn="ctr"/>
            <a:r>
              <a:rPr lang="ru-RU" sz="28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Иркутской области</a:t>
            </a:r>
          </a:p>
          <a:p>
            <a:pPr algn="ctr"/>
            <a:r>
              <a:rPr lang="ru-RU" sz="28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</a:t>
            </a:r>
            <a:r>
              <a:rPr lang="ru-RU" sz="2800" b="1" cap="none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ая квалификационная категория</a:t>
            </a:r>
            <a:endParaRPr lang="ru-RU" sz="2800" b="1" cap="none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78341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Программа «Вдохновение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86525"/>
            <a:ext cx="22618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>
                <a:ln w="11430"/>
                <a:solidFill>
                  <a:srgbClr val="333399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Разделы: </a:t>
            </a:r>
          </a:p>
        </p:txBody>
      </p:sp>
      <p:pic>
        <p:nvPicPr>
          <p:cNvPr id="34818" name="Picture 2" descr="F:\к през ольге\ФОТО\9262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23028">
            <a:off x="1573781" y="4239202"/>
            <a:ext cx="2431880" cy="237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F:\к през ольге\ФОТО\66669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99721">
            <a:off x="5263801" y="1571764"/>
            <a:ext cx="3483906" cy="4555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2132856"/>
            <a:ext cx="5247270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Музыка и жизнь</a:t>
            </a:r>
          </a:p>
          <a:p>
            <a:pPr marL="542925" indent="-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Музыка как вид искусства</a:t>
            </a:r>
          </a:p>
          <a:p>
            <a:pPr marL="542925" indent="-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Музыка мироздания</a:t>
            </a:r>
          </a:p>
          <a:p>
            <a:pPr marL="542925" indent="-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Музыка и время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9550" y="1428750"/>
            <a:ext cx="25844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8588" y="1884363"/>
            <a:ext cx="9480551" cy="48768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6838"/>
            <a:ext cx="9144000" cy="2017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Ирина\Рабочий стол\разное\пр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8588" y="4065588"/>
            <a:ext cx="9291638" cy="2646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 bwMode="auto">
          <a:xfrm>
            <a:off x="285720" y="71414"/>
            <a:ext cx="85725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0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Постижение природы искусств через восприятие красоты </a:t>
            </a:r>
            <a:r>
              <a:rPr lang="ru-RU" sz="4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звука, цвета и слова</a:t>
            </a:r>
            <a:endParaRPr lang="ru-RU" sz="40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40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2452" y="2357029"/>
            <a:ext cx="7091344" cy="4201988"/>
            <a:chOff x="5847" y="13177"/>
            <a:chExt cx="3756" cy="3076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6925" y="13747"/>
              <a:ext cx="1596" cy="196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7154" y="14275"/>
              <a:ext cx="1106" cy="152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2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7003" y="13177"/>
              <a:ext cx="1439" cy="431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 rot="20592832">
              <a:off x="8461" y="15822"/>
              <a:ext cx="1142" cy="431"/>
            </a:xfrm>
            <a:prstGeom prst="flowChartTerminator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1101263">
              <a:off x="5847" y="15778"/>
              <a:ext cx="1260" cy="431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 rot="1150112">
            <a:off x="1273942" y="5862861"/>
            <a:ext cx="2025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27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ЦВЕТ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591520">
            <a:off x="5948026" y="5922079"/>
            <a:ext cx="2286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27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28285" y="2326936"/>
            <a:ext cx="2286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27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ЗВУК</a:t>
            </a:r>
          </a:p>
        </p:txBody>
      </p:sp>
      <p:pic>
        <p:nvPicPr>
          <p:cNvPr id="2060" name="Picture 12" descr="C:\Documents and Settings\Ирина\Рабочий стол\разное\3882260-3d-illustration-of-colour-piano-keys-with-note-sig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85712">
            <a:off x="6218871" y="2921177"/>
            <a:ext cx="2603209" cy="195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Лиза\Desktop\отчет мо 2011\3d-gra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1641">
            <a:off x="125015" y="2407866"/>
            <a:ext cx="2541383" cy="260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" y="-30163"/>
            <a:ext cx="8229600" cy="1425576"/>
          </a:xfrm>
          <a:noFill/>
        </p:spPr>
      </p:pic>
      <p:pic>
        <p:nvPicPr>
          <p:cNvPr id="27651" name="Picture 16"/>
          <p:cNvPicPr>
            <a:picLocks noChangeAspect="1" noChangeArrowheads="1"/>
          </p:cNvPicPr>
          <p:nvPr/>
        </p:nvPicPr>
        <p:blipFill>
          <a:blip r:embed="rId3" cstate="email"/>
          <a:srcRect l="8786" r="13509"/>
          <a:stretch>
            <a:fillRect/>
          </a:stretch>
        </p:blipFill>
        <p:spPr bwMode="auto">
          <a:xfrm>
            <a:off x="323528" y="1341438"/>
            <a:ext cx="8280920" cy="502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Схема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341438"/>
            <a:ext cx="8352928" cy="50292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33475" y="5089525"/>
            <a:ext cx="2657475" cy="579438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67325" y="5237163"/>
            <a:ext cx="1846263" cy="573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757242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Идея «Золотого зерна»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0" name="Picture 2" descr="C:\Documents and Settings\Администратор\Рабочий стол\Ольге презентация\Я-ВСЕЛЕННАЯ-1.gif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643834" y="-2000288"/>
            <a:ext cx="9186846" cy="613608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071670" y="2091058"/>
            <a:ext cx="5000660" cy="3786214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66"/>
                </a:solidFill>
              </a:rPr>
              <a:t>9yi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00364" y="2948314"/>
            <a:ext cx="3223595" cy="2912966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14744" y="3877008"/>
            <a:ext cx="1748636" cy="1941264"/>
          </a:xfrm>
          <a:prstGeom prst="ellipse">
            <a:avLst/>
          </a:prstGeom>
          <a:gradFill flip="none" rotWithShape="1">
            <a:gsLst>
              <a:gs pos="61000">
                <a:schemeClr val="accent2">
                  <a:tint val="50000"/>
                  <a:satMod val="300000"/>
                  <a:alpha val="53000"/>
                </a:schemeClr>
              </a:gs>
              <a:gs pos="35000">
                <a:schemeClr val="accent2">
                  <a:tint val="37000"/>
                  <a:satMod val="300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gradFill>
                <a:gsLst>
                  <a:gs pos="0">
                    <a:srgbClr val="333399">
                      <a:lumMod val="40000"/>
                      <a:lumOff val="60000"/>
                    </a:srgbClr>
                  </a:gs>
                  <a:gs pos="50000">
                    <a:srgbClr val="BBE0E3">
                      <a:shade val="67500"/>
                      <a:satMod val="115000"/>
                    </a:srgbClr>
                  </a:gs>
                  <a:gs pos="100000">
                    <a:srgbClr val="BBE0E3">
                      <a:shade val="100000"/>
                      <a:satMod val="11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28992" y="2587735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>
                <a:gd name="adj" fmla="val 10803305"/>
              </a:avLst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ln w="9525" cmpd="sng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Вселенная 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71868" y="3448380"/>
            <a:ext cx="1857388" cy="7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>
                <a:gd name="adj" fmla="val 1107386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>
                <a:ln w="11430"/>
                <a:solidFill>
                  <a:srgbClr val="008A3E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Природа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214810" y="4091322"/>
            <a:ext cx="10680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546" y="5910371"/>
            <a:ext cx="812594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Генетическое родство гармонии природы,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человека и искусства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540568" y="980728"/>
            <a:ext cx="1029714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Человек как составляющая частица Вселенной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 през ольге\ФОТО\6307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88418">
            <a:off x="6564901" y="3687846"/>
            <a:ext cx="2327843" cy="2716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Ирина\Рабочий стол\разное\8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8072">
            <a:off x="6040773" y="808800"/>
            <a:ext cx="3067434" cy="241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751138" y="4244975"/>
            <a:ext cx="184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0548" name="Picture 20" descr="File01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357298"/>
            <a:ext cx="2929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0549" name="Picture 21" descr="V008_1"/>
          <p:cNvPicPr>
            <a:picLocks noChangeAspect="1" noChangeArrowheads="1"/>
          </p:cNvPicPr>
          <p:nvPr/>
        </p:nvPicPr>
        <p:blipFill>
          <a:blip r:embed="rId6" cstate="email"/>
          <a:srcRect l="10258"/>
          <a:stretch>
            <a:fillRect/>
          </a:stretch>
        </p:blipFill>
        <p:spPr bwMode="auto">
          <a:xfrm rot="21082410">
            <a:off x="247470" y="3883931"/>
            <a:ext cx="2446818" cy="2532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0" descr="File010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39039">
            <a:off x="14124" y="879987"/>
            <a:ext cx="3214097" cy="226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3614035"/>
            <a:ext cx="4572000" cy="32439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Весь мир – колоссальный музыкальный инструмент, </a:t>
            </a:r>
            <a:br>
              <a:rPr lang="ru-RU" sz="32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2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 музыка определяет гармонию души </a:t>
            </a:r>
            <a:br>
              <a:rPr lang="ru-RU" sz="32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2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 тела человека </a:t>
            </a:r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785786" y="1714488"/>
            <a:ext cx="77867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Ритм космоса – отражает идеальность божественного разума и порождает «музыку мира»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14282" y="0"/>
            <a:ext cx="871543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4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Связь музыкальной гармонии с гармонией Вселенной</a:t>
            </a:r>
            <a:endParaRPr lang="ru-RU" sz="36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7" grpId="0" build="allAtOnce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льге презентация\аплдапоап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785813"/>
            <a:ext cx="647382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0" y="60325"/>
            <a:ext cx="9405938" cy="1311275"/>
          </a:xfrm>
          <a:noFill/>
        </p:spPr>
      </p:pic>
      <p:pic>
        <p:nvPicPr>
          <p:cNvPr id="11" name="TextBox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9450" y="5022850"/>
            <a:ext cx="2065338" cy="969963"/>
          </a:xfrm>
          <a:prstGeom prst="rect">
            <a:avLst/>
          </a:prstGeom>
          <a:noFill/>
        </p:spPr>
      </p:pic>
      <p:pic>
        <p:nvPicPr>
          <p:cNvPr id="15" name="TextBox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9263" y="3035300"/>
            <a:ext cx="2066925" cy="969963"/>
          </a:xfrm>
          <a:prstGeom prst="rect">
            <a:avLst/>
          </a:prstGeom>
          <a:noFill/>
        </p:spPr>
      </p:pic>
      <p:pic>
        <p:nvPicPr>
          <p:cNvPr id="16" name="TextBox 6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9450" y="1322388"/>
            <a:ext cx="2065338" cy="969962"/>
          </a:xfrm>
          <a:prstGeom prst="rect">
            <a:avLst/>
          </a:prstGeom>
          <a:noFill/>
        </p:spPr>
      </p:pic>
      <p:pic>
        <p:nvPicPr>
          <p:cNvPr id="17" name="TextBox 6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5388" y="2968625"/>
            <a:ext cx="2206625" cy="969963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7925" y="3144838"/>
            <a:ext cx="1712913" cy="1933575"/>
          </a:xfrm>
          <a:prstGeom prst="rect">
            <a:avLst/>
          </a:prstGeom>
          <a:noFill/>
        </p:spPr>
      </p:pic>
      <p:pic>
        <p:nvPicPr>
          <p:cNvPr id="9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75" y="5214938"/>
            <a:ext cx="2332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Ирина\Рабочий стол\разное\пр3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64706">
            <a:off x="163513" y="131763"/>
            <a:ext cx="2109787" cy="21097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0" name="Picture 2" descr="E:\к през ольге\разное\6557954-blue-musical-background-with-violin-key-music-notes-and-rays-of-ligh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21531">
            <a:off x="5216525" y="1160463"/>
            <a:ext cx="3594100" cy="327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Rectangle 2"/>
          <p:cNvPicPr>
            <a:picLocks noGrp="1" noChangeArrowheads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2863"/>
            <a:ext cx="8229600" cy="2157412"/>
          </a:xfrm>
          <a:noFill/>
        </p:spPr>
      </p:pic>
      <p:pic>
        <p:nvPicPr>
          <p:cNvPr id="5" name="Picture 20" descr="File01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32916">
            <a:off x="153988" y="4197350"/>
            <a:ext cx="2682875" cy="20367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Picture 19" descr="p09_d07_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19083">
            <a:off x="7031038" y="4294188"/>
            <a:ext cx="1806575" cy="22907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219" name="Rectangle 3"/>
          <p:cNvPicPr>
            <a:picLocks noGrp="1" noChangeArrowheads="1"/>
          </p:cNvPicPr>
          <p:nvPr>
            <p:ph idx="4294967295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" y="2498725"/>
            <a:ext cx="7400925" cy="4475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5214938"/>
            <a:ext cx="2332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357313" y="85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6" descr="C:\Users\1\Desktop\DSC00038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-564250">
            <a:off x="4578350" y="3519488"/>
            <a:ext cx="4038600" cy="30289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613" y="1212850"/>
            <a:ext cx="9296400" cy="3603625"/>
          </a:xfrm>
          <a:prstGeom prst="rect">
            <a:avLst/>
          </a:prstGeom>
          <a:noFill/>
        </p:spPr>
      </p:pic>
      <p:pic>
        <p:nvPicPr>
          <p:cNvPr id="9" name="TextBox 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1825" y="207963"/>
            <a:ext cx="4822825" cy="1303337"/>
          </a:xfrm>
          <a:prstGeom prst="rect">
            <a:avLst/>
          </a:prstGeom>
          <a:noFill/>
        </p:spPr>
      </p:pic>
      <p:pic>
        <p:nvPicPr>
          <p:cNvPr id="33799" name="Picture 2" descr="C:\Documents and Settings\Ирина\Рабочий стол\разное\екни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196819">
            <a:off x="5080000" y="1116013"/>
            <a:ext cx="39004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75" y="1322388"/>
            <a:ext cx="9412288" cy="3951287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75" y="354013"/>
            <a:ext cx="6437313" cy="1309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3048" y="5357826"/>
            <a:ext cx="468775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>
                    <a:lumMod val="50000"/>
                  </a:srgbClr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«Через музыку проникнуть в душу!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>
                    <a:lumMod val="50000"/>
                  </a:srgbClr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Через музыку понять себя!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>
                    <a:lumMod val="50000"/>
                  </a:srgbClr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Сердцем красоту ты должен слушать –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>
                    <a:lumMod val="50000"/>
                  </a:srgbClr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Истину откроешь для себя!»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к през ольге\разное\27789937_1214316232_Universal_Hand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0"/>
            <a:ext cx="6585937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Объект 1"/>
          <p:cNvSpPr>
            <a:spLocks noGrp="1"/>
          </p:cNvSpPr>
          <p:nvPr>
            <p:ph sz="half" idx="1"/>
          </p:nvPr>
        </p:nvSpPr>
        <p:spPr>
          <a:xfrm>
            <a:off x="1285852" y="214290"/>
            <a:ext cx="6357950" cy="7143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Одухотворенный образ</a:t>
            </a:r>
          </a:p>
        </p:txBody>
      </p:sp>
      <p:pic>
        <p:nvPicPr>
          <p:cNvPr id="15367" name="Picture 7" descr="F:\музыка\DSC0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77590">
            <a:off x="462768" y="2396694"/>
            <a:ext cx="3526296" cy="396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к през ольге\разное\f_15834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70366">
            <a:off x="5612846" y="2056133"/>
            <a:ext cx="3201339" cy="426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520855" y="2797358"/>
            <a:ext cx="8001056" cy="85724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Образ наполненный смыслом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           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071670" y="6143631"/>
            <a:ext cx="5545137" cy="71436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Образ гармоничный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142984"/>
            <a:ext cx="828677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Художественное творчество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Поэтическое творчество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Вокальное творчество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Исполнительское творчество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Театрализация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Художественно-прикладное                 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                   творчество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290"/>
            <a:ext cx="607222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Виды деятельности: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F:\к през ольге\DSC00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0650" y="701675"/>
            <a:ext cx="3883025" cy="2986088"/>
          </a:xfrm>
          <a:prstGeom prst="rect">
            <a:avLst/>
          </a:prstGeom>
          <a:noFill/>
        </p:spPr>
      </p:pic>
      <p:pic>
        <p:nvPicPr>
          <p:cNvPr id="59396" name="Picture 4" descr="DSC00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63" y="768350"/>
            <a:ext cx="4175125" cy="2889250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3" y="-60325"/>
            <a:ext cx="8632825" cy="1303338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0100" y="1127125"/>
            <a:ext cx="2646363" cy="3463925"/>
          </a:xfrm>
          <a:prstGeom prst="rect">
            <a:avLst/>
          </a:prstGeo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988" y="3492500"/>
            <a:ext cx="3827462" cy="3444875"/>
          </a:xfrm>
          <a:prstGeom prst="rect">
            <a:avLst/>
          </a:prstGeom>
          <a:noFill/>
        </p:spPr>
      </p:pic>
      <p:pic>
        <p:nvPicPr>
          <p:cNvPr id="29699" name="Picture 3" descr="F:\к през ольге\ФОТО\DSC0007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6800" y="3554413"/>
            <a:ext cx="4102100" cy="3363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22900"/>
            <a:ext cx="1692275" cy="1435100"/>
          </a:xfrm>
          <a:noFill/>
          <a:ln>
            <a:miter lim="800000"/>
            <a:headEnd/>
            <a:tailEnd/>
          </a:ln>
        </p:spPr>
      </p:pic>
      <p:sp>
        <p:nvSpPr>
          <p:cNvPr id="2253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071938" y="4357688"/>
            <a:ext cx="5072062" cy="1785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Музыка моей души –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Это звук сердец влюбленных,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Это луч людей земных,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Это  танец для двоих.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           </a:t>
            </a:r>
            <a:r>
              <a:rPr lang="ru-RU" sz="2400" i="1" dirty="0" smtClean="0">
                <a:cs typeface="Times New Roman" pitchFamily="18" charset="0"/>
              </a:rPr>
              <a:t>Давыдова Настя 6 «а» класс</a:t>
            </a:r>
            <a:endParaRPr lang="ru-RU" sz="24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>
              <a:cs typeface="Times New Roman" pitchFamily="18" charset="0"/>
            </a:endParaRPr>
          </a:p>
        </p:txBody>
      </p:sp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-6350"/>
            <a:ext cx="7680325" cy="130492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4863" y="3694113"/>
            <a:ext cx="2908300" cy="308451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75" y="1000125"/>
            <a:ext cx="5786438" cy="2520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«Морская пучина поглотит меня…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Плыву я на лодке известно куда?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синее море зовет меня в даль.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Где желтые пальмы и многого жаль.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жаль, что со мной нет любимых друзей,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я одинок в зыбкой лодке своей»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Гаврилов Саша, 6 «а» класс</a:t>
            </a:r>
          </a:p>
        </p:txBody>
      </p:sp>
      <p:pic>
        <p:nvPicPr>
          <p:cNvPr id="3074" name="Picture 2" descr="E:\к през ольге\разное\azov_10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35331">
            <a:off x="5713413" y="1052513"/>
            <a:ext cx="3030537" cy="2047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DSC0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74825">
            <a:off x="4986338" y="1177925"/>
            <a:ext cx="3695700" cy="27098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1445" name="Picture 5" descr="PA2803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42611">
            <a:off x="549275" y="1100138"/>
            <a:ext cx="3587750" cy="26098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1700" y="60325"/>
            <a:ext cx="6973888" cy="1311275"/>
          </a:xfrm>
          <a:prstGeom prst="rect">
            <a:avLst/>
          </a:prstGeom>
          <a:noFill/>
        </p:spPr>
      </p:pic>
      <p:pic>
        <p:nvPicPr>
          <p:cNvPr id="31746" name="Picture 2" descr="F:\к през ольге\ФОТО\DSC000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0" y="3000375"/>
            <a:ext cx="4929188" cy="3697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5214938"/>
            <a:ext cx="2332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G_25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58829">
            <a:off x="4500563" y="1000125"/>
            <a:ext cx="4392612" cy="29289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0422" name="Picture 6" descr="DSC00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05448">
            <a:off x="285750" y="928688"/>
            <a:ext cx="4048125" cy="30368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888" y="-6350"/>
            <a:ext cx="8991600" cy="1304925"/>
          </a:xfrm>
          <a:prstGeom prst="rect">
            <a:avLst/>
          </a:prstGeom>
          <a:noFill/>
        </p:spPr>
      </p:pic>
      <p:pic>
        <p:nvPicPr>
          <p:cNvPr id="60423" name="Picture 7" descr="DSC000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500" y="3357563"/>
            <a:ext cx="5543550" cy="3429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16383">
            <a:off x="214313" y="1214438"/>
            <a:ext cx="5500687" cy="412591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49288">
            <a:off x="3857625" y="2286000"/>
            <a:ext cx="4929188" cy="4146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89163" y="60325"/>
            <a:ext cx="5033962" cy="131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5214938"/>
            <a:ext cx="2332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музыка\DSC0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6713">
            <a:off x="3878263" y="1765300"/>
            <a:ext cx="4995862" cy="41830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27945">
            <a:off x="487363" y="1516063"/>
            <a:ext cx="3563937" cy="47529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9286875" y="2357438"/>
            <a:ext cx="157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Я - режиссер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9144000" y="200025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Я актер</a:t>
            </a:r>
          </a:p>
        </p:txBody>
      </p:sp>
      <p:pic>
        <p:nvPicPr>
          <p:cNvPr id="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963" y="122238"/>
            <a:ext cx="8966200" cy="19812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9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638" y="60325"/>
            <a:ext cx="8540750" cy="1311275"/>
          </a:xfrm>
          <a:prstGeom prst="rect">
            <a:avLst/>
          </a:prstGeom>
          <a:noFill/>
        </p:spPr>
      </p:pic>
      <p:pic>
        <p:nvPicPr>
          <p:cNvPr id="15363" name="Picture 3" descr="F:\музыка\IMG_2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45811">
            <a:off x="2136775" y="2016125"/>
            <a:ext cx="6797675" cy="45005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050" y="895350"/>
            <a:ext cx="5462588" cy="3719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idx="4294967295"/>
          </p:nvPr>
        </p:nvSpPr>
        <p:spPr>
          <a:xfrm>
            <a:off x="457200" y="500063"/>
            <a:ext cx="8229600" cy="92868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Этапы урока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306413"/>
            <a:ext cx="8658228" cy="4714875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</a:pPr>
            <a:r>
              <a:rPr lang="ru-RU" sz="2800" b="1" u="sng" dirty="0" smtClean="0">
                <a:solidFill>
                  <a:srgbClr val="FF0000"/>
                </a:solidFill>
              </a:rPr>
              <a:t>Первый этап </a:t>
            </a:r>
            <a:r>
              <a:rPr lang="ru-RU" sz="2800" b="1" dirty="0" smtClean="0"/>
              <a:t>–  раскрытие образа 				средствами чувств</a:t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rgbClr val="FF0000"/>
                </a:solidFill>
              </a:rPr>
              <a:t>Второй этап </a:t>
            </a:r>
            <a:r>
              <a:rPr lang="ru-RU" sz="2800" b="1" dirty="0" smtClean="0"/>
              <a:t>– раскрытие образа средствами 		выразительности.</a:t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rgbClr val="FF0000"/>
                </a:solidFill>
              </a:rPr>
              <a:t>Третий этап </a:t>
            </a:r>
            <a:r>
              <a:rPr lang="ru-RU" sz="2800" b="1" dirty="0" smtClean="0"/>
              <a:t>– раскрытие образа анализ и 		сопоставление, размышление, умение 		найти скрытую идею музыкального 	произведения.</a:t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rgbClr val="FF0000"/>
                </a:solidFill>
              </a:rPr>
              <a:t>Четвертый этап </a:t>
            </a:r>
            <a:r>
              <a:rPr lang="ru-RU" sz="2800" b="1" dirty="0" smtClean="0"/>
              <a:t>– создание музыкального  	образа самостоятельно (сочинить, 			изобразить, выразить).</a:t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 – это картина в которой живет весь мир</a:t>
            </a:r>
          </a:p>
        </p:txBody>
      </p:sp>
      <p:pic>
        <p:nvPicPr>
          <p:cNvPr id="25603" name="Picture 12" descr="C:\Users\1\Desktop\0_50295_975e5fd8_ori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87654">
            <a:off x="3781534" y="1934433"/>
            <a:ext cx="4954599" cy="463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Объект 1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5286412" cy="337027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«Мелодия становится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		   цветком.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Он распускается и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		   осыпается,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Он делается ветром и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		   песком,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Летящим на огонь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Весенним мотыльком,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мотыльком…»</a:t>
            </a:r>
          </a:p>
          <a:p>
            <a:pPr marL="0" indent="0">
              <a:buFontTx/>
              <a:buNone/>
            </a:pPr>
            <a:endParaRPr lang="ru-RU" sz="2800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marL="0" indent="0">
              <a:buFontTx/>
              <a:buNone/>
            </a:pPr>
            <a:endParaRPr lang="ru-RU" sz="2800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к през ольге\ФОТО\6307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42620">
            <a:off x="4857752" y="1428736"/>
            <a:ext cx="3786214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</a:p>
        </p:txBody>
      </p:sp>
      <p:sp>
        <p:nvSpPr>
          <p:cNvPr id="16389" name="Объект 1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5715040" cy="60212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 образ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Звук–слово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Мелодико-графического моделирования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художественного образа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смыслового видения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Погружения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Образной драматургии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Символического видения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Контрастного сопоставления</a:t>
            </a:r>
          </a:p>
          <a:p>
            <a:pPr>
              <a:buFont typeface="Wingdings" pitchFamily="2" charset="2"/>
              <a:buChar char="ü"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075" y="60325"/>
            <a:ext cx="8929688" cy="1311275"/>
          </a:xfrm>
          <a:noFill/>
        </p:spPr>
      </p:pic>
      <p:pic>
        <p:nvPicPr>
          <p:cNvPr id="24579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263" y="914400"/>
            <a:ext cx="8064500" cy="4681538"/>
          </a:xfrm>
          <a:noFill/>
        </p:spPr>
      </p:pic>
      <p:graphicFrame>
        <p:nvGraphicFramePr>
          <p:cNvPr id="8" name="Содержимое 4"/>
          <p:cNvGraphicFramePr>
            <a:graphicFrameLocks noGrp="1"/>
          </p:cNvGraphicFramePr>
          <p:nvPr/>
        </p:nvGraphicFramePr>
        <p:xfrm>
          <a:off x="1527175" y="3568700"/>
          <a:ext cx="8685213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6215082"/>
            <a:ext cx="614366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glow rad="139700">
                    <a:srgbClr val="F0F0FE"/>
                  </a:glow>
                </a:effectLst>
                <a:latin typeface="Arial" charset="0"/>
              </a:rPr>
              <a:t>открытость    сопричастность    ориентированность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5272" y="5214950"/>
            <a:ext cx="1214446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glow rad="139700">
                    <a:srgbClr val="F0F0FE"/>
                  </a:glow>
                </a:effectLst>
                <a:latin typeface="Arial" charset="0"/>
              </a:rPr>
              <a:t>        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0000"/>
              </a:solidFill>
              <a:effectLst>
                <a:glow rad="139700">
                  <a:srgbClr val="F0F0FE"/>
                </a:glo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glow rad="139700">
                    <a:srgbClr val="F0F0FE"/>
                  </a:glow>
                </a:effectLst>
                <a:latin typeface="Arial" charset="0"/>
              </a:rPr>
              <a:t>2009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2910" y="1214422"/>
            <a:ext cx="8001056" cy="4714908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Понимать и интерпретировать художественные образы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Раскрывать символику музыкального образа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Уметь выделять свойства и качества целостного явления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Ориентироваться  в культурном многообразии жизненных явлений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Развивать творческий потенциал в процессе художественно-эстетической деятельности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b="1" spc="50" dirty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b="1" spc="50" dirty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193675" y="1550988"/>
          <a:ext cx="8899525" cy="375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TextBox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3" y="146050"/>
            <a:ext cx="9363075" cy="1804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75" y="5143500"/>
            <a:ext cx="5553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Comic Sans MS"/>
              </a:rPr>
              <a:t>на 24%		        на 35%   		на 18%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050" y="4406900"/>
            <a:ext cx="1317625" cy="1085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58082" y="3286124"/>
            <a:ext cx="1643042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glow rad="139700">
                    <a:srgbClr val="F0F0FE"/>
                  </a:glow>
                </a:effectLst>
                <a:latin typeface="Arial" charset="0"/>
              </a:rPr>
              <a:t>          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0000"/>
              </a:solidFill>
              <a:effectLst>
                <a:glow rad="139700">
                  <a:srgbClr val="F0F0FE"/>
                </a:glo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effectLst>
                  <a:glow rad="139700">
                    <a:srgbClr val="F0F0FE"/>
                  </a:glow>
                </a:effectLst>
                <a:latin typeface="Arial" charset="0"/>
              </a:rPr>
              <a:t>2009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ctangle 4"/>
          <p:cNvPicPr>
            <a:picLocks noGrp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36638"/>
            <a:ext cx="9363075" cy="5516562"/>
          </a:xfr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4213" y="146050"/>
            <a:ext cx="2974975" cy="1195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333750"/>
            <a:ext cx="6688138" cy="3670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1\Desktop\Новая папка (4)\фото\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340768"/>
            <a:ext cx="35274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535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Использованные источники: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748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В презентации использован личный материал автора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Фотографии с уроков, картины учеников и учителя.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Arial" charset="0"/>
              </a:rPr>
              <a:t>Фото-снимки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 взяты с сайта: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hlinkClick r:id="rId2"/>
              </a:rPr>
              <a:t>http://www.gandex.ru/showrub/13/1/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marL="1976438" indent="-19764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marL="1976438" indent="-19764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Рекомендуется музыкальное сопровождение: Бах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«Ария»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24950" cy="2232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7400" spc="50" dirty="0" smtClean="0">
                <a:ln w="7620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«Музыка –это образ</a:t>
            </a:r>
            <a:br>
              <a:rPr lang="ru-RU" sz="7400" spc="50" dirty="0" smtClean="0">
                <a:ln w="7620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400" spc="50" dirty="0" smtClean="0">
                <a:ln w="7620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наполненный смыслом»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2859088"/>
            <a:ext cx="3970337" cy="3306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5124" name="Текст 2"/>
          <p:cNvSpPr>
            <a:spLocks noGrp="1"/>
          </p:cNvSpPr>
          <p:nvPr>
            <p:ph type="body" sz="half" idx="2"/>
          </p:nvPr>
        </p:nvSpPr>
        <p:spPr>
          <a:xfrm>
            <a:off x="3440112" y="2967064"/>
            <a:ext cx="5703888" cy="43195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СЛУШАТЬ</a:t>
            </a:r>
          </a:p>
          <a:p>
            <a:pPr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ЧУВСТВОВАТЬ</a:t>
            </a:r>
          </a:p>
          <a:p>
            <a:pPr>
              <a:lnSpc>
                <a:spcPct val="150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ПОНИМАТЬ </a:t>
            </a:r>
          </a:p>
        </p:txBody>
      </p:sp>
      <p:pic>
        <p:nvPicPr>
          <p:cNvPr id="6146" name="Picture 2" descr="G:\к през ольге\ФОТО\6666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46109">
            <a:off x="621928" y="3023459"/>
            <a:ext cx="2911157" cy="373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C:\Users\1\Pictures\11.11.2011\DSC00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142984"/>
            <a:ext cx="6786610" cy="544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0"/>
            <a:ext cx="464347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Проблема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4348" y="4286256"/>
            <a:ext cx="7715304" cy="1738304"/>
          </a:xfr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музыку сделать уроком  познания себя, уроком творчества?</a:t>
            </a:r>
          </a:p>
          <a:p>
            <a:pPr>
              <a:defRPr/>
            </a:pP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-1143000"/>
            <a:ext cx="242889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Цель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00108"/>
            <a:ext cx="7818643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4348" y="3643314"/>
            <a:ext cx="7858180" cy="2941646"/>
          </a:xfr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Раскрыть механизм превращения жизненных явлений в музыкальные образы</a:t>
            </a:r>
          </a:p>
          <a:p>
            <a:pPr algn="ctr">
              <a:buNone/>
              <a:defRPr/>
            </a:pP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рина\Рабочий стол\разное\прозрачные ноты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50720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Ирина\Рабочий стол\разное\Зв вечер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 rot="-813231">
            <a:off x="4633913" y="4840288"/>
            <a:ext cx="2828925" cy="17859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78794">
            <a:off x="6816725" y="2790825"/>
            <a:ext cx="1968500" cy="21510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 rot="238812">
            <a:off x="722313" y="3435350"/>
            <a:ext cx="1857375" cy="25876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83958">
            <a:off x="847725" y="581025"/>
            <a:ext cx="2028825" cy="1584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7348" name="WordArt 4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9900" y="92075"/>
            <a:ext cx="8418513" cy="871538"/>
          </a:xfrm>
          <a:prstGeom prst="rect">
            <a:avLst/>
          </a:prstGeom>
          <a:noFill/>
        </p:spPr>
      </p:pic>
      <p:pic>
        <p:nvPicPr>
          <p:cNvPr id="57349" name="Picture 5" descr="866405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89250" y="1384300"/>
            <a:ext cx="3365500" cy="3194050"/>
          </a:xfrm>
          <a:prstGeom prst="rect">
            <a:avLst/>
          </a:prstGeom>
          <a:noFill/>
        </p:spPr>
      </p:pic>
      <p:pic>
        <p:nvPicPr>
          <p:cNvPr id="57353" name="Picture 9" descr="DSC0005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371506">
            <a:off x="6515100" y="760413"/>
            <a:ext cx="2270125" cy="1701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7354" name="Picture 10" descr="0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13595">
            <a:off x="342900" y="1200150"/>
            <a:ext cx="1873250" cy="1873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 rot="6930939">
            <a:off x="2288382" y="1826418"/>
            <a:ext cx="647700" cy="887413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050" name="Picture 2" descr="G:\к през ольге\книга.jpg"/>
          <p:cNvPicPr>
            <a:picLocks noChangeAspect="1" noChangeArrowheads="1"/>
          </p:cNvPicPr>
          <p:nvPr/>
        </p:nvPicPr>
        <p:blipFill>
          <a:blip r:embed="rId12" cstate="email">
            <a:lum bright="-10000" contrast="20000"/>
          </a:blip>
          <a:srcRect/>
          <a:stretch>
            <a:fillRect/>
          </a:stretch>
        </p:blipFill>
        <p:spPr bwMode="auto">
          <a:xfrm rot="-818917">
            <a:off x="277813" y="4103688"/>
            <a:ext cx="1822450" cy="2574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1" name="Стрелка вниз 10"/>
          <p:cNvSpPr/>
          <p:nvPr/>
        </p:nvSpPr>
        <p:spPr>
          <a:xfrm rot="2963277">
            <a:off x="2512219" y="3552031"/>
            <a:ext cx="647700" cy="706438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2" name="TextBox 11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57263" y="4286250"/>
            <a:ext cx="2011362" cy="1766888"/>
          </a:xfrm>
          <a:prstGeom prst="rect">
            <a:avLst/>
          </a:prstGeom>
          <a:noFill/>
        </p:spPr>
      </p:pic>
      <p:pic>
        <p:nvPicPr>
          <p:cNvPr id="13" name="TextBox 12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54038" y="1822450"/>
            <a:ext cx="2189162" cy="1554163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 rot="13652898">
            <a:off x="5794375" y="1236663"/>
            <a:ext cx="647700" cy="889000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TextBox 14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29350" y="688975"/>
            <a:ext cx="1897063" cy="1158875"/>
          </a:xfrm>
          <a:prstGeom prst="rect">
            <a:avLst/>
          </a:prstGeom>
          <a:noFill/>
        </p:spPr>
      </p:pic>
      <p:pic>
        <p:nvPicPr>
          <p:cNvPr id="17" name="TextBox 16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729413" y="3114675"/>
            <a:ext cx="2006600" cy="1165225"/>
          </a:xfrm>
          <a:prstGeom prst="rect">
            <a:avLst/>
          </a:prstGeom>
          <a:noFill/>
        </p:spPr>
      </p:pic>
      <p:sp>
        <p:nvSpPr>
          <p:cNvPr id="19" name="Стрелка вниз 18"/>
          <p:cNvSpPr/>
          <p:nvPr/>
        </p:nvSpPr>
        <p:spPr>
          <a:xfrm rot="17222145">
            <a:off x="6131719" y="3139282"/>
            <a:ext cx="647700" cy="684212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9930113">
            <a:off x="5314950" y="4243388"/>
            <a:ext cx="647700" cy="647700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1" name="ваффф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643938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низ 25"/>
          <p:cNvSpPr/>
          <p:nvPr/>
        </p:nvSpPr>
        <p:spPr>
          <a:xfrm rot="1506358">
            <a:off x="3463925" y="4392613"/>
            <a:ext cx="647700" cy="649287"/>
          </a:xfrm>
          <a:prstGeom prst="downArrow">
            <a:avLst>
              <a:gd name="adj1" fmla="val 42519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2566988" y="5113338"/>
            <a:ext cx="2005012" cy="1112837"/>
            <a:chOff x="2566650" y="5113559"/>
            <a:chExt cx="1997470" cy="1113071"/>
          </a:xfrm>
        </p:grpSpPr>
        <p:sp>
          <p:nvSpPr>
            <p:cNvPr id="28" name="Прямоугольник с двумя вырезанными противолежащими углами 27"/>
            <p:cNvSpPr/>
            <p:nvPr/>
          </p:nvSpPr>
          <p:spPr>
            <a:xfrm rot="509874">
              <a:off x="2639400" y="5113559"/>
              <a:ext cx="1817176" cy="1113071"/>
            </a:xfrm>
            <a:prstGeom prst="snip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7" name="TextBox 26"/>
            <p:cNvPicPr>
              <a:picLocks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432473" y="4925750"/>
              <a:ext cx="2240963" cy="15365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9" grpId="0" animBg="1"/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 rot="101889" flipV="1">
            <a:off x="230188" y="4852988"/>
            <a:ext cx="8772525" cy="137477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01889" flipV="1">
            <a:off x="374650" y="3722688"/>
            <a:ext cx="8416925" cy="128587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3399FF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10860000" flipV="1">
            <a:off x="314325" y="2600325"/>
            <a:ext cx="8688388" cy="117792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A347FF"/>
              </a:gs>
              <a:gs pos="100000">
                <a:srgbClr val="9900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5C1F99"/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126714" flipV="1">
            <a:off x="26988" y="1560513"/>
            <a:ext cx="8858250" cy="126682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99FF99"/>
              </a:gs>
            </a:gsLst>
            <a:path path="rect">
              <a:fillToRect t="100000" r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-5400000">
            <a:off x="4388644" y="-1888331"/>
            <a:ext cx="1081087" cy="5286375"/>
          </a:xfrm>
          <a:custGeom>
            <a:avLst/>
            <a:gdLst>
              <a:gd name="T0" fmla="*/ 2147483647 w 800"/>
              <a:gd name="T1" fmla="*/ 2147483647 h 1353"/>
              <a:gd name="T2" fmla="*/ 2147483647 w 800"/>
              <a:gd name="T3" fmla="*/ 2147483647 h 1353"/>
              <a:gd name="T4" fmla="*/ 2147483647 w 800"/>
              <a:gd name="T5" fmla="*/ 2147483647 h 1353"/>
              <a:gd name="T6" fmla="*/ 2147483647 w 800"/>
              <a:gd name="T7" fmla="*/ 2147483647 h 1353"/>
              <a:gd name="T8" fmla="*/ 2147483647 w 800"/>
              <a:gd name="T9" fmla="*/ 2147483647 h 1353"/>
              <a:gd name="T10" fmla="*/ 2147483647 w 800"/>
              <a:gd name="T11" fmla="*/ 2147483647 h 1353"/>
              <a:gd name="T12" fmla="*/ 2147483647 w 800"/>
              <a:gd name="T13" fmla="*/ 2147483647 h 1353"/>
              <a:gd name="T14" fmla="*/ 2147483647 w 800"/>
              <a:gd name="T15" fmla="*/ 2147483647 h 1353"/>
              <a:gd name="T16" fmla="*/ 2147483647 w 800"/>
              <a:gd name="T17" fmla="*/ 2147483647 h 1353"/>
              <a:gd name="T18" fmla="*/ 2147483647 w 800"/>
              <a:gd name="T19" fmla="*/ 2147483647 h 1353"/>
              <a:gd name="T20" fmla="*/ 2147483647 w 800"/>
              <a:gd name="T21" fmla="*/ 2147483647 h 1353"/>
              <a:gd name="T22" fmla="*/ 2147483647 w 800"/>
              <a:gd name="T23" fmla="*/ 2147483647 h 1353"/>
              <a:gd name="T24" fmla="*/ 2147483647 w 800"/>
              <a:gd name="T25" fmla="*/ 2147483647 h 1353"/>
              <a:gd name="T26" fmla="*/ 2147483647 w 800"/>
              <a:gd name="T27" fmla="*/ 2147483647 h 1353"/>
              <a:gd name="T28" fmla="*/ 2147483647 w 800"/>
              <a:gd name="T29" fmla="*/ 2147483647 h 1353"/>
              <a:gd name="T30" fmla="*/ 2147483647 w 800"/>
              <a:gd name="T31" fmla="*/ 2147483647 h 1353"/>
              <a:gd name="T32" fmla="*/ 2147483647 w 800"/>
              <a:gd name="T33" fmla="*/ 2147483647 h 1353"/>
              <a:gd name="T34" fmla="*/ 2147483647 w 800"/>
              <a:gd name="T35" fmla="*/ 2147483647 h 1353"/>
              <a:gd name="T36" fmla="*/ 2147483647 w 800"/>
              <a:gd name="T37" fmla="*/ 2147483647 h 1353"/>
              <a:gd name="T38" fmla="*/ 2147483647 w 800"/>
              <a:gd name="T39" fmla="*/ 2147483647 h 1353"/>
              <a:gd name="T40" fmla="*/ 2147483647 w 800"/>
              <a:gd name="T41" fmla="*/ 2147483647 h 1353"/>
              <a:gd name="T42" fmla="*/ 2147483647 w 800"/>
              <a:gd name="T43" fmla="*/ 2147483647 h 1353"/>
              <a:gd name="T44" fmla="*/ 0 w 800"/>
              <a:gd name="T45" fmla="*/ 2147483647 h 1353"/>
              <a:gd name="T46" fmla="*/ 2147483647 w 800"/>
              <a:gd name="T47" fmla="*/ 2147483647 h 1353"/>
              <a:gd name="T48" fmla="*/ 2147483647 w 800"/>
              <a:gd name="T49" fmla="*/ 2147483647 h 1353"/>
              <a:gd name="T50" fmla="*/ 2147483647 w 800"/>
              <a:gd name="T51" fmla="*/ 2147483647 h 1353"/>
              <a:gd name="T52" fmla="*/ 2147483647 w 800"/>
              <a:gd name="T53" fmla="*/ 2147483647 h 1353"/>
              <a:gd name="T54" fmla="*/ 2147483647 w 800"/>
              <a:gd name="T55" fmla="*/ 2147483647 h 1353"/>
              <a:gd name="T56" fmla="*/ 2147483647 w 800"/>
              <a:gd name="T57" fmla="*/ 2147483647 h 1353"/>
              <a:gd name="T58" fmla="*/ 2147483647 w 800"/>
              <a:gd name="T59" fmla="*/ 2147483647 h 1353"/>
              <a:gd name="T60" fmla="*/ 2147483647 w 800"/>
              <a:gd name="T61" fmla="*/ 2147483647 h 1353"/>
              <a:gd name="T62" fmla="*/ 2147483647 w 800"/>
              <a:gd name="T63" fmla="*/ 2147483647 h 1353"/>
              <a:gd name="T64" fmla="*/ 2147483647 w 800"/>
              <a:gd name="T65" fmla="*/ 2147483647 h 1353"/>
              <a:gd name="T66" fmla="*/ 2147483647 w 800"/>
              <a:gd name="T67" fmla="*/ 2147483647 h 13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0"/>
              <a:gd name="T103" fmla="*/ 0 h 1353"/>
              <a:gd name="T104" fmla="*/ 800 w 800"/>
              <a:gd name="T105" fmla="*/ 1353 h 13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9DB6E7"/>
              </a:gs>
              <a:gs pos="100000">
                <a:srgbClr val="000099"/>
              </a:gs>
            </a:gsLst>
            <a:path path="rect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>
            <a:prstShdw prst="shdw17" dist="17961" dir="2700000">
              <a:srgbClr val="5E6D8B"/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285750" y="4640263"/>
            <a:ext cx="87328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flatTx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изменения в стиле мышления, которые с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этими новшествами связаны 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411163" y="3984625"/>
            <a:ext cx="8447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flatTx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преобразования</a:t>
            </a: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411163" y="2852738"/>
            <a:ext cx="8497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flatTx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изменениям в характере деятельности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411163" y="1831975"/>
            <a:ext cx="8497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flatTx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создание и распространение новшеств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387350"/>
            <a:ext cx="4711700" cy="684213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ИННОВАЦИЯ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9" grpId="0" animBg="1"/>
      <p:bldP spid="10" grpId="0" animBg="1"/>
      <p:bldP spid="130056" grpId="0" build="p"/>
      <p:bldP spid="130058" grpId="0" animBg="1"/>
      <p:bldP spid="130059" grpId="0" animBg="1"/>
      <p:bldP spid="130057" grpId="0" animBg="1"/>
      <p:bldP spid="130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71472" y="142852"/>
            <a:ext cx="8215369" cy="666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/>
              </a:rPr>
              <a:t>Разноуровневое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/>
              </a:rPr>
              <a:t> обучение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571750" y="1071563"/>
            <a:ext cx="4000500" cy="785812"/>
            <a:chOff x="2571736" y="1071546"/>
            <a:chExt cx="4000528" cy="7858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71736" y="1071546"/>
              <a:ext cx="4000528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488" y="1071546"/>
              <a:ext cx="3510898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Урок музыки</a:t>
              </a:r>
            </a:p>
          </p:txBody>
        </p:sp>
      </p:grpSp>
      <p:sp>
        <p:nvSpPr>
          <p:cNvPr id="6" name="Прямоугольный треугольник 5"/>
          <p:cNvSpPr/>
          <p:nvPr/>
        </p:nvSpPr>
        <p:spPr>
          <a:xfrm rot="18889772">
            <a:off x="4167188" y="1524000"/>
            <a:ext cx="808038" cy="808037"/>
          </a:xfrm>
          <a:prstGeom prst="rt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8" name="Группа 18"/>
          <p:cNvGrpSpPr>
            <a:grpSpLocks/>
          </p:cNvGrpSpPr>
          <p:nvPr/>
        </p:nvGrpSpPr>
        <p:grpSpPr bwMode="auto">
          <a:xfrm>
            <a:off x="2000250" y="2500313"/>
            <a:ext cx="5143522" cy="1323439"/>
            <a:chOff x="2000232" y="2500306"/>
            <a:chExt cx="5143558" cy="13234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000232" y="2500306"/>
              <a:ext cx="5143536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65120" y="2500306"/>
              <a:ext cx="5078670" cy="132344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Творческая группа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«</a:t>
              </a:r>
              <a:endPara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endParaRPr>
            </a:p>
          </p:txBody>
        </p:sp>
      </p:grpSp>
      <p:sp>
        <p:nvSpPr>
          <p:cNvPr id="9" name="Прямоугольный треугольник 8"/>
          <p:cNvSpPr/>
          <p:nvPr/>
        </p:nvSpPr>
        <p:spPr>
          <a:xfrm rot="18889772">
            <a:off x="4238625" y="2952750"/>
            <a:ext cx="808038" cy="808038"/>
          </a:xfrm>
          <a:prstGeom prst="rt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9" name="Группа 19"/>
          <p:cNvGrpSpPr>
            <a:grpSpLocks/>
          </p:cNvGrpSpPr>
          <p:nvPr/>
        </p:nvGrpSpPr>
        <p:grpSpPr bwMode="auto">
          <a:xfrm>
            <a:off x="1285875" y="4000500"/>
            <a:ext cx="6729413" cy="785813"/>
            <a:chOff x="1285852" y="4000504"/>
            <a:chExt cx="6729727" cy="78581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85852" y="4000504"/>
              <a:ext cx="6715438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85852" y="4000504"/>
              <a:ext cx="672972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Внеурочная деятельность</a:t>
              </a:r>
            </a:p>
          </p:txBody>
        </p:sp>
      </p:grpSp>
      <p:sp>
        <p:nvSpPr>
          <p:cNvPr id="12" name="Прямоугольный треугольник 11"/>
          <p:cNvSpPr/>
          <p:nvPr/>
        </p:nvSpPr>
        <p:spPr>
          <a:xfrm rot="18889772">
            <a:off x="2024063" y="4452938"/>
            <a:ext cx="808037" cy="808037"/>
          </a:xfrm>
          <a:prstGeom prst="rt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8889772">
            <a:off x="6454775" y="4452938"/>
            <a:ext cx="808037" cy="808038"/>
          </a:xfrm>
          <a:prstGeom prst="rt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" name="Группа 20"/>
          <p:cNvGrpSpPr>
            <a:grpSpLocks/>
          </p:cNvGrpSpPr>
          <p:nvPr/>
        </p:nvGrpSpPr>
        <p:grpSpPr bwMode="auto">
          <a:xfrm>
            <a:off x="785813" y="5500688"/>
            <a:ext cx="3357562" cy="785812"/>
            <a:chOff x="785786" y="5500702"/>
            <a:chExt cx="3357586" cy="78581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85786" y="5500702"/>
              <a:ext cx="3357586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00100" y="5500702"/>
              <a:ext cx="2792752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Спец.курс</a:t>
              </a:r>
            </a:p>
          </p:txBody>
        </p:sp>
      </p:grpSp>
      <p:grpSp>
        <p:nvGrpSpPr>
          <p:cNvPr id="21" name="Группа 21"/>
          <p:cNvGrpSpPr>
            <a:grpSpLocks/>
          </p:cNvGrpSpPr>
          <p:nvPr/>
        </p:nvGrpSpPr>
        <p:grpSpPr bwMode="auto">
          <a:xfrm>
            <a:off x="5143500" y="5500688"/>
            <a:ext cx="3357563" cy="785812"/>
            <a:chOff x="5143504" y="5500702"/>
            <a:chExt cx="3358339" cy="78581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43504" y="5500702"/>
              <a:ext cx="3358339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74347" y="5500702"/>
              <a:ext cx="2012554" cy="70789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К</a:t>
              </a:r>
              <a:r>
                <a:rPr lang="ru-RU" sz="4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/>
                </a:rPr>
                <a:t>ружок</a:t>
              </a:r>
              <a:endPara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55288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Музыкальный (голубой, шары и ноты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я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узыкальный (голубой, шары и ноты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узыкальный (голубой, шары и ноты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483</Words>
  <Application>Microsoft Office PowerPoint</Application>
  <PresentationFormat>Экран (4:3)</PresentationFormat>
  <Paragraphs>125</Paragraphs>
  <Slides>37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Музыкальный (голубой, шары и ноты)</vt:lpstr>
      <vt:lpstr>Слайд 1</vt:lpstr>
      <vt:lpstr>Слайд 2</vt:lpstr>
      <vt:lpstr>Музыка – это картина в которой живет весь мир</vt:lpstr>
      <vt:lpstr>«Музыка –это образ наполненный смыслом»</vt:lpstr>
      <vt:lpstr>Проблема</vt:lpstr>
      <vt:lpstr>Цель </vt:lpstr>
      <vt:lpstr>Слайд 7</vt:lpstr>
      <vt:lpstr>ИННОВАЦИЯ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«Морская пучина поглотит меня…  Плыву я на лодке известно куда?  И синее море зовет меня в даль.  Где желтые пальмы и многого жаль. А жаль, что со мной нет любимых друзей,  Что я одинок в зыбкой лодке своей»                          Гаврилов Саша, 6 «а» класс</vt:lpstr>
      <vt:lpstr>Слайд 24</vt:lpstr>
      <vt:lpstr>Слайд 25</vt:lpstr>
      <vt:lpstr>Слайд 26</vt:lpstr>
      <vt:lpstr>Слайд 27</vt:lpstr>
      <vt:lpstr>Слайд 28</vt:lpstr>
      <vt:lpstr>Первый этап –  раскрытие образа     средствами чувств Второй этап – раскрытие образа средствами   выразительности. Третий этап – раскрытие образа анализ и   сопоставление, размышление, умение   найти скрытую идею музыкального  произведения. Четвертый этап – создание музыкального   образа самостоятельно (сочинить,    изобразить, выразить). </vt:lpstr>
      <vt:lpstr>Методы</vt:lpstr>
      <vt:lpstr>Слайд 31</vt:lpstr>
      <vt:lpstr>Ожидаемые результаты </vt:lpstr>
      <vt:lpstr>Слайд 33</vt:lpstr>
      <vt:lpstr>Слайд 34</vt:lpstr>
      <vt:lpstr>Слайд 35</vt:lpstr>
      <vt:lpstr>Спасибо за внимание!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re</cp:lastModifiedBy>
  <cp:revision>5</cp:revision>
  <dcterms:created xsi:type="dcterms:W3CDTF">2012-05-28T02:46:42Z</dcterms:created>
  <dcterms:modified xsi:type="dcterms:W3CDTF">2014-08-04T18:17:25Z</dcterms:modified>
</cp:coreProperties>
</file>