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71" r:id="rId3"/>
    <p:sldId id="270" r:id="rId4"/>
    <p:sldId id="272" r:id="rId5"/>
    <p:sldId id="273" r:id="rId6"/>
    <p:sldId id="274" r:id="rId7"/>
    <p:sldId id="265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029" autoAdjust="0"/>
    <p:restoredTop sz="94767" autoAdjust="0"/>
  </p:normalViewPr>
  <p:slideViewPr>
    <p:cSldViewPr>
      <p:cViewPr varScale="1">
        <p:scale>
          <a:sx n="51" d="100"/>
          <a:sy n="51" d="100"/>
        </p:scale>
        <p:origin x="-8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3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F4933-66F9-4FED-9928-EF153ECED74A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3E56D-9A5A-46BB-A04A-F94BBD1DB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E56D-9A5A-46BB-A04A-F94BBD1DBED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Блиц можно провести, разделив учащихся на три группы. Первый учащийся задаёт вопрос, сидящий радом ученик отвечает. Затем тот ученик, который отвечал, задаёт вопрос сидящему рядом. И так последовательно до последнего ученика в группе.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E56D-9A5A-46BB-A04A-F94BBD1DBED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Технология игры: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Учитель задаёт правильные и неправильные вопросы об углеводородах, на которые ученики отвечают только «Да»  и «Нет».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E56D-9A5A-46BB-A04A-F94BBD1DBED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B706-C83A-40E3-B2AF-E7FFB7A1FE0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9562-446C-45C6-BFBD-FF5585FA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B706-C83A-40E3-B2AF-E7FFB7A1FE0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9562-446C-45C6-BFBD-FF5585FA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B706-C83A-40E3-B2AF-E7FFB7A1FE0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9562-446C-45C6-BFBD-FF5585FA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B706-C83A-40E3-B2AF-E7FFB7A1FE0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9562-446C-45C6-BFBD-FF5585FA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B706-C83A-40E3-B2AF-E7FFB7A1FE0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9562-446C-45C6-BFBD-FF5585FA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B706-C83A-40E3-B2AF-E7FFB7A1FE0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9562-446C-45C6-BFBD-FF5585FA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B706-C83A-40E3-B2AF-E7FFB7A1FE0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9562-446C-45C6-BFBD-FF5585FA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B706-C83A-40E3-B2AF-E7FFB7A1FE0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9562-446C-45C6-BFBD-FF5585FA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B706-C83A-40E3-B2AF-E7FFB7A1FE0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9562-446C-45C6-BFBD-FF5585FA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B706-C83A-40E3-B2AF-E7FFB7A1FE0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9562-446C-45C6-BFBD-FF5585FA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B706-C83A-40E3-B2AF-E7FFB7A1FE0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9562-446C-45C6-BFBD-FF5585FA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1B706-C83A-40E3-B2AF-E7FFB7A1FE0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9562-446C-45C6-BFBD-FF5585FA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sz="6600" dirty="0" smtClean="0">
                <a:solidFill>
                  <a:srgbClr val="3366CC"/>
                </a:solidFill>
              </a:rPr>
              <a:t>Углеводороды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C00000"/>
                </a:solidFill>
              </a:rPr>
              <a:t>Классификация</a:t>
            </a:r>
          </a:p>
          <a:p>
            <a:r>
              <a:rPr lang="ru-RU" sz="4400" dirty="0" smtClean="0">
                <a:solidFill>
                  <a:srgbClr val="C00000"/>
                </a:solidFill>
              </a:rPr>
              <a:t>номенклатура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366CC"/>
                </a:solidFill>
              </a:rPr>
              <a:t>«Руки»</a:t>
            </a:r>
            <a:endParaRPr lang="ru-RU" dirty="0">
              <a:solidFill>
                <a:srgbClr val="3366CC"/>
              </a:solidFill>
            </a:endParaRPr>
          </a:p>
        </p:txBody>
      </p:sp>
      <p:pic>
        <p:nvPicPr>
          <p:cNvPr id="4" name="Содержимое 3" descr="Руки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366CC"/>
                </a:solidFill>
              </a:rPr>
              <a:t>«Руки»</a:t>
            </a:r>
            <a:endParaRPr lang="ru-RU" dirty="0">
              <a:solidFill>
                <a:srgbClr val="3366CC"/>
              </a:solidFill>
            </a:endParaRPr>
          </a:p>
        </p:txBody>
      </p:sp>
      <p:pic>
        <p:nvPicPr>
          <p:cNvPr id="4" name="Содержимое 3" descr="Руки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9144000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366CC"/>
                </a:solidFill>
              </a:rPr>
              <a:t>«Руки»</a:t>
            </a:r>
            <a:endParaRPr lang="ru-RU" dirty="0">
              <a:solidFill>
                <a:srgbClr val="3366CC"/>
              </a:solidFill>
            </a:endParaRPr>
          </a:p>
        </p:txBody>
      </p:sp>
      <p:pic>
        <p:nvPicPr>
          <p:cNvPr id="4" name="Содержимое 3" descr="Руки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9144000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366CC"/>
                </a:solidFill>
              </a:rPr>
              <a:t>«Руки»</a:t>
            </a:r>
            <a:endParaRPr lang="ru-RU" dirty="0">
              <a:solidFill>
                <a:srgbClr val="3366CC"/>
              </a:solidFill>
            </a:endParaRPr>
          </a:p>
        </p:txBody>
      </p:sp>
      <p:pic>
        <p:nvPicPr>
          <p:cNvPr id="1026" name="Picture 2" descr="C:\Users\user\AppData\Local\Temp\Rar$DI26.462\Руки без надписе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914400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366CC"/>
                </a:solidFill>
              </a:rPr>
              <a:t>«Волшебные руки»</a:t>
            </a:r>
            <a:endParaRPr lang="ru-RU" dirty="0">
              <a:solidFill>
                <a:srgbClr val="3366CC"/>
              </a:solidFill>
            </a:endParaRPr>
          </a:p>
        </p:txBody>
      </p:sp>
      <p:pic>
        <p:nvPicPr>
          <p:cNvPr id="3074" name="Picture 2" descr="C:\Users\user\AppData\Local\Temp\Rar$DI58.589\Руки с надписям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CC"/>
                </a:solidFill>
              </a:rPr>
              <a:t>Блиц «Верно ли, что…»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3" spcCol="540000">
            <a:normAutofit fontScale="62500" lnSpcReduction="20000"/>
          </a:bodyPr>
          <a:lstStyle/>
          <a:p>
            <a:pPr algn="just">
              <a:buNone/>
            </a:pPr>
            <a:r>
              <a:rPr lang="ru-RU" sz="2900" dirty="0" smtClean="0"/>
              <a:t>	Метан </a:t>
            </a:r>
            <a:r>
              <a:rPr lang="ru-RU" sz="2900" dirty="0"/>
              <a:t>– это СН</a:t>
            </a:r>
            <a:r>
              <a:rPr lang="ru-RU" sz="2900" baseline="-25000" dirty="0"/>
              <a:t>4</a:t>
            </a:r>
            <a:r>
              <a:rPr lang="ru-RU" sz="2900" dirty="0"/>
              <a:t>?               </a:t>
            </a:r>
            <a:r>
              <a:rPr lang="ru-RU" sz="2900" dirty="0" smtClean="0"/>
              <a:t>СН</a:t>
            </a:r>
            <a:r>
              <a:rPr lang="ru-RU" sz="2900" baseline="-25000" dirty="0" smtClean="0"/>
              <a:t>3</a:t>
            </a:r>
            <a:r>
              <a:rPr lang="ru-RU" sz="2900" dirty="0" smtClean="0"/>
              <a:t> </a:t>
            </a:r>
            <a:r>
              <a:rPr lang="ru-RU" sz="2900" dirty="0"/>
              <a:t>– это метил?                   </a:t>
            </a:r>
            <a:r>
              <a:rPr lang="ru-RU" sz="2900" dirty="0" smtClean="0"/>
              <a:t>  С</a:t>
            </a:r>
            <a:r>
              <a:rPr lang="ru-RU" sz="2900" baseline="-25000" dirty="0" smtClean="0"/>
              <a:t>2</a:t>
            </a:r>
            <a:r>
              <a:rPr lang="ru-RU" sz="2900" dirty="0" smtClean="0"/>
              <a:t>Н</a:t>
            </a:r>
            <a:r>
              <a:rPr lang="ru-RU" sz="2900" baseline="-25000" dirty="0" smtClean="0"/>
              <a:t>4</a:t>
            </a:r>
            <a:r>
              <a:rPr lang="ru-RU" sz="2900" dirty="0" smtClean="0"/>
              <a:t> </a:t>
            </a:r>
            <a:r>
              <a:rPr lang="ru-RU" sz="2900" dirty="0"/>
              <a:t>– это этилен?</a:t>
            </a:r>
          </a:p>
          <a:p>
            <a:pPr algn="just">
              <a:buNone/>
            </a:pPr>
            <a:r>
              <a:rPr lang="ru-RU" sz="2900" dirty="0" smtClean="0"/>
              <a:t>	С</a:t>
            </a:r>
            <a:r>
              <a:rPr lang="ru-RU" sz="2900" baseline="-25000" dirty="0" smtClean="0"/>
              <a:t>2</a:t>
            </a:r>
            <a:r>
              <a:rPr lang="ru-RU" sz="2900" dirty="0" smtClean="0"/>
              <a:t>Н</a:t>
            </a:r>
            <a:r>
              <a:rPr lang="ru-RU" sz="2900" baseline="-25000" dirty="0" smtClean="0"/>
              <a:t>5</a:t>
            </a:r>
            <a:r>
              <a:rPr lang="ru-RU" sz="2900" dirty="0" smtClean="0"/>
              <a:t> </a:t>
            </a:r>
            <a:r>
              <a:rPr lang="ru-RU" sz="2900" dirty="0"/>
              <a:t>– это этан? </a:t>
            </a:r>
            <a:r>
              <a:rPr lang="ru-RU" sz="2900" dirty="0" smtClean="0"/>
              <a:t>С</a:t>
            </a:r>
            <a:r>
              <a:rPr lang="ru-RU" sz="2900" baseline="-25000" dirty="0" smtClean="0"/>
              <a:t>4</a:t>
            </a:r>
            <a:r>
              <a:rPr lang="ru-RU" sz="2900" dirty="0" smtClean="0"/>
              <a:t>Н</a:t>
            </a:r>
            <a:r>
              <a:rPr lang="ru-RU" sz="2900" baseline="-25000" dirty="0" smtClean="0"/>
              <a:t>9 </a:t>
            </a:r>
            <a:r>
              <a:rPr lang="ru-RU" sz="2900" dirty="0" smtClean="0"/>
              <a:t>– </a:t>
            </a:r>
            <a:r>
              <a:rPr lang="ru-RU" sz="2900" dirty="0"/>
              <a:t>это бутил?                    </a:t>
            </a:r>
            <a:r>
              <a:rPr lang="ru-RU" sz="2900" dirty="0" smtClean="0"/>
              <a:t>  С</a:t>
            </a:r>
            <a:r>
              <a:rPr lang="ru-RU" sz="2900" baseline="-25000" dirty="0" smtClean="0"/>
              <a:t>4</a:t>
            </a:r>
            <a:r>
              <a:rPr lang="ru-RU" sz="2900" dirty="0" smtClean="0"/>
              <a:t>Н</a:t>
            </a:r>
            <a:r>
              <a:rPr lang="ru-RU" sz="2900" baseline="-25000" dirty="0" smtClean="0"/>
              <a:t>8</a:t>
            </a:r>
            <a:r>
              <a:rPr lang="ru-RU" sz="2900" dirty="0" smtClean="0"/>
              <a:t> </a:t>
            </a:r>
            <a:r>
              <a:rPr lang="ru-RU" sz="2900" dirty="0"/>
              <a:t>– это бутен?</a:t>
            </a:r>
          </a:p>
          <a:p>
            <a:pPr algn="just">
              <a:buNone/>
            </a:pPr>
            <a:r>
              <a:rPr lang="ru-RU" sz="2900" dirty="0" smtClean="0"/>
              <a:t>	Бутан </a:t>
            </a:r>
            <a:r>
              <a:rPr lang="ru-RU" sz="2900" dirty="0"/>
              <a:t>– это С</a:t>
            </a:r>
            <a:r>
              <a:rPr lang="ru-RU" sz="2900" baseline="-25000" dirty="0"/>
              <a:t>5</a:t>
            </a:r>
            <a:r>
              <a:rPr lang="ru-RU" sz="2900" dirty="0"/>
              <a:t>Н</a:t>
            </a:r>
            <a:r>
              <a:rPr lang="ru-RU" sz="2900" baseline="-25000" dirty="0"/>
              <a:t>10</a:t>
            </a:r>
            <a:r>
              <a:rPr lang="ru-RU" sz="2900" dirty="0"/>
              <a:t>?</a:t>
            </a:r>
            <a:r>
              <a:rPr lang="ru-RU" sz="2900" baseline="-25000" dirty="0"/>
              <a:t>                          </a:t>
            </a:r>
            <a:r>
              <a:rPr lang="ru-RU" sz="2900" baseline="-25000" dirty="0" smtClean="0"/>
              <a:t>  </a:t>
            </a:r>
            <a:r>
              <a:rPr lang="ru-RU" sz="2900" dirty="0" smtClean="0"/>
              <a:t>С</a:t>
            </a:r>
            <a:r>
              <a:rPr lang="ru-RU" sz="2900" baseline="-25000" dirty="0" smtClean="0"/>
              <a:t>5</a:t>
            </a:r>
            <a:r>
              <a:rPr lang="ru-RU" sz="2900" dirty="0" smtClean="0"/>
              <a:t>Н</a:t>
            </a:r>
            <a:r>
              <a:rPr lang="ru-RU" sz="2900" baseline="-25000" dirty="0" smtClean="0"/>
              <a:t>10 </a:t>
            </a:r>
            <a:r>
              <a:rPr lang="ru-RU" sz="2900" dirty="0" smtClean="0"/>
              <a:t>–это </a:t>
            </a:r>
            <a:r>
              <a:rPr lang="ru-RU" sz="2900" dirty="0" err="1"/>
              <a:t>пентил</a:t>
            </a:r>
            <a:r>
              <a:rPr lang="ru-RU" sz="2900" dirty="0"/>
              <a:t>?               </a:t>
            </a:r>
            <a:r>
              <a:rPr lang="ru-RU" sz="2900" dirty="0" smtClean="0"/>
              <a:t>  </a:t>
            </a:r>
            <a:r>
              <a:rPr lang="ru-RU" sz="2900" dirty="0" smtClean="0">
                <a:sym typeface="Wingdings"/>
              </a:rPr>
              <a:t> </a:t>
            </a:r>
            <a:r>
              <a:rPr lang="ru-RU" sz="2900" dirty="0" smtClean="0"/>
              <a:t>С</a:t>
            </a:r>
            <a:r>
              <a:rPr lang="ru-RU" sz="2900" baseline="-25000" dirty="0" smtClean="0"/>
              <a:t>5</a:t>
            </a:r>
            <a:r>
              <a:rPr lang="ru-RU" sz="2900" dirty="0" smtClean="0"/>
              <a:t>Н</a:t>
            </a:r>
            <a:r>
              <a:rPr lang="ru-RU" sz="2900" baseline="-25000" dirty="0" smtClean="0"/>
              <a:t>10 </a:t>
            </a:r>
            <a:r>
              <a:rPr lang="ru-RU" sz="2900" dirty="0" smtClean="0"/>
              <a:t>– </a:t>
            </a:r>
            <a:r>
              <a:rPr lang="ru-RU" sz="2900" dirty="0"/>
              <a:t>это </a:t>
            </a:r>
            <a:r>
              <a:rPr lang="ru-RU" sz="2900" dirty="0" err="1"/>
              <a:t>гексен</a:t>
            </a:r>
            <a:r>
              <a:rPr lang="ru-RU" sz="2900" dirty="0"/>
              <a:t>?</a:t>
            </a:r>
          </a:p>
          <a:p>
            <a:pPr algn="just">
              <a:buNone/>
            </a:pPr>
            <a:r>
              <a:rPr lang="ru-RU" sz="2900" dirty="0" smtClean="0"/>
              <a:t>	Пентан – это </a:t>
            </a:r>
            <a:r>
              <a:rPr lang="ru-RU" sz="2900" dirty="0"/>
              <a:t>С</a:t>
            </a:r>
            <a:r>
              <a:rPr lang="ru-RU" sz="2900" baseline="-25000" dirty="0"/>
              <a:t>5</a:t>
            </a:r>
            <a:r>
              <a:rPr lang="ru-RU" sz="2900" dirty="0"/>
              <a:t>Н</a:t>
            </a:r>
            <a:r>
              <a:rPr lang="ru-RU" sz="2900" baseline="-25000" dirty="0"/>
              <a:t>12</a:t>
            </a:r>
            <a:r>
              <a:rPr lang="ru-RU" sz="2900" dirty="0"/>
              <a:t>?               </a:t>
            </a:r>
            <a:r>
              <a:rPr lang="ru-RU" sz="2900" dirty="0" smtClean="0"/>
              <a:t>  </a:t>
            </a:r>
            <a:r>
              <a:rPr lang="ru-RU" sz="2900" dirty="0" err="1" smtClean="0"/>
              <a:t>Гексил</a:t>
            </a:r>
            <a:r>
              <a:rPr lang="ru-RU" sz="2900" dirty="0" smtClean="0"/>
              <a:t> – </a:t>
            </a:r>
            <a:r>
              <a:rPr lang="ru-RU" sz="2900" dirty="0"/>
              <a:t>это С</a:t>
            </a:r>
            <a:r>
              <a:rPr lang="ru-RU" sz="2900" baseline="-25000" dirty="0"/>
              <a:t>6</a:t>
            </a:r>
            <a:r>
              <a:rPr lang="ru-RU" sz="2900" dirty="0"/>
              <a:t>Н</a:t>
            </a:r>
            <a:r>
              <a:rPr lang="ru-RU" sz="2900" baseline="-25000" dirty="0"/>
              <a:t>13</a:t>
            </a:r>
            <a:r>
              <a:rPr lang="ru-RU" sz="2900" dirty="0"/>
              <a:t>?             </a:t>
            </a:r>
            <a:r>
              <a:rPr lang="ru-RU" sz="2900" dirty="0" smtClean="0"/>
              <a:t>     </a:t>
            </a:r>
            <a:r>
              <a:rPr lang="ru-RU" sz="2900" dirty="0" err="1" smtClean="0"/>
              <a:t>Пентен</a:t>
            </a:r>
            <a:r>
              <a:rPr lang="ru-RU" sz="2900" dirty="0" smtClean="0"/>
              <a:t> – это </a:t>
            </a:r>
            <a:r>
              <a:rPr lang="ru-RU" sz="2900" dirty="0"/>
              <a:t>С</a:t>
            </a:r>
            <a:r>
              <a:rPr lang="ru-RU" sz="2900" baseline="-25000" dirty="0"/>
              <a:t>6</a:t>
            </a:r>
            <a:r>
              <a:rPr lang="ru-RU" sz="2900" dirty="0"/>
              <a:t>Н</a:t>
            </a:r>
            <a:r>
              <a:rPr lang="ru-RU" sz="2900" baseline="-25000" dirty="0"/>
              <a:t>12</a:t>
            </a:r>
            <a:r>
              <a:rPr lang="ru-RU" sz="2900" dirty="0"/>
              <a:t>?                              </a:t>
            </a:r>
          </a:p>
          <a:p>
            <a:pPr algn="just">
              <a:buNone/>
            </a:pPr>
            <a:r>
              <a:rPr lang="ru-RU" sz="2900" dirty="0" smtClean="0"/>
              <a:t>	С</a:t>
            </a:r>
            <a:r>
              <a:rPr lang="ru-RU" sz="2900" baseline="-25000" dirty="0" smtClean="0"/>
              <a:t>6</a:t>
            </a:r>
            <a:r>
              <a:rPr lang="ru-RU" sz="2900" dirty="0" smtClean="0"/>
              <a:t>Н</a:t>
            </a:r>
            <a:r>
              <a:rPr lang="ru-RU" sz="2900" baseline="-25000" dirty="0" smtClean="0"/>
              <a:t>13 </a:t>
            </a:r>
            <a:r>
              <a:rPr lang="ru-RU" sz="2900" dirty="0" smtClean="0"/>
              <a:t>– </a:t>
            </a:r>
            <a:r>
              <a:rPr lang="ru-RU" sz="2900" dirty="0"/>
              <a:t>это </a:t>
            </a:r>
            <a:r>
              <a:rPr lang="ru-RU" sz="2900" dirty="0" err="1"/>
              <a:t>гексан</a:t>
            </a:r>
            <a:r>
              <a:rPr lang="ru-RU" sz="2900" dirty="0"/>
              <a:t>?                  </a:t>
            </a:r>
            <a:r>
              <a:rPr lang="ru-RU" sz="2900" dirty="0" err="1" smtClean="0"/>
              <a:t>Гептил</a:t>
            </a:r>
            <a:r>
              <a:rPr lang="ru-RU" sz="2900" dirty="0" smtClean="0"/>
              <a:t> – это </a:t>
            </a:r>
            <a:r>
              <a:rPr lang="ru-RU" sz="2900" dirty="0"/>
              <a:t>С</a:t>
            </a:r>
            <a:r>
              <a:rPr lang="ru-RU" sz="2900" baseline="-25000" dirty="0"/>
              <a:t>8</a:t>
            </a:r>
            <a:r>
              <a:rPr lang="ru-RU" sz="2900" dirty="0"/>
              <a:t>Н</a:t>
            </a:r>
            <a:r>
              <a:rPr lang="ru-RU" sz="2900" baseline="-25000" dirty="0"/>
              <a:t>15</a:t>
            </a:r>
            <a:r>
              <a:rPr lang="ru-RU" sz="2900" dirty="0"/>
              <a:t>?               </a:t>
            </a:r>
            <a:r>
              <a:rPr lang="ru-RU" sz="2900" dirty="0" smtClean="0"/>
              <a:t>   </a:t>
            </a:r>
            <a:r>
              <a:rPr lang="ru-RU" sz="2900" dirty="0" err="1" smtClean="0"/>
              <a:t>Гептен</a:t>
            </a:r>
            <a:r>
              <a:rPr lang="ru-RU" sz="2900" dirty="0" smtClean="0"/>
              <a:t> – </a:t>
            </a:r>
            <a:r>
              <a:rPr lang="ru-RU" sz="2900" dirty="0"/>
              <a:t>это С</a:t>
            </a:r>
            <a:r>
              <a:rPr lang="ru-RU" sz="2900" baseline="-25000" dirty="0"/>
              <a:t>7</a:t>
            </a:r>
            <a:r>
              <a:rPr lang="ru-RU" sz="2900" dirty="0"/>
              <a:t>Н</a:t>
            </a:r>
            <a:r>
              <a:rPr lang="ru-RU" sz="2900" baseline="-25000" dirty="0"/>
              <a:t>14</a:t>
            </a:r>
            <a:r>
              <a:rPr lang="ru-RU" sz="2900" dirty="0"/>
              <a:t>?                                                    </a:t>
            </a:r>
          </a:p>
          <a:p>
            <a:pPr algn="just">
              <a:buNone/>
            </a:pPr>
            <a:r>
              <a:rPr lang="ru-RU" sz="2900" dirty="0" smtClean="0"/>
              <a:t>	С</a:t>
            </a:r>
            <a:r>
              <a:rPr lang="ru-RU" sz="2900" baseline="-25000" dirty="0" smtClean="0"/>
              <a:t>7</a:t>
            </a:r>
            <a:r>
              <a:rPr lang="ru-RU" sz="2900" dirty="0" smtClean="0"/>
              <a:t>Н</a:t>
            </a:r>
            <a:r>
              <a:rPr lang="ru-RU" sz="2900" baseline="-25000" dirty="0" smtClean="0"/>
              <a:t>16 </a:t>
            </a:r>
            <a:r>
              <a:rPr lang="ru-RU" sz="2900" dirty="0" smtClean="0"/>
              <a:t>– </a:t>
            </a:r>
            <a:r>
              <a:rPr lang="ru-RU" sz="2900" dirty="0"/>
              <a:t>это гептан?                  </a:t>
            </a:r>
            <a:r>
              <a:rPr lang="ru-RU" sz="2900" dirty="0" smtClean="0"/>
              <a:t>С</a:t>
            </a:r>
            <a:r>
              <a:rPr lang="ru-RU" sz="2900" baseline="-25000" dirty="0" smtClean="0"/>
              <a:t>8</a:t>
            </a:r>
            <a:r>
              <a:rPr lang="ru-RU" sz="2900" dirty="0" smtClean="0"/>
              <a:t>Н</a:t>
            </a:r>
            <a:r>
              <a:rPr lang="ru-RU" sz="2900" baseline="-25000" dirty="0" smtClean="0"/>
              <a:t>17</a:t>
            </a:r>
            <a:r>
              <a:rPr lang="ru-RU" sz="2900" dirty="0" smtClean="0"/>
              <a:t> </a:t>
            </a:r>
            <a:r>
              <a:rPr lang="ru-RU" sz="2900" dirty="0"/>
              <a:t>– это </a:t>
            </a:r>
            <a:r>
              <a:rPr lang="ru-RU" sz="2900" dirty="0" err="1"/>
              <a:t>октил</a:t>
            </a:r>
            <a:r>
              <a:rPr lang="ru-RU" sz="2900" dirty="0"/>
              <a:t>?               </a:t>
            </a:r>
            <a:r>
              <a:rPr lang="ru-RU" sz="2900" dirty="0" smtClean="0"/>
              <a:t>    С</a:t>
            </a:r>
            <a:r>
              <a:rPr lang="ru-RU" sz="2900" baseline="-25000" dirty="0" smtClean="0"/>
              <a:t>8</a:t>
            </a:r>
            <a:r>
              <a:rPr lang="ru-RU" sz="2900" dirty="0" smtClean="0"/>
              <a:t>Н</a:t>
            </a:r>
            <a:r>
              <a:rPr lang="ru-RU" sz="2900" baseline="-25000" dirty="0" smtClean="0"/>
              <a:t>18</a:t>
            </a:r>
            <a:r>
              <a:rPr lang="ru-RU" sz="2900" dirty="0" smtClean="0"/>
              <a:t> </a:t>
            </a:r>
            <a:r>
              <a:rPr lang="ru-RU" sz="2900" dirty="0"/>
              <a:t>– это </a:t>
            </a:r>
            <a:r>
              <a:rPr lang="ru-RU" sz="2900" dirty="0" err="1"/>
              <a:t>нонен</a:t>
            </a:r>
            <a:r>
              <a:rPr lang="ru-RU" sz="2900" dirty="0"/>
              <a:t>?</a:t>
            </a:r>
          </a:p>
          <a:p>
            <a:pPr algn="just">
              <a:buNone/>
            </a:pPr>
            <a:r>
              <a:rPr lang="ru-RU" sz="2900" dirty="0" smtClean="0"/>
              <a:t>	Октан </a:t>
            </a:r>
            <a:r>
              <a:rPr lang="ru-RU" sz="2900" dirty="0"/>
              <a:t>– это С</a:t>
            </a:r>
            <a:r>
              <a:rPr lang="ru-RU" sz="2900" baseline="-25000" dirty="0"/>
              <a:t>8</a:t>
            </a:r>
            <a:r>
              <a:rPr lang="ru-RU" sz="2900" dirty="0"/>
              <a:t>Н</a:t>
            </a:r>
            <a:r>
              <a:rPr lang="ru-RU" sz="2900" baseline="-25000" dirty="0"/>
              <a:t>16 </a:t>
            </a:r>
            <a:r>
              <a:rPr lang="ru-RU" sz="2900" dirty="0" smtClean="0"/>
              <a:t>С</a:t>
            </a:r>
            <a:r>
              <a:rPr lang="ru-RU" sz="2900" baseline="-25000" dirty="0" smtClean="0"/>
              <a:t>9</a:t>
            </a:r>
            <a:r>
              <a:rPr lang="ru-RU" sz="2900" dirty="0" smtClean="0"/>
              <a:t>Н</a:t>
            </a:r>
            <a:r>
              <a:rPr lang="ru-RU" sz="2900" baseline="-25000" dirty="0" smtClean="0"/>
              <a:t>18</a:t>
            </a:r>
            <a:r>
              <a:rPr lang="ru-RU" sz="2900" dirty="0" smtClean="0"/>
              <a:t> </a:t>
            </a:r>
            <a:r>
              <a:rPr lang="ru-RU" sz="2900" dirty="0"/>
              <a:t>– это </a:t>
            </a:r>
            <a:r>
              <a:rPr lang="ru-RU" sz="2900" dirty="0" err="1"/>
              <a:t>нонил</a:t>
            </a:r>
            <a:r>
              <a:rPr lang="ru-RU" sz="2900" dirty="0"/>
              <a:t>?              </a:t>
            </a:r>
            <a:r>
              <a:rPr lang="ru-RU" sz="2900" dirty="0" smtClean="0"/>
              <a:t>    </a:t>
            </a:r>
            <a:r>
              <a:rPr lang="ru-RU" sz="2900" dirty="0" err="1" smtClean="0"/>
              <a:t>Октен</a:t>
            </a:r>
            <a:r>
              <a:rPr lang="ru-RU" sz="2900" dirty="0" smtClean="0"/>
              <a:t> </a:t>
            </a:r>
            <a:r>
              <a:rPr lang="ru-RU" sz="2900" dirty="0"/>
              <a:t>– это </a:t>
            </a:r>
            <a:r>
              <a:rPr lang="ru-RU" sz="2900" dirty="0" smtClean="0"/>
              <a:t>С</a:t>
            </a:r>
            <a:r>
              <a:rPr lang="ru-RU" sz="2900" baseline="-25000" dirty="0" smtClean="0"/>
              <a:t>9</a:t>
            </a:r>
            <a:r>
              <a:rPr lang="ru-RU" sz="2900" dirty="0" smtClean="0"/>
              <a:t>Н</a:t>
            </a:r>
            <a:r>
              <a:rPr lang="ru-RU" sz="2900" baseline="-25000" dirty="0" smtClean="0"/>
              <a:t>18</a:t>
            </a:r>
            <a:r>
              <a:rPr lang="ru-RU" sz="2900" dirty="0" smtClean="0"/>
              <a:t>?</a:t>
            </a:r>
          </a:p>
          <a:p>
            <a:pPr algn="just">
              <a:buNone/>
            </a:pPr>
            <a:r>
              <a:rPr lang="ru-RU" sz="2900" dirty="0" smtClean="0"/>
              <a:t>	</a:t>
            </a:r>
            <a:r>
              <a:rPr lang="ru-RU" sz="2900" dirty="0" err="1" smtClean="0"/>
              <a:t>Нонан</a:t>
            </a:r>
            <a:r>
              <a:rPr lang="ru-RU" sz="2900" dirty="0" smtClean="0"/>
              <a:t> – </a:t>
            </a:r>
            <a:r>
              <a:rPr lang="ru-RU" sz="2900" dirty="0"/>
              <a:t>это С</a:t>
            </a:r>
            <a:r>
              <a:rPr lang="ru-RU" sz="2900" baseline="-25000" dirty="0"/>
              <a:t>9</a:t>
            </a:r>
            <a:r>
              <a:rPr lang="ru-RU" sz="2900" dirty="0"/>
              <a:t>Н</a:t>
            </a:r>
            <a:r>
              <a:rPr lang="ru-RU" sz="2900" baseline="-25000" dirty="0"/>
              <a:t>20</a:t>
            </a:r>
            <a:r>
              <a:rPr lang="ru-RU" sz="2900" dirty="0"/>
              <a:t>?</a:t>
            </a:r>
            <a:r>
              <a:rPr lang="ru-RU" sz="2900" baseline="-25000" dirty="0"/>
              <a:t>                         </a:t>
            </a:r>
            <a:r>
              <a:rPr lang="ru-RU" sz="2900" dirty="0"/>
              <a:t> </a:t>
            </a:r>
            <a:r>
              <a:rPr lang="ru-RU" sz="2900" dirty="0" err="1" smtClean="0"/>
              <a:t>Децил</a:t>
            </a:r>
            <a:r>
              <a:rPr lang="ru-RU" sz="2900" dirty="0" smtClean="0"/>
              <a:t> –это </a:t>
            </a:r>
            <a:r>
              <a:rPr lang="ru-RU" sz="2900" dirty="0"/>
              <a:t>С</a:t>
            </a:r>
            <a:r>
              <a:rPr lang="ru-RU" sz="2900" baseline="-25000" dirty="0"/>
              <a:t>10</a:t>
            </a:r>
            <a:r>
              <a:rPr lang="ru-RU" sz="2900" dirty="0"/>
              <a:t>Н</a:t>
            </a:r>
            <a:r>
              <a:rPr lang="ru-RU" sz="2900" baseline="-25000" dirty="0"/>
              <a:t>21</a:t>
            </a:r>
            <a:r>
              <a:rPr lang="ru-RU" sz="2900" dirty="0"/>
              <a:t>?              </a:t>
            </a:r>
            <a:r>
              <a:rPr lang="ru-RU" sz="2900" dirty="0" smtClean="0"/>
              <a:t>   </a:t>
            </a:r>
            <a:r>
              <a:rPr lang="ru-RU" sz="2900" dirty="0" err="1" smtClean="0"/>
              <a:t>Децен</a:t>
            </a:r>
            <a:r>
              <a:rPr lang="ru-RU" sz="2900" dirty="0" smtClean="0"/>
              <a:t> –это </a:t>
            </a:r>
            <a:r>
              <a:rPr lang="ru-RU" sz="2900" dirty="0"/>
              <a:t>С</a:t>
            </a:r>
            <a:r>
              <a:rPr lang="ru-RU" sz="2900" baseline="-25000" dirty="0"/>
              <a:t>10</a:t>
            </a:r>
            <a:r>
              <a:rPr lang="ru-RU" sz="2900" dirty="0"/>
              <a:t>Н</a:t>
            </a:r>
            <a:r>
              <a:rPr lang="ru-RU" sz="2900" baseline="-25000" dirty="0"/>
              <a:t>20</a:t>
            </a:r>
            <a:r>
              <a:rPr lang="ru-RU" sz="2900" dirty="0"/>
              <a:t>?                                                     </a:t>
            </a:r>
          </a:p>
          <a:p>
            <a:pPr algn="just">
              <a:buNone/>
            </a:pPr>
            <a:r>
              <a:rPr lang="ru-RU" sz="2900" dirty="0" smtClean="0"/>
              <a:t>	С</a:t>
            </a:r>
            <a:r>
              <a:rPr lang="ru-RU" sz="2900" baseline="-25000" dirty="0" smtClean="0"/>
              <a:t>10</a:t>
            </a:r>
            <a:r>
              <a:rPr lang="ru-RU" sz="2900" dirty="0" smtClean="0"/>
              <a:t>Н</a:t>
            </a:r>
            <a:r>
              <a:rPr lang="ru-RU" sz="2900" baseline="-25000" dirty="0" smtClean="0"/>
              <a:t>21 </a:t>
            </a:r>
            <a:r>
              <a:rPr lang="ru-RU" sz="2900" dirty="0" smtClean="0"/>
              <a:t>– </a:t>
            </a:r>
            <a:r>
              <a:rPr lang="ru-RU" sz="2900" dirty="0"/>
              <a:t>это декан?                  </a:t>
            </a:r>
            <a:r>
              <a:rPr lang="ru-RU" sz="2900" dirty="0" smtClean="0"/>
              <a:t>Пропил –это </a:t>
            </a:r>
            <a:r>
              <a:rPr lang="ru-RU" sz="2900" dirty="0"/>
              <a:t>С</a:t>
            </a:r>
            <a:r>
              <a:rPr lang="ru-RU" sz="2900" baseline="-25000" dirty="0"/>
              <a:t>3</a:t>
            </a:r>
            <a:r>
              <a:rPr lang="ru-RU" sz="2900" dirty="0"/>
              <a:t>Н</a:t>
            </a:r>
            <a:r>
              <a:rPr lang="ru-RU" sz="2900" baseline="-25000" dirty="0"/>
              <a:t>7</a:t>
            </a:r>
            <a:r>
              <a:rPr lang="ru-RU" sz="2900" dirty="0"/>
              <a:t>? </a:t>
            </a:r>
          </a:p>
          <a:p>
            <a:pPr algn="just">
              <a:buNone/>
            </a:pPr>
            <a:endParaRPr lang="ru-RU" sz="2900" dirty="0" smtClean="0"/>
          </a:p>
          <a:p>
            <a:pPr algn="just">
              <a:buNone/>
            </a:pPr>
            <a:r>
              <a:rPr lang="ru-RU" sz="2900" dirty="0" smtClean="0"/>
              <a:t>	 </a:t>
            </a:r>
            <a:r>
              <a:rPr lang="ru-RU" sz="2900" dirty="0" err="1" smtClean="0"/>
              <a:t>Гептин</a:t>
            </a:r>
            <a:r>
              <a:rPr lang="ru-RU" sz="2900" dirty="0" smtClean="0"/>
              <a:t>– это </a:t>
            </a:r>
            <a:r>
              <a:rPr lang="ru-RU" sz="2900" dirty="0"/>
              <a:t>С</a:t>
            </a:r>
            <a:r>
              <a:rPr lang="ru-RU" sz="2900" baseline="-25000" dirty="0"/>
              <a:t>7</a:t>
            </a:r>
            <a:r>
              <a:rPr lang="ru-RU" sz="2900" dirty="0"/>
              <a:t>Н</a:t>
            </a:r>
            <a:r>
              <a:rPr lang="ru-RU" sz="2900" baseline="-25000" dirty="0"/>
              <a:t>12</a:t>
            </a:r>
            <a:r>
              <a:rPr lang="ru-RU" sz="2900" dirty="0"/>
              <a:t>? </a:t>
            </a:r>
          </a:p>
          <a:p>
            <a:pPr algn="just">
              <a:buNone/>
            </a:pPr>
            <a:r>
              <a:rPr lang="ru-RU" sz="2900" dirty="0" smtClean="0"/>
              <a:t> 	С</a:t>
            </a:r>
            <a:r>
              <a:rPr lang="ru-RU" sz="2900" baseline="-25000" dirty="0" smtClean="0"/>
              <a:t>3</a:t>
            </a:r>
            <a:r>
              <a:rPr lang="ru-RU" sz="2900" dirty="0" smtClean="0"/>
              <a:t>Н</a:t>
            </a:r>
            <a:r>
              <a:rPr lang="ru-RU" sz="2900" baseline="-25000" dirty="0" smtClean="0"/>
              <a:t>3 </a:t>
            </a:r>
            <a:r>
              <a:rPr lang="ru-RU" sz="2900" dirty="0" smtClean="0"/>
              <a:t>– </a:t>
            </a:r>
            <a:r>
              <a:rPr lang="ru-RU" sz="2900" dirty="0"/>
              <a:t>это </a:t>
            </a:r>
            <a:r>
              <a:rPr lang="ru-RU" sz="2900" dirty="0" err="1"/>
              <a:t>пропин</a:t>
            </a:r>
            <a:r>
              <a:rPr lang="ru-RU" sz="2900" dirty="0"/>
              <a:t>?                        </a:t>
            </a:r>
            <a:r>
              <a:rPr lang="ru-RU" sz="2900" dirty="0" smtClean="0"/>
              <a:t>С</a:t>
            </a:r>
            <a:r>
              <a:rPr lang="ru-RU" sz="2900" baseline="-25000" dirty="0" smtClean="0"/>
              <a:t>8</a:t>
            </a:r>
            <a:r>
              <a:rPr lang="ru-RU" sz="2900" dirty="0" smtClean="0"/>
              <a:t>Н</a:t>
            </a:r>
            <a:r>
              <a:rPr lang="ru-RU" sz="2900" baseline="-25000" dirty="0" smtClean="0"/>
              <a:t>13</a:t>
            </a:r>
            <a:r>
              <a:rPr lang="ru-RU" sz="2900" dirty="0" smtClean="0"/>
              <a:t> </a:t>
            </a:r>
            <a:r>
              <a:rPr lang="ru-RU" sz="2900" dirty="0"/>
              <a:t>– это </a:t>
            </a:r>
            <a:r>
              <a:rPr lang="ru-RU" sz="2900" dirty="0" err="1"/>
              <a:t>октин</a:t>
            </a:r>
            <a:r>
              <a:rPr lang="ru-RU" sz="2900" dirty="0"/>
              <a:t>? </a:t>
            </a:r>
          </a:p>
          <a:p>
            <a:pPr algn="just">
              <a:buNone/>
            </a:pPr>
            <a:r>
              <a:rPr lang="ru-RU" sz="2900" dirty="0"/>
              <a:t> </a:t>
            </a:r>
            <a:r>
              <a:rPr lang="ru-RU" sz="2900" dirty="0" smtClean="0"/>
              <a:t> 	</a:t>
            </a:r>
            <a:r>
              <a:rPr lang="ru-RU" sz="2900" dirty="0" err="1" smtClean="0"/>
              <a:t>Бутин</a:t>
            </a:r>
            <a:r>
              <a:rPr lang="ru-RU" sz="2900" dirty="0" smtClean="0"/>
              <a:t> </a:t>
            </a:r>
            <a:r>
              <a:rPr lang="ru-RU" sz="2900" dirty="0"/>
              <a:t>– это С</a:t>
            </a:r>
            <a:r>
              <a:rPr lang="ru-RU" sz="2900" baseline="-25000" dirty="0"/>
              <a:t>4</a:t>
            </a:r>
            <a:r>
              <a:rPr lang="ru-RU" sz="2900" dirty="0"/>
              <a:t>Н</a:t>
            </a:r>
            <a:r>
              <a:rPr lang="ru-RU" sz="2900" baseline="-25000" dirty="0"/>
              <a:t>6</a:t>
            </a:r>
            <a:r>
              <a:rPr lang="ru-RU" sz="2900" dirty="0"/>
              <a:t>?                         </a:t>
            </a:r>
            <a:r>
              <a:rPr lang="en-US" sz="2900" dirty="0" smtClean="0"/>
              <a:t>C</a:t>
            </a:r>
            <a:r>
              <a:rPr lang="ru-RU" sz="2900" baseline="-25000" dirty="0"/>
              <a:t>9</a:t>
            </a:r>
            <a:r>
              <a:rPr lang="ru-RU" sz="2900" dirty="0"/>
              <a:t>Н</a:t>
            </a:r>
            <a:r>
              <a:rPr lang="ru-RU" sz="2900" baseline="-25000" dirty="0"/>
              <a:t>19</a:t>
            </a:r>
            <a:r>
              <a:rPr lang="ru-RU" sz="2900" dirty="0"/>
              <a:t> – это </a:t>
            </a:r>
            <a:r>
              <a:rPr lang="ru-RU" sz="2900" dirty="0" err="1"/>
              <a:t>нонин</a:t>
            </a:r>
            <a:r>
              <a:rPr lang="ru-RU" sz="2900" dirty="0"/>
              <a:t>?</a:t>
            </a:r>
          </a:p>
          <a:p>
            <a:pPr algn="just">
              <a:buNone/>
            </a:pPr>
            <a:r>
              <a:rPr lang="ru-RU" sz="2900" dirty="0"/>
              <a:t>  </a:t>
            </a:r>
            <a:r>
              <a:rPr lang="ru-RU" sz="2900" dirty="0" smtClean="0"/>
              <a:t>	</a:t>
            </a:r>
            <a:r>
              <a:rPr lang="ru-RU" sz="2900" dirty="0" err="1" smtClean="0"/>
              <a:t>Пентин</a:t>
            </a:r>
            <a:r>
              <a:rPr lang="ru-RU" sz="2900" dirty="0" smtClean="0"/>
              <a:t> – </a:t>
            </a:r>
            <a:r>
              <a:rPr lang="ru-RU" sz="2900" dirty="0"/>
              <a:t>это С</a:t>
            </a:r>
            <a:r>
              <a:rPr lang="ru-RU" sz="2900" baseline="-25000" dirty="0"/>
              <a:t>5</a:t>
            </a:r>
            <a:r>
              <a:rPr lang="ru-RU" sz="2900" dirty="0"/>
              <a:t>Н</a:t>
            </a:r>
            <a:r>
              <a:rPr lang="ru-RU" sz="2900" baseline="-25000" dirty="0"/>
              <a:t>7</a:t>
            </a:r>
            <a:r>
              <a:rPr lang="ru-RU" sz="2900" dirty="0"/>
              <a:t>?                     </a:t>
            </a:r>
            <a:r>
              <a:rPr lang="ru-RU" sz="2900" dirty="0" smtClean="0"/>
              <a:t>  </a:t>
            </a:r>
            <a:r>
              <a:rPr lang="ru-RU" sz="2900" dirty="0" err="1" smtClean="0"/>
              <a:t>Децин</a:t>
            </a:r>
            <a:r>
              <a:rPr lang="ru-RU" sz="2900" dirty="0" smtClean="0"/>
              <a:t> – это </a:t>
            </a:r>
            <a:r>
              <a:rPr lang="ru-RU" sz="2900" dirty="0"/>
              <a:t>С</a:t>
            </a:r>
            <a:r>
              <a:rPr lang="ru-RU" sz="2900" baseline="-25000" dirty="0"/>
              <a:t>10</a:t>
            </a:r>
            <a:r>
              <a:rPr lang="ru-RU" sz="2900" dirty="0"/>
              <a:t>Н</a:t>
            </a:r>
            <a:r>
              <a:rPr lang="ru-RU" sz="2900" baseline="-25000" dirty="0"/>
              <a:t>18</a:t>
            </a:r>
            <a:r>
              <a:rPr lang="ru-RU" sz="2900" dirty="0"/>
              <a:t>?</a:t>
            </a:r>
          </a:p>
          <a:p>
            <a:pPr algn="just">
              <a:buNone/>
            </a:pPr>
            <a:r>
              <a:rPr lang="ru-RU" sz="2900" dirty="0"/>
              <a:t> </a:t>
            </a:r>
            <a:r>
              <a:rPr lang="ru-RU" sz="2900" dirty="0" smtClean="0"/>
              <a:t>	 </a:t>
            </a:r>
            <a:r>
              <a:rPr lang="ru-RU" sz="2900" dirty="0"/>
              <a:t>С</a:t>
            </a:r>
            <a:r>
              <a:rPr lang="ru-RU" sz="2900" baseline="-25000" dirty="0"/>
              <a:t>6</a:t>
            </a:r>
            <a:r>
              <a:rPr lang="ru-RU" sz="2900" dirty="0"/>
              <a:t>Н</a:t>
            </a:r>
            <a:r>
              <a:rPr lang="ru-RU" sz="2900" baseline="-25000" dirty="0"/>
              <a:t>10</a:t>
            </a:r>
            <a:r>
              <a:rPr lang="ru-RU" sz="2900" dirty="0"/>
              <a:t> – это </a:t>
            </a:r>
            <a:r>
              <a:rPr lang="ru-RU" sz="2900" dirty="0" err="1"/>
              <a:t>гексин</a:t>
            </a:r>
            <a:r>
              <a:rPr lang="ru-RU" sz="2900" dirty="0"/>
              <a:t>?                                                                                                                                                                                      </a:t>
            </a:r>
          </a:p>
          <a:p>
            <a:pPr algn="just">
              <a:buNone/>
            </a:pPr>
            <a:r>
              <a:rPr lang="ru-RU" sz="2900" dirty="0"/>
              <a:t>                                                  </a:t>
            </a:r>
          </a:p>
          <a:p>
            <a:pPr>
              <a:buNone/>
            </a:pPr>
            <a:r>
              <a:rPr lang="ru-RU" dirty="0" smtClean="0"/>
              <a:t>Ацетилен- это С</a:t>
            </a:r>
            <a:r>
              <a:rPr lang="ru-RU" baseline="-25000" dirty="0" smtClean="0"/>
              <a:t>2</a:t>
            </a:r>
            <a:r>
              <a:rPr lang="ru-RU" dirty="0" smtClean="0"/>
              <a:t>Н</a:t>
            </a:r>
            <a:r>
              <a:rPr lang="ru-RU" baseline="-25000" dirty="0" smtClean="0"/>
              <a:t>2</a:t>
            </a:r>
            <a:r>
              <a:rPr lang="ru-RU" dirty="0" smtClean="0"/>
              <a:t>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CC"/>
                </a:solidFill>
              </a:rPr>
              <a:t>Игра «</a:t>
            </a:r>
            <a:r>
              <a:rPr lang="ru-RU" dirty="0" err="1" smtClean="0">
                <a:solidFill>
                  <a:srgbClr val="0000CC"/>
                </a:solidFill>
              </a:rPr>
              <a:t>Верите-не</a:t>
            </a:r>
            <a:r>
              <a:rPr lang="ru-RU" dirty="0" smtClean="0">
                <a:solidFill>
                  <a:srgbClr val="0000CC"/>
                </a:solidFill>
              </a:rPr>
              <a:t> верите»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1600" dirty="0" smtClean="0">
                <a:cs typeface="Arial" pitchFamily="34" charset="0"/>
              </a:rPr>
              <a:t>Верите </a:t>
            </a:r>
            <a:r>
              <a:rPr lang="ru-RU" sz="1600" dirty="0">
                <a:cs typeface="Arial" pitchFamily="34" charset="0"/>
              </a:rPr>
              <a:t>ли Вы, что углеводороды – это органические вещества, состоящие из атомов углерода, водорода. (Да). 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1600" dirty="0" smtClean="0">
                <a:cs typeface="Arial" pitchFamily="34" charset="0"/>
              </a:rPr>
              <a:t>Верите </a:t>
            </a:r>
            <a:r>
              <a:rPr lang="ru-RU" sz="1600" dirty="0">
                <a:cs typeface="Arial" pitchFamily="34" charset="0"/>
              </a:rPr>
              <a:t>ли Вы, что </a:t>
            </a:r>
            <a:r>
              <a:rPr lang="ru-RU" sz="1600" dirty="0" err="1">
                <a:cs typeface="Arial" pitchFamily="34" charset="0"/>
              </a:rPr>
              <a:t>алканы</a:t>
            </a:r>
            <a:r>
              <a:rPr lang="ru-RU" sz="1600" dirty="0">
                <a:cs typeface="Arial" pitchFamily="34" charset="0"/>
              </a:rPr>
              <a:t> – это непредельные углеводороды, в молекулах которых между атомами углерода содержится одна двойная связь. (Нет).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1600" dirty="0" smtClean="0">
                <a:cs typeface="Arial" pitchFamily="34" charset="0"/>
              </a:rPr>
              <a:t>Верите </a:t>
            </a:r>
            <a:r>
              <a:rPr lang="ru-RU" sz="1600" dirty="0">
                <a:cs typeface="Arial" pitchFamily="34" charset="0"/>
              </a:rPr>
              <a:t>ли Вы, что </a:t>
            </a:r>
            <a:r>
              <a:rPr lang="ru-RU" sz="1600" dirty="0" err="1">
                <a:cs typeface="Arial" pitchFamily="34" charset="0"/>
              </a:rPr>
              <a:t>алканы</a:t>
            </a:r>
            <a:r>
              <a:rPr lang="ru-RU" sz="1600" dirty="0">
                <a:cs typeface="Arial" pitchFamily="34" charset="0"/>
              </a:rPr>
              <a:t> имеют общую формулу С</a:t>
            </a:r>
            <a:r>
              <a:rPr lang="en-US" sz="1600" baseline="-25000" dirty="0" err="1">
                <a:cs typeface="Arial" pitchFamily="34" charset="0"/>
              </a:rPr>
              <a:t>n</a:t>
            </a:r>
            <a:r>
              <a:rPr lang="en-US" sz="1600" dirty="0" err="1">
                <a:cs typeface="Arial" pitchFamily="34" charset="0"/>
              </a:rPr>
              <a:t>H</a:t>
            </a:r>
            <a:r>
              <a:rPr lang="ru-RU" sz="1600" baseline="-25000" dirty="0">
                <a:cs typeface="Arial" pitchFamily="34" charset="0"/>
              </a:rPr>
              <a:t>2</a:t>
            </a:r>
            <a:r>
              <a:rPr lang="en-US" sz="1600" baseline="-25000" dirty="0">
                <a:cs typeface="Arial" pitchFamily="34" charset="0"/>
              </a:rPr>
              <a:t>n </a:t>
            </a:r>
            <a:r>
              <a:rPr lang="ru-RU" sz="1600" baseline="-25000" dirty="0">
                <a:cs typeface="Arial" pitchFamily="34" charset="0"/>
              </a:rPr>
              <a:t>-2</a:t>
            </a:r>
            <a:r>
              <a:rPr lang="ru-RU" sz="1600" dirty="0">
                <a:cs typeface="Arial" pitchFamily="34" charset="0"/>
              </a:rPr>
              <a:t>.(Да).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1600" dirty="0" smtClean="0">
                <a:cs typeface="Arial" pitchFamily="34" charset="0"/>
              </a:rPr>
              <a:t>Верите </a:t>
            </a:r>
            <a:r>
              <a:rPr lang="ru-RU" sz="1600" dirty="0">
                <a:cs typeface="Arial" pitchFamily="34" charset="0"/>
              </a:rPr>
              <a:t>ли Вы, что этиленовые углеводороды – это органические вещества, молекулы которых содержат две двойные связи? (Нет).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1600" dirty="0" smtClean="0">
                <a:cs typeface="Arial" pitchFamily="34" charset="0"/>
              </a:rPr>
              <a:t>Верите </a:t>
            </a:r>
            <a:r>
              <a:rPr lang="ru-RU" sz="1600" dirty="0">
                <a:cs typeface="Arial" pitchFamily="34" charset="0"/>
              </a:rPr>
              <a:t>ли Вы, что </a:t>
            </a:r>
            <a:r>
              <a:rPr lang="ru-RU" sz="1600" dirty="0" err="1">
                <a:cs typeface="Arial" pitchFamily="34" charset="0"/>
              </a:rPr>
              <a:t>алкены</a:t>
            </a:r>
            <a:r>
              <a:rPr lang="ru-RU" sz="1600" dirty="0">
                <a:cs typeface="Arial" pitchFamily="34" charset="0"/>
              </a:rPr>
              <a:t> имеют общую формулу С</a:t>
            </a:r>
            <a:r>
              <a:rPr lang="en-US" sz="1600" baseline="-25000" dirty="0">
                <a:cs typeface="Arial" pitchFamily="34" charset="0"/>
              </a:rPr>
              <a:t>n</a:t>
            </a:r>
            <a:r>
              <a:rPr lang="ru-RU" sz="1600" dirty="0">
                <a:cs typeface="Arial" pitchFamily="34" charset="0"/>
              </a:rPr>
              <a:t>Н</a:t>
            </a:r>
            <a:r>
              <a:rPr lang="ru-RU" sz="1600" baseline="-25000" dirty="0">
                <a:cs typeface="Arial" pitchFamily="34" charset="0"/>
              </a:rPr>
              <a:t>2</a:t>
            </a:r>
            <a:r>
              <a:rPr lang="en-US" sz="1600" baseline="-25000" dirty="0">
                <a:cs typeface="Arial" pitchFamily="34" charset="0"/>
              </a:rPr>
              <a:t>n </a:t>
            </a:r>
            <a:r>
              <a:rPr lang="ru-RU" sz="1600" baseline="-25000" dirty="0">
                <a:cs typeface="Arial" pitchFamily="34" charset="0"/>
              </a:rPr>
              <a:t>+1</a:t>
            </a:r>
            <a:r>
              <a:rPr lang="ru-RU" sz="1600" dirty="0">
                <a:cs typeface="Arial" pitchFamily="34" charset="0"/>
              </a:rPr>
              <a:t>? (Нет).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1600" dirty="0" smtClean="0">
                <a:cs typeface="Arial" pitchFamily="34" charset="0"/>
              </a:rPr>
              <a:t>Верите </a:t>
            </a:r>
            <a:r>
              <a:rPr lang="ru-RU" sz="1600" dirty="0">
                <a:cs typeface="Arial" pitchFamily="34" charset="0"/>
              </a:rPr>
              <a:t>ли Вы, что углеводород состава С</a:t>
            </a:r>
            <a:r>
              <a:rPr lang="ru-RU" sz="1600" baseline="-25000" dirty="0">
                <a:cs typeface="Arial" pitchFamily="34" charset="0"/>
              </a:rPr>
              <a:t>6</a:t>
            </a:r>
            <a:r>
              <a:rPr lang="ru-RU" sz="1600" dirty="0">
                <a:cs typeface="Arial" pitchFamily="34" charset="0"/>
              </a:rPr>
              <a:t>Н</a:t>
            </a:r>
            <a:r>
              <a:rPr lang="ru-RU" sz="1600" baseline="-25000" dirty="0">
                <a:cs typeface="Arial" pitchFamily="34" charset="0"/>
              </a:rPr>
              <a:t>6</a:t>
            </a:r>
            <a:r>
              <a:rPr lang="ru-RU" sz="1600" dirty="0">
                <a:cs typeface="Arial" pitchFamily="34" charset="0"/>
              </a:rPr>
              <a:t> относится к классу </a:t>
            </a:r>
            <a:r>
              <a:rPr lang="ru-RU" sz="1600" dirty="0" err="1">
                <a:cs typeface="Arial" pitchFamily="34" charset="0"/>
              </a:rPr>
              <a:t>алкинов</a:t>
            </a:r>
            <a:r>
              <a:rPr lang="ru-RU" sz="1600" dirty="0">
                <a:cs typeface="Arial" pitchFamily="34" charset="0"/>
              </a:rPr>
              <a:t>? (Нет).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1600" dirty="0" smtClean="0">
                <a:cs typeface="Arial" pitchFamily="34" charset="0"/>
              </a:rPr>
              <a:t>Верите </a:t>
            </a:r>
            <a:r>
              <a:rPr lang="ru-RU" sz="1600" dirty="0">
                <a:cs typeface="Arial" pitchFamily="34" charset="0"/>
              </a:rPr>
              <a:t>ли Вы, что </a:t>
            </a:r>
            <a:r>
              <a:rPr lang="ru-RU" sz="1600" dirty="0" err="1">
                <a:cs typeface="Arial" pitchFamily="34" charset="0"/>
              </a:rPr>
              <a:t>алкины</a:t>
            </a:r>
            <a:r>
              <a:rPr lang="ru-RU" sz="1600" dirty="0">
                <a:cs typeface="Arial" pitchFamily="34" charset="0"/>
              </a:rPr>
              <a:t> – это углеводороды, в молекулах которых содержится одна тройная связь и они отвечают общей формуле С</a:t>
            </a:r>
            <a:r>
              <a:rPr lang="en-US" sz="1600" baseline="-25000" dirty="0">
                <a:cs typeface="Arial" pitchFamily="34" charset="0"/>
              </a:rPr>
              <a:t>n</a:t>
            </a:r>
            <a:r>
              <a:rPr lang="ru-RU" sz="1600" dirty="0">
                <a:cs typeface="Arial" pitchFamily="34" charset="0"/>
              </a:rPr>
              <a:t>Н</a:t>
            </a:r>
            <a:r>
              <a:rPr lang="ru-RU" sz="1600" baseline="-25000" dirty="0">
                <a:cs typeface="Arial" pitchFamily="34" charset="0"/>
              </a:rPr>
              <a:t>2</a:t>
            </a:r>
            <a:r>
              <a:rPr lang="en-US" sz="1600" baseline="-25000" dirty="0">
                <a:cs typeface="Arial" pitchFamily="34" charset="0"/>
              </a:rPr>
              <a:t>n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ru-RU" sz="1600" baseline="-25000" dirty="0">
                <a:cs typeface="Arial" pitchFamily="34" charset="0"/>
              </a:rPr>
              <a:t>-2</a:t>
            </a:r>
            <a:r>
              <a:rPr lang="ru-RU" sz="1600" dirty="0">
                <a:cs typeface="Arial" pitchFamily="34" charset="0"/>
              </a:rPr>
              <a:t>? (Да).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1600" dirty="0" smtClean="0">
                <a:cs typeface="Arial" pitchFamily="34" charset="0"/>
              </a:rPr>
              <a:t>Верите </a:t>
            </a:r>
            <a:r>
              <a:rPr lang="ru-RU" sz="1600" dirty="0">
                <a:cs typeface="Arial" pitchFamily="34" charset="0"/>
              </a:rPr>
              <a:t>ли Вы, что арены отвечают общей формуле С</a:t>
            </a:r>
            <a:r>
              <a:rPr lang="en-US" sz="1600" baseline="-25000" dirty="0">
                <a:cs typeface="Arial" pitchFamily="34" charset="0"/>
              </a:rPr>
              <a:t>n</a:t>
            </a:r>
            <a:r>
              <a:rPr lang="ru-RU" sz="1600" dirty="0">
                <a:cs typeface="Arial" pitchFamily="34" charset="0"/>
              </a:rPr>
              <a:t>Н</a:t>
            </a:r>
            <a:r>
              <a:rPr lang="ru-RU" sz="1600" baseline="-25000" dirty="0">
                <a:cs typeface="Arial" pitchFamily="34" charset="0"/>
              </a:rPr>
              <a:t>2</a:t>
            </a:r>
            <a:r>
              <a:rPr lang="en-US" sz="1600" baseline="-25000" dirty="0">
                <a:cs typeface="Arial" pitchFamily="34" charset="0"/>
              </a:rPr>
              <a:t>n</a:t>
            </a:r>
            <a:r>
              <a:rPr lang="ru-RU" sz="1600" baseline="-25000" dirty="0">
                <a:cs typeface="Arial" pitchFamily="34" charset="0"/>
              </a:rPr>
              <a:t> -6</a:t>
            </a:r>
            <a:r>
              <a:rPr lang="ru-RU" sz="1600" dirty="0">
                <a:cs typeface="Arial" pitchFamily="34" charset="0"/>
              </a:rPr>
              <a:t>? (Да).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1600" dirty="0" smtClean="0">
                <a:cs typeface="Arial" pitchFamily="34" charset="0"/>
              </a:rPr>
              <a:t>Верите </a:t>
            </a:r>
            <a:r>
              <a:rPr lang="ru-RU" sz="1600" dirty="0">
                <a:cs typeface="Arial" pitchFamily="34" charset="0"/>
              </a:rPr>
              <a:t>ли Вы, что ароматические углеводороды имеют линейное строение молекул? (Нет).</a:t>
            </a:r>
          </a:p>
          <a:p>
            <a:pPr lvl="1">
              <a:lnSpc>
                <a:spcPct val="120000"/>
              </a:lnSpc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287</Words>
  <Application>Microsoft Office PowerPoint</Application>
  <PresentationFormat>Экран (4:3)</PresentationFormat>
  <Paragraphs>43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Углеводороды </vt:lpstr>
      <vt:lpstr>«Руки»</vt:lpstr>
      <vt:lpstr>«Руки»</vt:lpstr>
      <vt:lpstr>«Руки»</vt:lpstr>
      <vt:lpstr>«Руки»</vt:lpstr>
      <vt:lpstr>«Волшебные руки»</vt:lpstr>
      <vt:lpstr>Блиц «Верно ли, что…»</vt:lpstr>
      <vt:lpstr>Игра «Верите-не верите»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110</cp:revision>
  <dcterms:created xsi:type="dcterms:W3CDTF">2013-12-09T06:14:53Z</dcterms:created>
  <dcterms:modified xsi:type="dcterms:W3CDTF">2014-01-30T05:33:12Z</dcterms:modified>
</cp:coreProperties>
</file>