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264" r:id="rId3"/>
    <p:sldId id="265" r:id="rId4"/>
    <p:sldId id="288" r:id="rId5"/>
    <p:sldId id="266" r:id="rId6"/>
    <p:sldId id="291" r:id="rId7"/>
    <p:sldId id="289" r:id="rId8"/>
    <p:sldId id="269" r:id="rId9"/>
    <p:sldId id="267" r:id="rId10"/>
    <p:sldId id="275" r:id="rId11"/>
    <p:sldId id="274" r:id="rId12"/>
    <p:sldId id="270" r:id="rId13"/>
    <p:sldId id="271" r:id="rId14"/>
    <p:sldId id="272" r:id="rId15"/>
    <p:sldId id="283" r:id="rId16"/>
    <p:sldId id="286" r:id="rId17"/>
    <p:sldId id="273" r:id="rId18"/>
    <p:sldId id="276" r:id="rId19"/>
    <p:sldId id="279" r:id="rId20"/>
    <p:sldId id="287" r:id="rId21"/>
    <p:sldId id="290" r:id="rId22"/>
    <p:sldId id="268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90B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6831" autoAdjust="0"/>
  </p:normalViewPr>
  <p:slideViewPr>
    <p:cSldViewPr>
      <p:cViewPr>
        <p:scale>
          <a:sx n="75" d="100"/>
          <a:sy n="75" d="100"/>
        </p:scale>
        <p:origin x="-204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77B1CF-111B-4440-9798-E801F5D911C4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5AB5B0-F0AD-4C57-8831-652CA4CD5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rest.ru/overview/45140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606C69-1E72-406D-93AD-3347C2AAEF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hlinkClick r:id="rId3"/>
              </a:rPr>
              <a:t>http://www.xrest.ru/overview/45140/</a:t>
            </a:r>
            <a:r>
              <a:rPr lang="ru-RU" smtClean="0"/>
              <a:t> - Буратино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00AEF-C5C3-4C14-910C-E549F7161B0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6C25-E2C8-42BF-B4C0-DE19AE247F28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F67E-56DC-44D5-8656-4C43A4568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46FE-6225-4B61-969E-B802AA2D413D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2A2AF-1304-4048-86D2-3EC8A5D9F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8BC1-D9A7-4EAC-992F-760B2BD1E07D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5FEFF-D429-4A70-843A-D6AF64D25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E6773-0281-4F29-B194-DCC0A3B9FED3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23670-0389-481C-B33A-806B52B15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C5412-B56B-4AB8-BA1D-DA7288CA337B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A83C-F302-4FAE-B789-B5D9014E9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8111C-B746-43B3-8969-AA1F16B1C4DD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B974F-359B-4D91-9587-9F1856FF1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CBA6-82B1-41FB-A916-2CC3D230AA16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92DB-CA07-4776-B24D-842CBE08F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A906-4A5B-4CC3-99DB-76B1BC5151B0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E0765-7A12-4DD5-A18D-4A539AAB4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E3EA-CEB5-4E9A-BFC0-A48FFD05977D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C2F1-790D-4263-A2DF-BEADD3652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DAAA-B86D-4C6A-9E23-187FFCE0E4C3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9E2D-0E60-49E5-A3D2-24A2F0B18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7AEE-87F1-4F3C-B0D6-6A247F1D7153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AFE3C-F69A-4B5F-BE3A-B5CEE0C24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97335B-0597-4479-8BF5-E7AB5F8DFD54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0FBB20-2217-48C4-B011-FCF92B715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6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5.png"/><Relationship Id="rId4" Type="http://schemas.openxmlformats.org/officeDocument/2006/relationships/image" Target="../media/image37.jpeg"/><Relationship Id="rId9" Type="http://schemas.openxmlformats.org/officeDocument/2006/relationships/hyperlink" Target="http://dic.academic.ru/dic.nsf/ruwiki/2372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85813"/>
            <a:ext cx="4929188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b="1" smtClean="0"/>
              <a:t>Муниципальное казенное общеобразовательное учреждение «Средняя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b="1" smtClean="0"/>
              <a:t>общеобразовательная школа» с. Екатериновка Партизанского района Приморского края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52" name="Содержимое 2"/>
          <p:cNvSpPr>
            <a:spLocks noGrp="1"/>
          </p:cNvSpPr>
          <p:nvPr>
            <p:ph idx="1"/>
          </p:nvPr>
        </p:nvSpPr>
        <p:spPr>
          <a:xfrm>
            <a:off x="714375" y="2428875"/>
            <a:ext cx="8229600" cy="2286000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b="1" smtClean="0"/>
              <a:t>Урок окружающего </a:t>
            </a:r>
          </a:p>
          <a:p>
            <a:pPr algn="r" eaLnBrk="1" hangingPunct="1">
              <a:buFont typeface="Arial" charset="0"/>
              <a:buNone/>
            </a:pPr>
            <a:r>
              <a:rPr lang="ru-RU" b="1" smtClean="0"/>
              <a:t>мира в 3 классе </a:t>
            </a:r>
          </a:p>
          <a:p>
            <a:pPr algn="r" eaLnBrk="1" hangingPunct="1">
              <a:buFont typeface="Arial" charset="0"/>
              <a:buNone/>
            </a:pPr>
            <a:r>
              <a:rPr lang="ru-RU" b="1" smtClean="0"/>
              <a:t>«Что такое деньги?»</a:t>
            </a:r>
            <a:endParaRPr lang="ru-RU" smtClean="0"/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5214938" y="5214938"/>
            <a:ext cx="3500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sz="1100"/>
          </a:p>
          <a:p>
            <a:pPr algn="r" eaLnBrk="0" hangingPunct="0"/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1100"/>
          </a:p>
          <a:p>
            <a:pPr algn="r" eaLnBrk="0" hangingPunct="0"/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Шакирова Н. К.</a:t>
            </a:r>
            <a:endParaRPr lang="ru-RU">
              <a:latin typeface="Calibri" pitchFamily="34" charset="0"/>
            </a:endParaRP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 Екатериновка, 2013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1268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0"/>
            <a:ext cx="692948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Н у м и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м а т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2" name="Picture 2" descr="C:\Documents and Settings\user\Рабочий стол\к деньгам\677585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929066"/>
            <a:ext cx="8286808" cy="2786082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Documents and Settings\user\Рабочий стол\к деньгам\image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43481" y="785794"/>
            <a:ext cx="2449648" cy="3071834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 descr="C:\Documents and Settings\user\Рабочий стол\к деньгам\1148059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1000108"/>
            <a:ext cx="2786082" cy="2714644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6" name="Picture 6" descr="C:\Documents and Settings\user\Рабочий стол\к деньгам\1226381429_0lik.ru_money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714356"/>
            <a:ext cx="2328867" cy="3143272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4" name="Picture 1" descr="C:\Documents and Settings\user\Рабочий стол\к 2 деньгам\эзз=з=з=з=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mycoins.ucoz.ru/russia/commemorative/rf/big/ru_10rub_primorskiy_06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1428736"/>
            <a:ext cx="5857884" cy="291051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714375" y="4714875"/>
            <a:ext cx="7572375" cy="163195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000" dirty="0">
                <a:solidFill>
                  <a:srgbClr val="5F5DB7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Центральным Банком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Российской Федерации 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выпускаются  серии памятных монет из недрагоценных металлов, монеты предназначены для сферы обращения,  являются законными платежными средствами на всей территории России.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14313"/>
            <a:ext cx="9144000" cy="5238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Изображение герба Приморского края на монете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38" y="1071563"/>
            <a:ext cx="2357437" cy="30718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Documents and Settings\user\Рабочий стол\504px-Full_coat_of_arms_of_Primorsky_Krai.svg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57938" y="1071563"/>
            <a:ext cx="2357437" cy="30718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2292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-142900"/>
            <a:ext cx="692948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Монеты и банкноты</a:t>
            </a:r>
          </a:p>
        </p:txBody>
      </p:sp>
      <p:pic>
        <p:nvPicPr>
          <p:cNvPr id="6" name="Picture 3" descr="C:\Documents and Settings\user\Рабочий стол\к деньгам\money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714356"/>
            <a:ext cx="4206524" cy="2714644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Documents and Settings\user\Рабочий стол\к деньгам\mone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785794"/>
            <a:ext cx="4214810" cy="2714644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75" y="3714750"/>
            <a:ext cx="4214813" cy="281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Бумажные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</a:rPr>
              <a:t> деньги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latin typeface="Franklin Gothic Medium Cond" pitchFamily="34" charset="0"/>
              </a:rPr>
              <a:t>легче.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latin typeface="Franklin Gothic Medium Cond" pitchFamily="34" charset="0"/>
              </a:rPr>
              <a:t>занимают меньше места в кошельке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latin typeface="Franklin Gothic Medium Cond" pitchFamily="34" charset="0"/>
              </a:rPr>
              <a:t>легче использовать деньги при  покупке.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dirty="0">
                <a:latin typeface="Franklin Gothic Medium" pitchFamily="34" charset="0"/>
              </a:rPr>
              <a:t>могут порваться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latin typeface="Franklin Gothic Medium Cond" pitchFamily="34" charset="0"/>
              </a:rPr>
              <a:t>на них  скапливаются  микробы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latin typeface="Franklin Gothic Medium Cond" pitchFamily="34" charset="0"/>
              </a:rPr>
              <a:t>их нельзя помыть или постирать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0563" y="3571875"/>
            <a:ext cx="4429125" cy="31400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Металлические деньги 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latin typeface="Franklin Gothic Medium Cond" pitchFamily="34" charset="0"/>
              </a:rPr>
              <a:t>тяжелее.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latin typeface="Franklin Gothic Medium Cond" pitchFamily="34" charset="0"/>
              </a:rPr>
              <a:t>занимают   больше места в  кошельке.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latin typeface="Franklin Gothic Medium Cond" pitchFamily="34" charset="0"/>
              </a:rPr>
              <a:t>сложнее использовать  при расчете за большую  покупку.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latin typeface="Franklin Gothic Medium Cond" pitchFamily="34" charset="0"/>
              </a:rPr>
              <a:t>нельзя порвать или сломать 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latin typeface="Franklin Gothic Medium Cond" pitchFamily="34" charset="0"/>
              </a:rPr>
              <a:t>на них скапливаются    микробы 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>
                <a:latin typeface="Franklin Gothic Medium Cond" pitchFamily="34" charset="0"/>
              </a:rPr>
              <a:t>их   можно помыть  или почистить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6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0"/>
            <a:ext cx="692948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 о с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и я </a:t>
            </a:r>
          </a:p>
        </p:txBody>
      </p:sp>
      <p:pic>
        <p:nvPicPr>
          <p:cNvPr id="8196" name="Picture 4" descr="C:\Documents and Settings\user\Рабочий стол\к деньгам\Способы-сохранить-деньги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785794"/>
            <a:ext cx="7500990" cy="2928958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7" name="Picture 5" descr="C:\Documents and Settings\user\Рабочий стол\к деньгам\деньг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929066"/>
            <a:ext cx="7452351" cy="2714644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C:\Documents and Settings\user\Рабочий стол\к деньгам\Rubl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857232"/>
            <a:ext cx="6786610" cy="5745264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40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692948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   Ш   А </a:t>
            </a:r>
          </a:p>
        </p:txBody>
      </p:sp>
      <p:pic>
        <p:nvPicPr>
          <p:cNvPr id="9218" name="Picture 2" descr="C:\Documents and Settings\user\Рабочий стол\к деньгам\lend_mone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285991"/>
            <a:ext cx="4167990" cy="4183609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Picture 3" descr="C:\Documents and Settings\user\Рабочий стол\к деньгам\20090629_mone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071546"/>
            <a:ext cx="4183529" cy="4000528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4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692948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Страны Европы</a:t>
            </a:r>
          </a:p>
        </p:txBody>
      </p:sp>
      <p:pic>
        <p:nvPicPr>
          <p:cNvPr id="1026" name="Picture 2" descr="C:\Documents and Settings\user\Рабочий стол\010-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3786190"/>
            <a:ext cx="6362263" cy="2852742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user\Рабочий стол\200eur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000108"/>
            <a:ext cx="5857916" cy="2714644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user\Рабочий стол\ec8244a47349f9a6e6f7c67695cd93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1510994"/>
            <a:ext cx="7215238" cy="4061146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571500" y="0"/>
            <a:ext cx="8572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0099"/>
                </a:solidFill>
                <a:latin typeface="Calibri" pitchFamily="34" charset="0"/>
              </a:rPr>
              <a:t>Физминутка для глаз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2071688"/>
            <a:ext cx="20415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857250"/>
            <a:ext cx="204152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3846513"/>
            <a:ext cx="20415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846513"/>
            <a:ext cx="20415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846138"/>
            <a:ext cx="20415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2000250"/>
            <a:ext cx="204152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5213350" y="2571750"/>
            <a:ext cx="43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1794 L 0.16702 -0.01667 C 0.20157 -0.06019 0.25348 -0.08472 0.3073 -0.08472 C 0.36893 -0.08472 0.41806 -0.06019 0.45278 -0.01667 L 0.61789 0.1794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89 0.1794 L 0.45209 -0.01365 C 0.41754 -0.0574 0.3658 -0.08125 0.31198 -0.08125 C 0.25087 -0.08125 0.20157 -0.0574 0.16702 -0.01365 L 0.00226 0.1794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393 C 0.02101 -0.19329 0.16233 -0.33588 0.32066 -0.31343 C 0.479 -0.29144 0.59497 -0.11227 0.57952 0.08449 C 0.56389 0.28171 0.42275 0.42384 0.26441 0.40139 C 0.10608 0.3794 -0.00989 0.20139 0.00521 0.00393 Z " pathEditMode="relative" rAng="-5039445" ptsTypes="fffff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24375 -0.39004 L 0.5368 -0.06481 L 0.29271 0.32547 L 3.05556E-6 -2.59259E-6 Z " pathEditMode="relative" rAng="-3009054" ptsTypes="FFFFF">
                                      <p:cBhvr>
                                        <p:cTn id="4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44 L 0.3 0.00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06736 -0.16366 C -0.08143 -0.20092 -0.09774 -0.21736 -0.11181 -0.21389 C -0.12795 -0.20995 -0.13837 -0.1868 -0.14184 -0.14514 L -0.16111 0.03935 " pathEditMode="relative" rAng="-617953" ptsTypes="FffFF">
                                      <p:cBhvr>
                                        <p:cTn id="5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5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78 0.04699 L -0.14393 -0.14098 C -0.14236 -0.18264 -0.13334 -0.20787 -0.11997 -0.2125 C -0.10452 -0.21737 -0.08854 -0.19954 -0.07292 -0.16389 L 0.00069 -0.00324 " pathEditMode="relative" rAng="-832000" ptsTypes="FffFF">
                                      <p:cBhvr>
                                        <p:cTn id="6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6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2 0.0287 L -0.03559 0.18842 C -0.04566 0.225 -0.06059 0.24606 -0.07604 0.24606 C -0.0941 0.24606 -0.10782 0.225 -0.11806 0.18842 L -0.16511 0.0287 " pathEditMode="relative" rAng="0" ptsTypes="FffFF">
                                      <p:cBhvr>
                                        <p:cTn id="6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500"/>
                            </p:stCondLst>
                            <p:childTnLst>
                              <p:par>
                                <p:cTn id="6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9 0.0125 L -0.11736 0.2074 C -0.10816 0.25162 -0.0941 0.27754 -0.07969 0.27754 C -0.06285 0.27754 -0.04966 0.25162 -0.04045 0.2074 L 0.00451 0.0125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2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0"/>
            <a:ext cx="692948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Способы обмена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928688"/>
            <a:ext cx="8143875" cy="8302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Бартер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  это прямой обмен одних товаров (или услуг) на другие.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2571744"/>
          <a:ext cx="4286280" cy="34290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286280"/>
              </a:tblGrid>
              <a:tr h="826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Бартер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949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требует много времени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826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не нужны деньги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826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нужны 2 и более товаров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1" name="Picture 2" descr="H:\к деньгам\skripka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2643188"/>
            <a:ext cx="42005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6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0"/>
            <a:ext cx="764386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    Способы обмена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3" y="928688"/>
            <a:ext cx="7929562" cy="8302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Купля – продажа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  это такой обмен, в котором участвуют деньги.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2143116"/>
          <a:ext cx="3000396" cy="328325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00396"/>
              </a:tblGrid>
              <a:tr h="878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Купля-продажа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00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не требует много времени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878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нужны деньги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306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нужен 1 товар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Вывод: обмен можно совершить двумя способами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2143125"/>
            <a:ext cx="2786063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6500813" y="3286125"/>
            <a:ext cx="1500187" cy="914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60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0"/>
            <a:ext cx="835824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 б е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ж е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и я </a:t>
            </a:r>
          </a:p>
        </p:txBody>
      </p:sp>
      <p:pic>
        <p:nvPicPr>
          <p:cNvPr id="11266" name="Picture 2" descr="C:\Documents and Settings\user\Рабочий стол\к деньгам\81887601_1159_20110314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714752"/>
            <a:ext cx="2928958" cy="2828889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3" descr="C:\Documents and Settings\user\Рабочий стол\к деньгам\banka-mone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857232"/>
            <a:ext cx="2214578" cy="3286148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C:\Documents and Settings\user\Рабочий стол\к деньгам\ban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857232"/>
            <a:ext cx="2309171" cy="157825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57188" y="1000125"/>
            <a:ext cx="2357437" cy="1938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Сбережения – часть заработной платы, которые человек может отложить  на будущее.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86500" y="2643188"/>
            <a:ext cx="2428875" cy="1631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Дома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Банковские счета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Акции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Пластиковые карточки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71938" y="5072063"/>
            <a:ext cx="4714875" cy="1323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                                    Вывод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                 на пластиковой карточке-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   в любое время можно снять на                       необходимые расходы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4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692948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Современные деньги</a:t>
            </a:r>
          </a:p>
        </p:txBody>
      </p:sp>
      <p:pic>
        <p:nvPicPr>
          <p:cNvPr id="12291" name="Picture 3" descr="C:\Documents and Settings\user\Рабочий стол\к деньгам\5417026496_af2e35ea48_z-pic452-452x452-585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4214818"/>
            <a:ext cx="4778692" cy="2357454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Documents and Settings\user\Рабочий стол\bankomat_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857232"/>
            <a:ext cx="3500462" cy="2214578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user\Рабочий стол\1340336540_orudiem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857232"/>
            <a:ext cx="3426347" cy="2214578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user\Рабочий стол\ed9aa510f72ef399d3bc889daa57f6d5-5zte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4286256"/>
            <a:ext cx="3286148" cy="2279625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00063" y="3143250"/>
            <a:ext cx="8143875" cy="10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Пластиковые карточки прочно и надолго вошли в нашу жизнь.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        Карта - это платежный инструмент.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Одним словом, пластиковые карты   применяются везде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6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692948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Что такое деньги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57250" y="1000125"/>
            <a:ext cx="58610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indent="231775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1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900" dirty="0">
                <a:solidFill>
                  <a:srgbClr val="000000"/>
                </a:solidFill>
                <a:latin typeface="Franklin Gothic Book" pitchFamily="34" charset="0"/>
              </a:rPr>
              <a:t> 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8" y="1143000"/>
            <a:ext cx="8429625" cy="52212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Доскажи словечко в </a:t>
            </a:r>
            <a:r>
              <a:rPr lang="ru-RU" sz="3600" dirty="0"/>
              <a:t>предложении.     </a:t>
            </a:r>
            <a:endParaRPr lang="ru-RU" sz="3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Что бы вы хотели узнать про деньги?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Что такое деньги?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Древние деньги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Части монеты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Денежные единицы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Как совершить обмен?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Сбережения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Современные деньги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1508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0232" y="285728"/>
            <a:ext cx="6929485" cy="15388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Екатериновка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магазин «Солнечный»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3214688"/>
            <a:ext cx="81438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11" name="Picture 4" descr="C:\Documents and Settings\user\Рабочий стол\к деньгам\Сбербанк-покупает-Яндекс.Деньг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2428868"/>
            <a:ext cx="2214578" cy="1980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All Users\Документы\Мои рисунки\5 июня 0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000240"/>
            <a:ext cx="2343267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ll Users\Документы\Мои рисунки\5 июня 0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3714752"/>
            <a:ext cx="265190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2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692948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Что в народе говорят?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3214688"/>
            <a:ext cx="81438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8" name="Рисунок 7" descr="C:\Documents and Settings\user\Рабочий стол\просмотри\флешка2\предметы\ИЗО\картинки\image00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928688"/>
            <a:ext cx="84296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1428736"/>
          <a:ext cx="8786874" cy="44165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81190"/>
                <a:gridCol w="4205684"/>
              </a:tblGrid>
              <a:tr h="580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Деньги приходят и уходят,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/>
                        <a:t>как вода.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/>
                </a:tc>
              </a:tr>
              <a:tr h="580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Не имей сто рублей,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/>
                        <a:t>а имей сто друзей.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/>
                </a:tc>
              </a:tr>
              <a:tr h="580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Здоровье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/>
                        <a:t>дороже денег.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/>
                </a:tc>
              </a:tr>
              <a:tr h="580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На деньги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/>
                        <a:t>ума не купишь.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/>
                </a:tc>
              </a:tr>
              <a:tr h="580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Нелегко деньги нажить,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/>
                        <a:t>а легко прожить.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/>
                </a:tc>
              </a:tr>
              <a:tr h="580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Лишние деньги -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/>
                        <a:t>лишние хлопоты.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/>
                </a:tc>
              </a:tr>
              <a:tr h="580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Без копейки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/>
                        <a:t>рубля нет.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6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87154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Проверь себя в тетради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1500188"/>
            <a:ext cx="8715375" cy="48942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у нас в распоряжении бумажные деньги и монеты.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Их выпускает правительство, и все люди принимают и используют их. </a:t>
            </a:r>
          </a:p>
          <a:p>
            <a:pPr eaLnBrk="0" hangingPunct="0"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можем сделать четыре важные вещи с помощью  денег.</a:t>
            </a:r>
          </a:p>
          <a:p>
            <a:pPr eaLnBrk="0" hangingPunct="0"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Во-первых,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с помощью денег  можем вести обмен, торговлю.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Во-вторых,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деньги - это мера ценности. </a:t>
            </a:r>
          </a:p>
          <a:p>
            <a:pPr eaLnBrk="0" hangingPunct="0"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В-третьих,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деньги - это запас ценности. </a:t>
            </a:r>
          </a:p>
          <a:p>
            <a:pPr eaLnBrk="0" hangingPunct="0"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В-четвертых,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деньги служат основой будущих платежей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4580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0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63" y="1071563"/>
            <a:ext cx="21161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142984"/>
            <a:ext cx="2857500" cy="390842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Овал 11"/>
          <p:cNvSpPr/>
          <p:nvPr/>
        </p:nvSpPr>
        <p:spPr>
          <a:xfrm>
            <a:off x="5929313" y="3214688"/>
            <a:ext cx="1500187" cy="1357312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Овал 12"/>
          <p:cNvSpPr/>
          <p:nvPr/>
        </p:nvSpPr>
        <p:spPr>
          <a:xfrm>
            <a:off x="4143375" y="4714875"/>
            <a:ext cx="1500188" cy="1357313"/>
          </a:xfrm>
          <a:prstGeom prst="ellipse">
            <a:avLst/>
          </a:prstGeom>
          <a:solidFill>
            <a:srgbClr val="92D050"/>
          </a:soli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1571625" y="5357813"/>
            <a:ext cx="1500188" cy="12144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0"/>
            <a:ext cx="785814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Больше всего мне понравилось … </a:t>
            </a:r>
            <a:endParaRPr lang="ru-RU" sz="4000" b="1" dirty="0">
              <a:solidFill>
                <a:srgbClr val="23190B"/>
              </a:solidFill>
              <a:latin typeface="+mn-lt"/>
            </a:endParaRPr>
          </a:p>
        </p:txBody>
      </p:sp>
      <p:pic>
        <p:nvPicPr>
          <p:cNvPr id="24587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6000750"/>
            <a:ext cx="14271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271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5604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85725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Государственный бюджет</a:t>
            </a:r>
          </a:p>
        </p:txBody>
      </p:sp>
      <p:pic>
        <p:nvPicPr>
          <p:cNvPr id="3074" name="Picture 2" descr="C:\Documents and Settings\user\Рабочий стол\gold_09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50"/>
            <a:ext cx="9144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657850"/>
            <a:ext cx="9144000" cy="92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Доходы и расходы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63" y="0"/>
            <a:ext cx="8286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099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01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14875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C:\Documents and Settings\user\Рабочий стол\к деньгам\бвртер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628650"/>
            <a:ext cx="864393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0"/>
            <a:ext cx="857256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 е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ь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г и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особый товар 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который можно обменять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 любые другие товары.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4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692948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Рубль - рубить</a:t>
            </a:r>
          </a:p>
        </p:txBody>
      </p:sp>
      <p:pic>
        <p:nvPicPr>
          <p:cNvPr id="2" name="Picture 2" descr="C:\Documents and Settings\user\Рабочий стол\к деньгам\ee5f298feda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1837" y="714356"/>
            <a:ext cx="3052163" cy="2586782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5123" name="Picture 3" descr="C:\Documents and Settings\user\Рабочий стол\к деньгам\39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857628"/>
            <a:ext cx="3628160" cy="2733214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 descr="C:\Documents and Settings\user\Рабочий стол\к деньгам\11-300x3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3786190"/>
            <a:ext cx="3500442" cy="285750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Picture 5" descr="C:\Documents and Settings\user\Рабочий стол\к деньгам\flower-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857232"/>
            <a:ext cx="2857520" cy="2857520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5126" name="Picture 6" descr="C:\Documents and Settings\user\Рабочий стол\к деньгам\11480595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50" y="1000108"/>
            <a:ext cx="3429024" cy="3920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148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692948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Рубить - рубль</a:t>
            </a:r>
          </a:p>
        </p:txBody>
      </p:sp>
      <p:pic>
        <p:nvPicPr>
          <p:cNvPr id="2" name="Picture 2" descr="C:\Documents and Settings\user\Рабочий стол\к деньгам\ee5f298feda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1837" y="714356"/>
            <a:ext cx="3052163" cy="2586782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5123" name="Picture 3" descr="C:\Documents and Settings\user\Рабочий стол\к деньгам\39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857628"/>
            <a:ext cx="3628160" cy="2733214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 descr="C:\Documents and Settings\user\Рабочий стол\к деньгам\11-300x3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3786190"/>
            <a:ext cx="3500442" cy="285750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Picture 5" descr="C:\Documents and Settings\user\Рабочий стол\к деньгам\flower-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857232"/>
            <a:ext cx="2857520" cy="2857520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5126" name="Picture 6" descr="C:\Documents and Settings\user\Рабочий стол\к деньгам\11480595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50" y="1000108"/>
            <a:ext cx="3429024" cy="3920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5" name="Picture 2" descr="C:\Documents and Settings\user\Рабочий стол\к 2 деньгам\эзз=з=з=з=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42875" y="157163"/>
          <a:ext cx="8858250" cy="6485890"/>
        </p:xfrm>
        <a:graphic>
          <a:graphicData uri="http://schemas.openxmlformats.org/drawingml/2006/table">
            <a:tbl>
              <a:tblPr/>
              <a:tblGrid>
                <a:gridCol w="885825"/>
                <a:gridCol w="885825"/>
                <a:gridCol w="885825"/>
                <a:gridCol w="771525"/>
                <a:gridCol w="1000125"/>
                <a:gridCol w="885825"/>
                <a:gridCol w="885825"/>
                <a:gridCol w="885825"/>
                <a:gridCol w="885825"/>
                <a:gridCol w="885825"/>
              </a:tblGrid>
              <a:tr h="1060450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               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Calibri" pitchFamily="34" charset="0"/>
                        </a:rPr>
                        <a:t>Археологические находки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Тай-пин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976 – 997 г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75" marR="66675" marT="66675" marB="66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Чжи-дао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995-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Сянь-пин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998-1003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Цзин-дэ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1004-1007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Сян-фу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1008-1016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16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618-907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Бао-Юань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1038-1040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Бао-Юань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1038-1040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Чжи-пин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1064-1067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Си-нин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1068-1070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143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Юань-фын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1078-1085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Юань-ю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1086-1094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Чжао-шэн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1094-1098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Юань-фу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1098-1100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Цзянь-чжун-цзин-го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54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Чун-нин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1102-1106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Чун-нин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1102-1106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Да-гуань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1107-1110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Да-дин тунбао Империя Цзинь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1161-1189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???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pic>
        <p:nvPicPr>
          <p:cNvPr id="6215" name="Рисунок 26" descr="http://www.kladoiskatel.ru/pic/primor1-Coint-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75" y="15001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6" name="TextBox 28"/>
          <p:cNvSpPr txBox="1">
            <a:spLocks noChangeArrowheads="1"/>
          </p:cNvSpPr>
          <p:nvPr/>
        </p:nvSpPr>
        <p:spPr bwMode="auto">
          <a:xfrm>
            <a:off x="214313" y="2428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217" name="Рисунок 31" descr="http://www.kladoiskatel.ru/pic/primor1-Coint-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000250" y="1428750"/>
            <a:ext cx="752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8" name="Рисунок 32" descr="http://www.kladoiskatel.ru/pic/primor1-Coint-9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786188" y="1500188"/>
            <a:ext cx="762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9" name="Рисунок 33" descr="http://www.kladoiskatel.ru/pic/primor1-Coint-10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572125" y="1500188"/>
            <a:ext cx="790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0" name="Рисунок 34" descr="http://www.kladoiskatel.ru/pic/primor1-Coint-1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358063" y="1500188"/>
            <a:ext cx="723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1" name="Рисунок 35" descr="http://www.kladoiskatel.ru/pic/primor1-Coint-16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42875" y="2714625"/>
            <a:ext cx="752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2" name="Рисунок 36" descr="http://www.kladoiskatel.ru/pic/primor1-Coint-20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071688" y="2643188"/>
            <a:ext cx="6953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3" name="Рисунок 37" descr="http://www.kladoiskatel.ru/pic/primor1-Coint-21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786188" y="2714625"/>
            <a:ext cx="742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4" name="Рисунок 38" descr="http://www.kladoiskatel.ru/pic/primor1-Coint-33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5572125" y="2643188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5" name="Рисунок 39" descr="http://www.kladoiskatel.ru/pic/primor1-Coint-37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358063" y="2714625"/>
            <a:ext cx="752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6" name="Рисунок 40" descr="http://www.kladoiskatel.ru/pic/primor1-Coint-43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42875" y="3929063"/>
            <a:ext cx="771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7" name="Рисунок 41" descr="http://www.kladoiskatel.ru/pic/primor1-Coint-47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928813" y="3929063"/>
            <a:ext cx="752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8" name="Рисунок 42" descr="http://www.kladoiskatel.ru/pic/primor1-Coint-51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3786188" y="3929063"/>
            <a:ext cx="781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9" name="Рисунок 43" descr="http://www.kladoiskatel.ru/pic/primor1-Coint-55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5572125" y="385762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30" name="Рисунок 44" descr="http://www.kladoiskatel.ru/pic/primor1-Coint-62.jp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7286625" y="3929063"/>
            <a:ext cx="8524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31" name="Рисунок 45" descr="http://www.kladoiskatel.ru/pic/primor1-Coint-63.jp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214313" y="5429250"/>
            <a:ext cx="6429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32" name="Рисунок 46" descr="http://www.kladoiskatel.ru/pic/primor1-Coint-65.jp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1928813" y="53578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33" name="Рисунок 47" descr="http://www.kladoiskatel.ru/pic/primor1-Coint-67.jp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3786188" y="53578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34" name="Рисунок 48" descr="http://www.kladoiskatel.ru/pic/primor1-Coint-0.jp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5500688" y="5357813"/>
            <a:ext cx="790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35" name="Рисунок 49" descr="http://www.kladoiskatel.ru/pic/primor1-Coint-00.jp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7358063" y="5286375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7172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857256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Наши соседи: Китай и Япония</a:t>
            </a:r>
          </a:p>
        </p:txBody>
      </p:sp>
      <p:pic>
        <p:nvPicPr>
          <p:cNvPr id="1026" name="Picture 2" descr="C:\Documents and Settings\user\Рабочий стол\к  деньгам\Giappone_Yen_Giapponese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071546"/>
            <a:ext cx="3929090" cy="2857520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user\Рабочий стол\к  деньгам\juan-pobil-novyj-rekord_158295_p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1214422"/>
            <a:ext cx="4071966" cy="2296137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6" name="Рисунок 9" descr="24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5143500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10" descr="1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5" y="5643563"/>
            <a:ext cx="15954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11" descr="08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15063" y="4857750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 rot="5400000">
            <a:off x="1357312" y="4429126"/>
            <a:ext cx="1071563" cy="2143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429250" y="4143376"/>
            <a:ext cx="2071687" cy="10715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6536531" y="3964782"/>
            <a:ext cx="1785937" cy="8572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2" name="Рисунок 20" descr="10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00938" y="5143500"/>
            <a:ext cx="15001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 стрелкой 21"/>
          <p:cNvCxnSpPr>
            <a:endCxn id="12" idx="0"/>
          </p:cNvCxnSpPr>
          <p:nvPr/>
        </p:nvCxnSpPr>
        <p:spPr>
          <a:xfrm rot="5400000">
            <a:off x="6286500" y="4143375"/>
            <a:ext cx="1285875" cy="1428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user\Рабочий стол\к  деньгам\пиловочник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786050" y="3429000"/>
            <a:ext cx="2904942" cy="2018279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8196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692948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Н у м и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м а т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10242" name="Picture 2" descr="C:\Documents and Settings\user\Рабочий стол\к деньгам\677585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929066"/>
            <a:ext cx="8286808" cy="2786082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Documents and Settings\user\Рабочий стол\к деньгам\image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43481" y="785794"/>
            <a:ext cx="2449648" cy="3071834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 descr="C:\Documents and Settings\user\Рабочий стол\к деньгам\1148059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1000108"/>
            <a:ext cx="2786082" cy="2714644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6" name="Picture 6" descr="C:\Documents and Settings\user\Рабочий стол\к деньгам\1226381429_0lik.ru_money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714356"/>
            <a:ext cx="2328867" cy="3143272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9220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0"/>
            <a:ext cx="86439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Части монеты</a:t>
            </a:r>
          </a:p>
        </p:txBody>
      </p:sp>
      <p:pic>
        <p:nvPicPr>
          <p:cNvPr id="6146" name="Picture 2" descr="C:\Documents and Settings\user\Рабочий стол\к деньгам\1280237712_7898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143248"/>
            <a:ext cx="4786346" cy="342280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user\Рабочий стол\просмотри\флешка2\деньги\project_support\teacher_support\dengi.files\image01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857232"/>
            <a:ext cx="6215106" cy="5317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0244" name="Picture 2" descr="C:\Documents and Settings\user\Рабочий стол\к деньгам\392_300_26827_vrem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user\Рабочий стол\к деньгам\авер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714752"/>
            <a:ext cx="7429552" cy="2928958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Documents and Settings\user\Рабочий стол\к деньгам\1296554166_monet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857232"/>
            <a:ext cx="7429552" cy="2714644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93195" y="0"/>
            <a:ext cx="855080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Работа с учебником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29625" y="928688"/>
            <a:ext cx="500063" cy="51085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14313" y="500063"/>
            <a:ext cx="500062" cy="61864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Что такое деньги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Что такое деньги</Template>
  <TotalTime>5</TotalTime>
  <Words>553</Words>
  <Application>Microsoft Office PowerPoint</Application>
  <PresentationFormat>Экран (4:3)</PresentationFormat>
  <Paragraphs>182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Times New Roman</vt:lpstr>
      <vt:lpstr>Franklin Gothic Book</vt:lpstr>
      <vt:lpstr>Franklin Gothic Demi Cond</vt:lpstr>
      <vt:lpstr>Franklin Gothic Medium Cond</vt:lpstr>
      <vt:lpstr>Franklin Gothic Medium</vt:lpstr>
      <vt:lpstr>Wingdings</vt:lpstr>
      <vt:lpstr>Что такое деньги</vt:lpstr>
      <vt:lpstr>Муниципальное казенное общеобразовательное учреждение «Средняя общеобразовательная школа» с. Екатериновка Партизанского района Приморского края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4</cp:revision>
  <dcterms:created xsi:type="dcterms:W3CDTF">2013-02-19T08:11:57Z</dcterms:created>
  <dcterms:modified xsi:type="dcterms:W3CDTF">2014-07-09T22:51:04Z</dcterms:modified>
</cp:coreProperties>
</file>